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2"/>
  </p:notesMasterIdLst>
  <p:sldIdLst>
    <p:sldId id="270" r:id="rId5"/>
    <p:sldId id="738" r:id="rId6"/>
    <p:sldId id="739" r:id="rId7"/>
    <p:sldId id="407" r:id="rId8"/>
    <p:sldId id="368" r:id="rId9"/>
    <p:sldId id="362" r:id="rId10"/>
    <p:sldId id="400" r:id="rId11"/>
    <p:sldId id="398" r:id="rId12"/>
    <p:sldId id="404" r:id="rId13"/>
    <p:sldId id="405" r:id="rId14"/>
    <p:sldId id="406" r:id="rId15"/>
    <p:sldId id="740" r:id="rId16"/>
    <p:sldId id="409" r:id="rId17"/>
    <p:sldId id="402" r:id="rId18"/>
    <p:sldId id="399" r:id="rId19"/>
    <p:sldId id="401" r:id="rId20"/>
    <p:sldId id="311" r:id="rId21"/>
    <p:sldId id="389" r:id="rId22"/>
    <p:sldId id="390" r:id="rId23"/>
    <p:sldId id="391" r:id="rId24"/>
    <p:sldId id="384" r:id="rId25"/>
    <p:sldId id="385" r:id="rId26"/>
    <p:sldId id="388" r:id="rId27"/>
    <p:sldId id="355" r:id="rId28"/>
    <p:sldId id="356" r:id="rId29"/>
    <p:sldId id="357" r:id="rId30"/>
    <p:sldId id="359" r:id="rId31"/>
    <p:sldId id="290" r:id="rId32"/>
    <p:sldId id="358" r:id="rId33"/>
    <p:sldId id="364" r:id="rId34"/>
    <p:sldId id="365" r:id="rId35"/>
    <p:sldId id="360" r:id="rId36"/>
    <p:sldId id="361" r:id="rId37"/>
    <p:sldId id="448" r:id="rId38"/>
    <p:sldId id="449" r:id="rId39"/>
    <p:sldId id="366" r:id="rId40"/>
    <p:sldId id="373" r:id="rId41"/>
    <p:sldId id="291" r:id="rId42"/>
    <p:sldId id="336" r:id="rId43"/>
    <p:sldId id="337" r:id="rId44"/>
    <p:sldId id="297" r:id="rId45"/>
    <p:sldId id="338" r:id="rId46"/>
    <p:sldId id="339" r:id="rId47"/>
    <p:sldId id="343" r:id="rId48"/>
    <p:sldId id="296" r:id="rId49"/>
    <p:sldId id="346" r:id="rId50"/>
    <p:sldId id="344" r:id="rId51"/>
    <p:sldId id="300" r:id="rId52"/>
    <p:sldId id="347" r:id="rId53"/>
    <p:sldId id="348" r:id="rId54"/>
    <p:sldId id="298" r:id="rId55"/>
    <p:sldId id="349" r:id="rId56"/>
    <p:sldId id="350" r:id="rId57"/>
    <p:sldId id="299" r:id="rId58"/>
    <p:sldId id="351" r:id="rId59"/>
    <p:sldId id="353" r:id="rId60"/>
    <p:sldId id="301" r:id="rId61"/>
    <p:sldId id="352" r:id="rId62"/>
    <p:sldId id="354" r:id="rId63"/>
    <p:sldId id="302" r:id="rId64"/>
    <p:sldId id="371" r:id="rId65"/>
    <p:sldId id="372" r:id="rId66"/>
    <p:sldId id="303" r:id="rId67"/>
    <p:sldId id="363" r:id="rId68"/>
    <p:sldId id="340" r:id="rId69"/>
    <p:sldId id="341" r:id="rId70"/>
    <p:sldId id="304" r:id="rId71"/>
    <p:sldId id="305" r:id="rId72"/>
    <p:sldId id="319" r:id="rId73"/>
    <p:sldId id="318" r:id="rId74"/>
    <p:sldId id="306" r:id="rId75"/>
    <p:sldId id="315" r:id="rId76"/>
    <p:sldId id="292" r:id="rId77"/>
    <p:sldId id="322" r:id="rId78"/>
    <p:sldId id="321" r:id="rId79"/>
    <p:sldId id="293" r:id="rId80"/>
    <p:sldId id="323" r:id="rId81"/>
    <p:sldId id="324" r:id="rId82"/>
    <p:sldId id="295" r:id="rId83"/>
    <p:sldId id="329" r:id="rId84"/>
    <p:sldId id="330" r:id="rId85"/>
    <p:sldId id="328" r:id="rId86"/>
    <p:sldId id="316" r:id="rId87"/>
    <p:sldId id="317" r:id="rId88"/>
    <p:sldId id="308" r:id="rId89"/>
    <p:sldId id="325" r:id="rId90"/>
    <p:sldId id="326" r:id="rId91"/>
    <p:sldId id="309" r:id="rId92"/>
    <p:sldId id="331" r:id="rId93"/>
    <p:sldId id="332" r:id="rId94"/>
    <p:sldId id="310" r:id="rId95"/>
    <p:sldId id="334" r:id="rId96"/>
    <p:sldId id="335" r:id="rId97"/>
    <p:sldId id="314" r:id="rId98"/>
    <p:sldId id="374" r:id="rId99"/>
    <p:sldId id="375" r:id="rId100"/>
    <p:sldId id="312" r:id="rId101"/>
    <p:sldId id="380" r:id="rId102"/>
    <p:sldId id="381" r:id="rId103"/>
    <p:sldId id="313" r:id="rId104"/>
    <p:sldId id="382" r:id="rId105"/>
    <p:sldId id="383" r:id="rId106"/>
    <p:sldId id="379" r:id="rId107"/>
    <p:sldId id="376" r:id="rId108"/>
    <p:sldId id="377" r:id="rId109"/>
    <p:sldId id="447" r:id="rId110"/>
    <p:sldId id="370" r:id="rId111"/>
    <p:sldId id="256" r:id="rId112"/>
    <p:sldId id="741" r:id="rId113"/>
    <p:sldId id="268" r:id="rId114"/>
    <p:sldId id="269" r:id="rId115"/>
    <p:sldId id="581" r:id="rId116"/>
    <p:sldId id="580" r:id="rId117"/>
    <p:sldId id="582" r:id="rId118"/>
    <p:sldId id="583" r:id="rId119"/>
    <p:sldId id="584" r:id="rId120"/>
    <p:sldId id="585" r:id="rId121"/>
    <p:sldId id="586" r:id="rId122"/>
    <p:sldId id="587" r:id="rId123"/>
    <p:sldId id="588" r:id="rId124"/>
    <p:sldId id="736" r:id="rId125"/>
    <p:sldId id="589" r:id="rId126"/>
    <p:sldId id="590" r:id="rId127"/>
    <p:sldId id="591" r:id="rId128"/>
    <p:sldId id="592" r:id="rId129"/>
    <p:sldId id="593" r:id="rId130"/>
    <p:sldId id="594" r:id="rId131"/>
    <p:sldId id="595" r:id="rId132"/>
    <p:sldId id="596" r:id="rId133"/>
    <p:sldId id="597" r:id="rId134"/>
    <p:sldId id="598" r:id="rId135"/>
    <p:sldId id="599" r:id="rId136"/>
    <p:sldId id="600" r:id="rId137"/>
    <p:sldId id="601" r:id="rId138"/>
    <p:sldId id="602" r:id="rId139"/>
    <p:sldId id="603" r:id="rId140"/>
    <p:sldId id="604" r:id="rId141"/>
    <p:sldId id="605" r:id="rId142"/>
    <p:sldId id="606" r:id="rId143"/>
    <p:sldId id="607" r:id="rId144"/>
    <p:sldId id="608" r:id="rId145"/>
    <p:sldId id="609" r:id="rId146"/>
    <p:sldId id="610" r:id="rId147"/>
    <p:sldId id="611" r:id="rId148"/>
    <p:sldId id="612" r:id="rId149"/>
    <p:sldId id="613" r:id="rId150"/>
    <p:sldId id="677" r:id="rId151"/>
    <p:sldId id="614" r:id="rId152"/>
    <p:sldId id="615" r:id="rId153"/>
    <p:sldId id="616" r:id="rId154"/>
    <p:sldId id="617" r:id="rId155"/>
    <p:sldId id="618" r:id="rId156"/>
    <p:sldId id="619" r:id="rId157"/>
    <p:sldId id="620" r:id="rId158"/>
    <p:sldId id="621" r:id="rId159"/>
    <p:sldId id="652" r:id="rId160"/>
    <p:sldId id="622" r:id="rId161"/>
    <p:sldId id="623" r:id="rId162"/>
    <p:sldId id="624" r:id="rId163"/>
    <p:sldId id="625" r:id="rId164"/>
    <p:sldId id="626" r:id="rId165"/>
    <p:sldId id="627" r:id="rId166"/>
    <p:sldId id="628" r:id="rId167"/>
    <p:sldId id="629" r:id="rId168"/>
    <p:sldId id="630" r:id="rId169"/>
    <p:sldId id="631" r:id="rId170"/>
    <p:sldId id="632" r:id="rId171"/>
    <p:sldId id="633" r:id="rId172"/>
    <p:sldId id="634" r:id="rId173"/>
    <p:sldId id="635" r:id="rId174"/>
    <p:sldId id="636" r:id="rId175"/>
    <p:sldId id="638" r:id="rId176"/>
    <p:sldId id="640" r:id="rId177"/>
    <p:sldId id="641" r:id="rId178"/>
    <p:sldId id="642" r:id="rId179"/>
    <p:sldId id="644" r:id="rId180"/>
    <p:sldId id="645" r:id="rId181"/>
    <p:sldId id="647" r:id="rId182"/>
    <p:sldId id="648" r:id="rId183"/>
    <p:sldId id="649" r:id="rId184"/>
    <p:sldId id="650" r:id="rId185"/>
    <p:sldId id="653" r:id="rId186"/>
    <p:sldId id="654" r:id="rId187"/>
    <p:sldId id="655" r:id="rId188"/>
    <p:sldId id="656" r:id="rId189"/>
    <p:sldId id="657" r:id="rId190"/>
    <p:sldId id="658" r:id="rId191"/>
    <p:sldId id="659" r:id="rId192"/>
    <p:sldId id="660" r:id="rId193"/>
    <p:sldId id="661" r:id="rId194"/>
    <p:sldId id="662" r:id="rId195"/>
    <p:sldId id="663" r:id="rId196"/>
    <p:sldId id="664" r:id="rId197"/>
    <p:sldId id="665" r:id="rId198"/>
    <p:sldId id="666" r:id="rId199"/>
    <p:sldId id="667" r:id="rId200"/>
    <p:sldId id="668" r:id="rId201"/>
    <p:sldId id="669" r:id="rId202"/>
    <p:sldId id="670" r:id="rId203"/>
    <p:sldId id="671" r:id="rId204"/>
    <p:sldId id="672" r:id="rId205"/>
    <p:sldId id="673" r:id="rId206"/>
    <p:sldId id="674" r:id="rId207"/>
    <p:sldId id="675" r:id="rId208"/>
    <p:sldId id="676" r:id="rId209"/>
    <p:sldId id="678" r:id="rId210"/>
    <p:sldId id="679" r:id="rId211"/>
    <p:sldId id="680" r:id="rId212"/>
    <p:sldId id="682" r:id="rId213"/>
    <p:sldId id="683" r:id="rId214"/>
    <p:sldId id="684" r:id="rId215"/>
    <p:sldId id="685" r:id="rId216"/>
    <p:sldId id="686" r:id="rId217"/>
    <p:sldId id="687" r:id="rId218"/>
    <p:sldId id="688" r:id="rId219"/>
    <p:sldId id="689" r:id="rId220"/>
    <p:sldId id="690" r:id="rId221"/>
    <p:sldId id="691" r:id="rId222"/>
    <p:sldId id="693" r:id="rId223"/>
    <p:sldId id="694" r:id="rId224"/>
    <p:sldId id="695" r:id="rId225"/>
    <p:sldId id="696" r:id="rId226"/>
    <p:sldId id="697" r:id="rId227"/>
    <p:sldId id="698" r:id="rId228"/>
    <p:sldId id="699" r:id="rId229"/>
    <p:sldId id="700" r:id="rId230"/>
    <p:sldId id="701" r:id="rId231"/>
    <p:sldId id="703" r:id="rId232"/>
    <p:sldId id="704" r:id="rId233"/>
    <p:sldId id="705" r:id="rId234"/>
    <p:sldId id="706" r:id="rId235"/>
    <p:sldId id="707" r:id="rId236"/>
    <p:sldId id="708" r:id="rId237"/>
    <p:sldId id="709" r:id="rId238"/>
    <p:sldId id="710" r:id="rId239"/>
    <p:sldId id="711" r:id="rId240"/>
    <p:sldId id="712" r:id="rId241"/>
    <p:sldId id="713" r:id="rId242"/>
    <p:sldId id="714" r:id="rId243"/>
    <p:sldId id="715" r:id="rId244"/>
    <p:sldId id="716" r:id="rId245"/>
    <p:sldId id="717" r:id="rId246"/>
    <p:sldId id="718" r:id="rId247"/>
    <p:sldId id="721" r:id="rId248"/>
    <p:sldId id="723" r:id="rId249"/>
    <p:sldId id="722" r:id="rId250"/>
    <p:sldId id="724" r:id="rId251"/>
    <p:sldId id="725" r:id="rId252"/>
    <p:sldId id="726" r:id="rId253"/>
    <p:sldId id="727" r:id="rId254"/>
    <p:sldId id="728" r:id="rId255"/>
    <p:sldId id="734" r:id="rId256"/>
    <p:sldId id="735" r:id="rId257"/>
    <p:sldId id="729" r:id="rId258"/>
    <p:sldId id="730" r:id="rId259"/>
    <p:sldId id="731" r:id="rId260"/>
    <p:sldId id="732" r:id="rId261"/>
    <p:sldId id="733" r:id="rId262"/>
    <p:sldId id="264" r:id="rId263"/>
    <p:sldId id="283" r:id="rId264"/>
    <p:sldId id="393" r:id="rId265"/>
    <p:sldId id="394" r:id="rId266"/>
    <p:sldId id="395" r:id="rId267"/>
    <p:sldId id="396" r:id="rId268"/>
    <p:sldId id="742" r:id="rId269"/>
    <p:sldId id="743" r:id="rId270"/>
    <p:sldId id="744" r:id="rId271"/>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5CEB83-0BFC-24F6-9264-EDDA323D88F1}" name="DEHON Alexandre" initials="DA" userId="S::adehon@jems-group.com::01d18461-f400-478f-902a-b52ec1ca53b3" providerId="AD"/>
  <p188:author id="{7F69ABEA-BA5F-D002-D6B1-37CE02F710FA}" name="ENGLEBERT Marie" initials="EM" userId="S::menglebert@jems-group.com::3a40ed1c-52fa-4c3e-afba-4edb9ac3340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05" autoAdjust="0"/>
  </p:normalViewPr>
  <p:slideViewPr>
    <p:cSldViewPr snapToGrid="0">
      <p:cViewPr>
        <p:scale>
          <a:sx n="75" d="100"/>
          <a:sy n="75" d="100"/>
        </p:scale>
        <p:origin x="123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notesMaster" Target="notesMasters/notesMaster1.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presProps" Target="pres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viewProps" Target="view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theme" Target="theme/theme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tableStyles" Target="tableStyle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microsoft.com/office/2018/10/relationships/authors" Target="author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87482-6663-4FDC-AD65-F63362B790A9}" type="doc">
      <dgm:prSet loTypeId="urn:microsoft.com/office/officeart/2005/8/layout/pyramid1" loCatId="pyramid" qsTypeId="urn:microsoft.com/office/officeart/2005/8/quickstyle/simple1" qsCatId="simple" csTypeId="urn:microsoft.com/office/officeart/2005/8/colors/accent1_2" csCatId="accent1" phldr="1"/>
      <dgm:spPr/>
    </dgm:pt>
    <dgm:pt modelId="{7532FA83-E426-434E-B094-9873F9E9171E}">
      <dgm:prSet phldrT="[Text]" custT="1">
        <dgm:style>
          <a:lnRef idx="2">
            <a:schemeClr val="dk1"/>
          </a:lnRef>
          <a:fillRef idx="1">
            <a:schemeClr val="lt1"/>
          </a:fillRef>
          <a:effectRef idx="0">
            <a:schemeClr val="dk1"/>
          </a:effectRef>
          <a:fontRef idx="minor">
            <a:schemeClr val="dk1"/>
          </a:fontRef>
        </dgm:style>
      </dgm:prSet>
      <dgm:spPr>
        <a:noFill/>
      </dgm:spPr>
      <dgm:t>
        <a:bodyPr/>
        <a:lstStyle/>
        <a:p>
          <a:endParaRPr lang="fr-BE" sz="2800" b="1" dirty="0"/>
        </a:p>
        <a:p>
          <a:r>
            <a:rPr lang="fr-BE" sz="1800" b="1" dirty="0" err="1"/>
            <a:t>Enjoyable</a:t>
          </a:r>
          <a:endParaRPr lang="fr-BE" sz="1800" b="1" dirty="0"/>
        </a:p>
      </dgm:t>
    </dgm:pt>
    <dgm:pt modelId="{84378FBE-A791-4A7C-A7B6-42A360093FA2}" type="parTrans" cxnId="{2FA169B0-169D-4F05-B9C6-0C7FBAA4E3D2}">
      <dgm:prSet/>
      <dgm:spPr/>
      <dgm:t>
        <a:bodyPr/>
        <a:lstStyle/>
        <a:p>
          <a:endParaRPr lang="fr-BE"/>
        </a:p>
      </dgm:t>
    </dgm:pt>
    <dgm:pt modelId="{2B23C0CB-BAB0-45B5-B7B3-C9E921F9AC98}" type="sibTrans" cxnId="{2FA169B0-169D-4F05-B9C6-0C7FBAA4E3D2}">
      <dgm:prSet/>
      <dgm:spPr/>
      <dgm:t>
        <a:bodyPr/>
        <a:lstStyle/>
        <a:p>
          <a:endParaRPr lang="fr-BE"/>
        </a:p>
      </dgm:t>
    </dgm:pt>
    <dgm:pt modelId="{441CADE7-7504-413E-B2F4-59D5D342EAFD}">
      <dgm:prSet phldrT="[Text]" custT="1">
        <dgm:style>
          <a:lnRef idx="2">
            <a:schemeClr val="dk1"/>
          </a:lnRef>
          <a:fillRef idx="1">
            <a:schemeClr val="lt1"/>
          </a:fillRef>
          <a:effectRef idx="0">
            <a:schemeClr val="dk1"/>
          </a:effectRef>
          <a:fontRef idx="minor">
            <a:schemeClr val="dk1"/>
          </a:fontRef>
        </dgm:style>
      </dgm:prSet>
      <dgm:spPr>
        <a:noFill/>
      </dgm:spPr>
      <dgm:t>
        <a:bodyPr/>
        <a:lstStyle/>
        <a:p>
          <a:r>
            <a:rPr lang="fr-BE" sz="1800" b="1" dirty="0"/>
            <a:t>Usable</a:t>
          </a:r>
        </a:p>
      </dgm:t>
    </dgm:pt>
    <dgm:pt modelId="{82B42F14-85DA-4FA9-9CE8-331322B9E429}" type="parTrans" cxnId="{03B6B21A-F5FA-46BD-A5D3-0C3D4A8798D0}">
      <dgm:prSet/>
      <dgm:spPr/>
      <dgm:t>
        <a:bodyPr/>
        <a:lstStyle/>
        <a:p>
          <a:endParaRPr lang="fr-BE"/>
        </a:p>
      </dgm:t>
    </dgm:pt>
    <dgm:pt modelId="{18D8CDAE-31EC-40EE-B2DD-1189321A0A56}" type="sibTrans" cxnId="{03B6B21A-F5FA-46BD-A5D3-0C3D4A8798D0}">
      <dgm:prSet/>
      <dgm:spPr/>
      <dgm:t>
        <a:bodyPr/>
        <a:lstStyle/>
        <a:p>
          <a:endParaRPr lang="fr-BE"/>
        </a:p>
      </dgm:t>
    </dgm:pt>
    <dgm:pt modelId="{5EE54D4D-29B8-4D5B-83B5-0B676340AD68}">
      <dgm:prSet phldrT="[Text]" custT="1">
        <dgm:style>
          <a:lnRef idx="2">
            <a:schemeClr val="dk1"/>
          </a:lnRef>
          <a:fillRef idx="1">
            <a:schemeClr val="lt1"/>
          </a:fillRef>
          <a:effectRef idx="0">
            <a:schemeClr val="dk1"/>
          </a:effectRef>
          <a:fontRef idx="minor">
            <a:schemeClr val="dk1"/>
          </a:fontRef>
        </dgm:style>
      </dgm:prSet>
      <dgm:spPr>
        <a:noFill/>
      </dgm:spPr>
      <dgm:t>
        <a:bodyPr/>
        <a:lstStyle/>
        <a:p>
          <a:r>
            <a:rPr lang="fr-BE" sz="1800" b="1" dirty="0"/>
            <a:t>Reliable</a:t>
          </a:r>
        </a:p>
      </dgm:t>
    </dgm:pt>
    <dgm:pt modelId="{98BF082B-C067-499A-9DD7-D1EB900BCA99}" type="parTrans" cxnId="{E3DB1867-EDF0-4DDB-9C0B-9C7FBC296861}">
      <dgm:prSet/>
      <dgm:spPr/>
      <dgm:t>
        <a:bodyPr/>
        <a:lstStyle/>
        <a:p>
          <a:endParaRPr lang="fr-BE"/>
        </a:p>
      </dgm:t>
    </dgm:pt>
    <dgm:pt modelId="{1E8C0A4C-3A3F-4C5F-97AF-9AD9102E1D67}" type="sibTrans" cxnId="{E3DB1867-EDF0-4DDB-9C0B-9C7FBC296861}">
      <dgm:prSet/>
      <dgm:spPr/>
      <dgm:t>
        <a:bodyPr/>
        <a:lstStyle/>
        <a:p>
          <a:endParaRPr lang="fr-BE"/>
        </a:p>
      </dgm:t>
    </dgm:pt>
    <dgm:pt modelId="{38DEFA96-5FD8-4BFB-B643-A5098666ED4C}">
      <dgm:prSet phldrT="[Text]" custT="1">
        <dgm:style>
          <a:lnRef idx="2">
            <a:schemeClr val="dk1"/>
          </a:lnRef>
          <a:fillRef idx="1">
            <a:schemeClr val="lt1"/>
          </a:fillRef>
          <a:effectRef idx="0">
            <a:schemeClr val="dk1"/>
          </a:effectRef>
          <a:fontRef idx="minor">
            <a:schemeClr val="dk1"/>
          </a:fontRef>
        </dgm:style>
      </dgm:prSet>
      <dgm:spPr>
        <a:noFill/>
      </dgm:spPr>
      <dgm:t>
        <a:bodyPr/>
        <a:lstStyle/>
        <a:p>
          <a:r>
            <a:rPr lang="fr-BE" sz="1800" b="1" dirty="0" err="1"/>
            <a:t>Functional</a:t>
          </a:r>
          <a:endParaRPr lang="fr-BE" sz="1800" b="1" dirty="0"/>
        </a:p>
      </dgm:t>
    </dgm:pt>
    <dgm:pt modelId="{5D6C952D-91B6-423E-B78C-854EB724AE19}" type="parTrans" cxnId="{29302E00-3330-4F7F-8753-5310C43D9278}">
      <dgm:prSet/>
      <dgm:spPr/>
      <dgm:t>
        <a:bodyPr/>
        <a:lstStyle/>
        <a:p>
          <a:endParaRPr lang="fr-BE"/>
        </a:p>
      </dgm:t>
    </dgm:pt>
    <dgm:pt modelId="{A0519C19-9A1D-4B98-B2AF-DB81C4C0784F}" type="sibTrans" cxnId="{29302E00-3330-4F7F-8753-5310C43D9278}">
      <dgm:prSet/>
      <dgm:spPr/>
      <dgm:t>
        <a:bodyPr/>
        <a:lstStyle/>
        <a:p>
          <a:endParaRPr lang="fr-BE"/>
        </a:p>
      </dgm:t>
    </dgm:pt>
    <dgm:pt modelId="{1C286867-1A43-4C10-8C21-61D86E56B563}" type="pres">
      <dgm:prSet presAssocID="{FFF87482-6663-4FDC-AD65-F63362B790A9}" presName="Name0" presStyleCnt="0">
        <dgm:presLayoutVars>
          <dgm:dir/>
          <dgm:animLvl val="lvl"/>
          <dgm:resizeHandles val="exact"/>
        </dgm:presLayoutVars>
      </dgm:prSet>
      <dgm:spPr/>
    </dgm:pt>
    <dgm:pt modelId="{713A7762-43A3-4F08-B166-F9F93359F583}" type="pres">
      <dgm:prSet presAssocID="{7532FA83-E426-434E-B094-9873F9E9171E}" presName="Name8" presStyleCnt="0"/>
      <dgm:spPr/>
    </dgm:pt>
    <dgm:pt modelId="{BC863FEB-CE93-401B-A75E-A2CEA0664CA5}" type="pres">
      <dgm:prSet presAssocID="{7532FA83-E426-434E-B094-9873F9E9171E}" presName="level" presStyleLbl="node1" presStyleIdx="0" presStyleCnt="4" custScaleY="261612">
        <dgm:presLayoutVars>
          <dgm:chMax val="1"/>
          <dgm:bulletEnabled val="1"/>
        </dgm:presLayoutVars>
      </dgm:prSet>
      <dgm:spPr/>
    </dgm:pt>
    <dgm:pt modelId="{325AB9BA-2AF4-4C94-9D9D-1692883B6AA2}" type="pres">
      <dgm:prSet presAssocID="{7532FA83-E426-434E-B094-9873F9E9171E}" presName="levelTx" presStyleLbl="revTx" presStyleIdx="0" presStyleCnt="0">
        <dgm:presLayoutVars>
          <dgm:chMax val="1"/>
          <dgm:bulletEnabled val="1"/>
        </dgm:presLayoutVars>
      </dgm:prSet>
      <dgm:spPr/>
    </dgm:pt>
    <dgm:pt modelId="{86A1A2FC-AB57-4A07-8A80-6081CE9C2FBB}" type="pres">
      <dgm:prSet presAssocID="{441CADE7-7504-413E-B2F4-59D5D342EAFD}" presName="Name8" presStyleCnt="0"/>
      <dgm:spPr/>
    </dgm:pt>
    <dgm:pt modelId="{BBBC1C51-15E9-4278-98BB-AF63C288E3B0}" type="pres">
      <dgm:prSet presAssocID="{441CADE7-7504-413E-B2F4-59D5D342EAFD}" presName="level" presStyleLbl="node1" presStyleIdx="1" presStyleCnt="4">
        <dgm:presLayoutVars>
          <dgm:chMax val="1"/>
          <dgm:bulletEnabled val="1"/>
        </dgm:presLayoutVars>
      </dgm:prSet>
      <dgm:spPr/>
    </dgm:pt>
    <dgm:pt modelId="{F8E9CB23-AFFA-446C-9D66-FC3455535E2D}" type="pres">
      <dgm:prSet presAssocID="{441CADE7-7504-413E-B2F4-59D5D342EAFD}" presName="levelTx" presStyleLbl="revTx" presStyleIdx="0" presStyleCnt="0">
        <dgm:presLayoutVars>
          <dgm:chMax val="1"/>
          <dgm:bulletEnabled val="1"/>
        </dgm:presLayoutVars>
      </dgm:prSet>
      <dgm:spPr/>
    </dgm:pt>
    <dgm:pt modelId="{7A2CEED1-CAF4-45C6-BCA3-FE86135EA1CA}" type="pres">
      <dgm:prSet presAssocID="{5EE54D4D-29B8-4D5B-83B5-0B676340AD68}" presName="Name8" presStyleCnt="0"/>
      <dgm:spPr/>
    </dgm:pt>
    <dgm:pt modelId="{2B3CBE18-A73F-46C5-967A-BC75A2A81202}" type="pres">
      <dgm:prSet presAssocID="{5EE54D4D-29B8-4D5B-83B5-0B676340AD68}" presName="level" presStyleLbl="node1" presStyleIdx="2" presStyleCnt="4">
        <dgm:presLayoutVars>
          <dgm:chMax val="1"/>
          <dgm:bulletEnabled val="1"/>
        </dgm:presLayoutVars>
      </dgm:prSet>
      <dgm:spPr/>
    </dgm:pt>
    <dgm:pt modelId="{2FA08E5D-CE94-4316-AFBF-D120C6BD79D9}" type="pres">
      <dgm:prSet presAssocID="{5EE54D4D-29B8-4D5B-83B5-0B676340AD68}" presName="levelTx" presStyleLbl="revTx" presStyleIdx="0" presStyleCnt="0">
        <dgm:presLayoutVars>
          <dgm:chMax val="1"/>
          <dgm:bulletEnabled val="1"/>
        </dgm:presLayoutVars>
      </dgm:prSet>
      <dgm:spPr/>
    </dgm:pt>
    <dgm:pt modelId="{1AD1FD04-A090-44BE-A9BF-778AB4E94042}" type="pres">
      <dgm:prSet presAssocID="{38DEFA96-5FD8-4BFB-B643-A5098666ED4C}" presName="Name8" presStyleCnt="0"/>
      <dgm:spPr/>
    </dgm:pt>
    <dgm:pt modelId="{3D286326-326E-427A-BC6B-8C5827F3B5EF}" type="pres">
      <dgm:prSet presAssocID="{38DEFA96-5FD8-4BFB-B643-A5098666ED4C}" presName="level" presStyleLbl="node1" presStyleIdx="3" presStyleCnt="4">
        <dgm:presLayoutVars>
          <dgm:chMax val="1"/>
          <dgm:bulletEnabled val="1"/>
        </dgm:presLayoutVars>
      </dgm:prSet>
      <dgm:spPr/>
    </dgm:pt>
    <dgm:pt modelId="{6C1E8819-4A22-4A6B-A731-BA523D5C6F0B}" type="pres">
      <dgm:prSet presAssocID="{38DEFA96-5FD8-4BFB-B643-A5098666ED4C}" presName="levelTx" presStyleLbl="revTx" presStyleIdx="0" presStyleCnt="0">
        <dgm:presLayoutVars>
          <dgm:chMax val="1"/>
          <dgm:bulletEnabled val="1"/>
        </dgm:presLayoutVars>
      </dgm:prSet>
      <dgm:spPr/>
    </dgm:pt>
  </dgm:ptLst>
  <dgm:cxnLst>
    <dgm:cxn modelId="{29302E00-3330-4F7F-8753-5310C43D9278}" srcId="{FFF87482-6663-4FDC-AD65-F63362B790A9}" destId="{38DEFA96-5FD8-4BFB-B643-A5098666ED4C}" srcOrd="3" destOrd="0" parTransId="{5D6C952D-91B6-423E-B78C-854EB724AE19}" sibTransId="{A0519C19-9A1D-4B98-B2AF-DB81C4C0784F}"/>
    <dgm:cxn modelId="{AB395B0F-AC9A-4ECA-8171-87ADF9055FCE}" type="presOf" srcId="{38DEFA96-5FD8-4BFB-B643-A5098666ED4C}" destId="{3D286326-326E-427A-BC6B-8C5827F3B5EF}" srcOrd="0" destOrd="0" presId="urn:microsoft.com/office/officeart/2005/8/layout/pyramid1"/>
    <dgm:cxn modelId="{03B6B21A-F5FA-46BD-A5D3-0C3D4A8798D0}" srcId="{FFF87482-6663-4FDC-AD65-F63362B790A9}" destId="{441CADE7-7504-413E-B2F4-59D5D342EAFD}" srcOrd="1" destOrd="0" parTransId="{82B42F14-85DA-4FA9-9CE8-331322B9E429}" sibTransId="{18D8CDAE-31EC-40EE-B2DD-1189321A0A56}"/>
    <dgm:cxn modelId="{4DE81423-09A6-463F-9331-370AA0C96FF9}" type="presOf" srcId="{441CADE7-7504-413E-B2F4-59D5D342EAFD}" destId="{BBBC1C51-15E9-4278-98BB-AF63C288E3B0}" srcOrd="0" destOrd="0" presId="urn:microsoft.com/office/officeart/2005/8/layout/pyramid1"/>
    <dgm:cxn modelId="{C312752E-DCE0-455A-AF41-30610B6A227D}" type="presOf" srcId="{5EE54D4D-29B8-4D5B-83B5-0B676340AD68}" destId="{2FA08E5D-CE94-4316-AFBF-D120C6BD79D9}" srcOrd="1" destOrd="0" presId="urn:microsoft.com/office/officeart/2005/8/layout/pyramid1"/>
    <dgm:cxn modelId="{E3DB1867-EDF0-4DDB-9C0B-9C7FBC296861}" srcId="{FFF87482-6663-4FDC-AD65-F63362B790A9}" destId="{5EE54D4D-29B8-4D5B-83B5-0B676340AD68}" srcOrd="2" destOrd="0" parTransId="{98BF082B-C067-499A-9DD7-D1EB900BCA99}" sibTransId="{1E8C0A4C-3A3F-4C5F-97AF-9AD9102E1D67}"/>
    <dgm:cxn modelId="{E3B5AB56-C67F-4E05-B0AA-DF3892172625}" type="presOf" srcId="{5EE54D4D-29B8-4D5B-83B5-0B676340AD68}" destId="{2B3CBE18-A73F-46C5-967A-BC75A2A81202}" srcOrd="0" destOrd="0" presId="urn:microsoft.com/office/officeart/2005/8/layout/pyramid1"/>
    <dgm:cxn modelId="{A1AEFFAD-4B5A-4F81-A180-92DE3E352071}" type="presOf" srcId="{FFF87482-6663-4FDC-AD65-F63362B790A9}" destId="{1C286867-1A43-4C10-8C21-61D86E56B563}" srcOrd="0" destOrd="0" presId="urn:microsoft.com/office/officeart/2005/8/layout/pyramid1"/>
    <dgm:cxn modelId="{2FA169B0-169D-4F05-B9C6-0C7FBAA4E3D2}" srcId="{FFF87482-6663-4FDC-AD65-F63362B790A9}" destId="{7532FA83-E426-434E-B094-9873F9E9171E}" srcOrd="0" destOrd="0" parTransId="{84378FBE-A791-4A7C-A7B6-42A360093FA2}" sibTransId="{2B23C0CB-BAB0-45B5-B7B3-C9E921F9AC98}"/>
    <dgm:cxn modelId="{847524C5-27BE-4B72-AF97-FBE421D98F32}" type="presOf" srcId="{38DEFA96-5FD8-4BFB-B643-A5098666ED4C}" destId="{6C1E8819-4A22-4A6B-A731-BA523D5C6F0B}" srcOrd="1" destOrd="0" presId="urn:microsoft.com/office/officeart/2005/8/layout/pyramid1"/>
    <dgm:cxn modelId="{14C48AC9-C565-49A2-936B-6269D2FE58F0}" type="presOf" srcId="{7532FA83-E426-434E-B094-9873F9E9171E}" destId="{325AB9BA-2AF4-4C94-9D9D-1692883B6AA2}" srcOrd="1" destOrd="0" presId="urn:microsoft.com/office/officeart/2005/8/layout/pyramid1"/>
    <dgm:cxn modelId="{155B55CF-9385-4C35-8EF1-2BAF853FB052}" type="presOf" srcId="{441CADE7-7504-413E-B2F4-59D5D342EAFD}" destId="{F8E9CB23-AFFA-446C-9D66-FC3455535E2D}" srcOrd="1" destOrd="0" presId="urn:microsoft.com/office/officeart/2005/8/layout/pyramid1"/>
    <dgm:cxn modelId="{C7B521E0-7BEA-44CC-A422-2856684E92ED}" type="presOf" srcId="{7532FA83-E426-434E-B094-9873F9E9171E}" destId="{BC863FEB-CE93-401B-A75E-A2CEA0664CA5}" srcOrd="0" destOrd="0" presId="urn:microsoft.com/office/officeart/2005/8/layout/pyramid1"/>
    <dgm:cxn modelId="{5FA8C59D-D977-43A6-8DF7-328B8DE8AB13}" type="presParOf" srcId="{1C286867-1A43-4C10-8C21-61D86E56B563}" destId="{713A7762-43A3-4F08-B166-F9F93359F583}" srcOrd="0" destOrd="0" presId="urn:microsoft.com/office/officeart/2005/8/layout/pyramid1"/>
    <dgm:cxn modelId="{9BEB8F41-29A8-4307-B887-4A9C629A03D3}" type="presParOf" srcId="{713A7762-43A3-4F08-B166-F9F93359F583}" destId="{BC863FEB-CE93-401B-A75E-A2CEA0664CA5}" srcOrd="0" destOrd="0" presId="urn:microsoft.com/office/officeart/2005/8/layout/pyramid1"/>
    <dgm:cxn modelId="{BD21E8F4-A262-42A1-B6FC-E3EC1FDF14C0}" type="presParOf" srcId="{713A7762-43A3-4F08-B166-F9F93359F583}" destId="{325AB9BA-2AF4-4C94-9D9D-1692883B6AA2}" srcOrd="1" destOrd="0" presId="urn:microsoft.com/office/officeart/2005/8/layout/pyramid1"/>
    <dgm:cxn modelId="{D90F1D3E-E7FB-44CD-B637-6EA3E7E31D19}" type="presParOf" srcId="{1C286867-1A43-4C10-8C21-61D86E56B563}" destId="{86A1A2FC-AB57-4A07-8A80-6081CE9C2FBB}" srcOrd="1" destOrd="0" presId="urn:microsoft.com/office/officeart/2005/8/layout/pyramid1"/>
    <dgm:cxn modelId="{F9B475AD-7DF3-409F-8D35-4DC1D33D9B25}" type="presParOf" srcId="{86A1A2FC-AB57-4A07-8A80-6081CE9C2FBB}" destId="{BBBC1C51-15E9-4278-98BB-AF63C288E3B0}" srcOrd="0" destOrd="0" presId="urn:microsoft.com/office/officeart/2005/8/layout/pyramid1"/>
    <dgm:cxn modelId="{D96FC298-ACDB-402A-ABB0-9D5FF6FA2749}" type="presParOf" srcId="{86A1A2FC-AB57-4A07-8A80-6081CE9C2FBB}" destId="{F8E9CB23-AFFA-446C-9D66-FC3455535E2D}" srcOrd="1" destOrd="0" presId="urn:microsoft.com/office/officeart/2005/8/layout/pyramid1"/>
    <dgm:cxn modelId="{922C7513-95B7-46BA-8E59-F5FD8252B491}" type="presParOf" srcId="{1C286867-1A43-4C10-8C21-61D86E56B563}" destId="{7A2CEED1-CAF4-45C6-BCA3-FE86135EA1CA}" srcOrd="2" destOrd="0" presId="urn:microsoft.com/office/officeart/2005/8/layout/pyramid1"/>
    <dgm:cxn modelId="{6E145C96-DBF9-4553-8A29-EC6A8054D806}" type="presParOf" srcId="{7A2CEED1-CAF4-45C6-BCA3-FE86135EA1CA}" destId="{2B3CBE18-A73F-46C5-967A-BC75A2A81202}" srcOrd="0" destOrd="0" presId="urn:microsoft.com/office/officeart/2005/8/layout/pyramid1"/>
    <dgm:cxn modelId="{2DCE3A7D-C386-4482-A420-4F86A3734F32}" type="presParOf" srcId="{7A2CEED1-CAF4-45C6-BCA3-FE86135EA1CA}" destId="{2FA08E5D-CE94-4316-AFBF-D120C6BD79D9}" srcOrd="1" destOrd="0" presId="urn:microsoft.com/office/officeart/2005/8/layout/pyramid1"/>
    <dgm:cxn modelId="{D8683448-D30A-4625-B881-FCCAB379DAB4}" type="presParOf" srcId="{1C286867-1A43-4C10-8C21-61D86E56B563}" destId="{1AD1FD04-A090-44BE-A9BF-778AB4E94042}" srcOrd="3" destOrd="0" presId="urn:microsoft.com/office/officeart/2005/8/layout/pyramid1"/>
    <dgm:cxn modelId="{D693A1FC-CEC8-4B83-BF7A-16BD501B6C71}" type="presParOf" srcId="{1AD1FD04-A090-44BE-A9BF-778AB4E94042}" destId="{3D286326-326E-427A-BC6B-8C5827F3B5EF}" srcOrd="0" destOrd="0" presId="urn:microsoft.com/office/officeart/2005/8/layout/pyramid1"/>
    <dgm:cxn modelId="{4A2CF0BA-8E5E-4661-87D6-CEA8F49B4FC8}" type="presParOf" srcId="{1AD1FD04-A090-44BE-A9BF-778AB4E94042}" destId="{6C1E8819-4A22-4A6B-A731-BA523D5C6F0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63FEB-CE93-401B-A75E-A2CEA0664CA5}">
      <dsp:nvSpPr>
        <dsp:cNvPr id="0" name=""/>
        <dsp:cNvSpPr/>
      </dsp:nvSpPr>
      <dsp:spPr>
        <a:xfrm>
          <a:off x="972525" y="0"/>
          <a:ext cx="1696161" cy="1443985"/>
        </a:xfrm>
        <a:prstGeom prst="trapezoid">
          <a:avLst>
            <a:gd name="adj" fmla="val 58732"/>
          </a:avLst>
        </a:pr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BE" sz="2800" b="1" kern="1200" dirty="0"/>
        </a:p>
        <a:p>
          <a:pPr marL="0" lvl="0" indent="0" algn="ctr" defTabSz="1244600">
            <a:lnSpc>
              <a:spcPct val="90000"/>
            </a:lnSpc>
            <a:spcBef>
              <a:spcPct val="0"/>
            </a:spcBef>
            <a:spcAft>
              <a:spcPct val="35000"/>
            </a:spcAft>
            <a:buNone/>
          </a:pPr>
          <a:r>
            <a:rPr lang="fr-BE" sz="1800" b="1" kern="1200" dirty="0" err="1"/>
            <a:t>Enjoyable</a:t>
          </a:r>
          <a:endParaRPr lang="fr-BE" sz="1800" b="1" kern="1200" dirty="0"/>
        </a:p>
      </dsp:txBody>
      <dsp:txXfrm>
        <a:off x="972525" y="0"/>
        <a:ext cx="1696161" cy="1443985"/>
      </dsp:txXfrm>
    </dsp:sp>
    <dsp:sp modelId="{BBBC1C51-15E9-4278-98BB-AF63C288E3B0}">
      <dsp:nvSpPr>
        <dsp:cNvPr id="0" name=""/>
        <dsp:cNvSpPr/>
      </dsp:nvSpPr>
      <dsp:spPr>
        <a:xfrm>
          <a:off x="648350" y="1443985"/>
          <a:ext cx="2344511" cy="551957"/>
        </a:xfrm>
        <a:prstGeom prst="trapezoid">
          <a:avLst>
            <a:gd name="adj" fmla="val 58732"/>
          </a:avLst>
        </a:pr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BE" sz="1800" b="1" kern="1200" dirty="0"/>
            <a:t>Usable</a:t>
          </a:r>
        </a:p>
      </dsp:txBody>
      <dsp:txXfrm>
        <a:off x="1058639" y="1443985"/>
        <a:ext cx="1523932" cy="551957"/>
      </dsp:txXfrm>
    </dsp:sp>
    <dsp:sp modelId="{2B3CBE18-A73F-46C5-967A-BC75A2A81202}">
      <dsp:nvSpPr>
        <dsp:cNvPr id="0" name=""/>
        <dsp:cNvSpPr/>
      </dsp:nvSpPr>
      <dsp:spPr>
        <a:xfrm>
          <a:off x="324175" y="1995942"/>
          <a:ext cx="2992861" cy="551957"/>
        </a:xfrm>
        <a:prstGeom prst="trapezoid">
          <a:avLst>
            <a:gd name="adj" fmla="val 58732"/>
          </a:avLst>
        </a:pr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BE" sz="1800" b="1" kern="1200" dirty="0"/>
            <a:t>Reliable</a:t>
          </a:r>
        </a:p>
      </dsp:txBody>
      <dsp:txXfrm>
        <a:off x="847925" y="1995942"/>
        <a:ext cx="1945360" cy="551957"/>
      </dsp:txXfrm>
    </dsp:sp>
    <dsp:sp modelId="{3D286326-326E-427A-BC6B-8C5827F3B5EF}">
      <dsp:nvSpPr>
        <dsp:cNvPr id="0" name=""/>
        <dsp:cNvSpPr/>
      </dsp:nvSpPr>
      <dsp:spPr>
        <a:xfrm>
          <a:off x="0" y="2547899"/>
          <a:ext cx="3641212" cy="551957"/>
        </a:xfrm>
        <a:prstGeom prst="trapezoid">
          <a:avLst>
            <a:gd name="adj" fmla="val 58732"/>
          </a:avLst>
        </a:prstGeom>
        <a:no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BE" sz="1800" b="1" kern="1200" dirty="0" err="1"/>
            <a:t>Functional</a:t>
          </a:r>
          <a:endParaRPr lang="fr-BE" sz="1800" b="1" kern="1200" dirty="0"/>
        </a:p>
      </dsp:txBody>
      <dsp:txXfrm>
        <a:off x="637212" y="2547899"/>
        <a:ext cx="2366787" cy="55195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E1AAB-ABE9-4797-BA29-224EAA3BDCB0}" type="datetimeFigureOut">
              <a:t>14/07/2025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2528A-504D-42C8-8112-D4335BF0C069}" type="slidenum">
              <a:t>‹#›</a:t>
            </a:fld>
            <a:endParaRPr lang="fr-FR"/>
          </a:p>
        </p:txBody>
      </p:sp>
    </p:spTree>
    <p:extLst>
      <p:ext uri="{BB962C8B-B14F-4D97-AF65-F5344CB8AC3E}">
        <p14:creationId xmlns:p14="http://schemas.microsoft.com/office/powerpoint/2010/main" val="165310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igma.com/blog/measuring-the-value-of-design-system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uxdesign.cc/do-you-know-the-law-that-makes-or-breaks-a-ux-designer-hicks-law-6f2651400663"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interaction-design.org/literature/topics/law-of-similarity"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www.interaction-design.org/literature/topics/design-systems"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6FEEC-EA94-426C-8FF9-26017C105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F5AA1-8141-C28C-DE6A-3EBA555FA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479C46-E2C7-C012-CA3C-0544BD08BB22}"/>
              </a:ext>
            </a:extLst>
          </p:cNvPr>
          <p:cNvSpPr>
            <a:spLocks noGrp="1"/>
          </p:cNvSpPr>
          <p:nvPr>
            <p:ph type="body" idx="1"/>
          </p:nvPr>
        </p:nvSpPr>
        <p:spPr/>
        <p:txBody>
          <a:bodyPr/>
          <a:lstStyle/>
          <a:p>
            <a:r>
              <a:rPr lang="en-US" b="1" dirty="0"/>
              <a:t>Slide Purpose</a:t>
            </a:r>
            <a:br>
              <a:rPr lang="en-US" b="1" dirty="0"/>
            </a:br>
            <a:r>
              <a:rPr lang="en-US" b="1" dirty="0"/>
              <a:t>Introduce the overall theme: the core principles of usability</a:t>
            </a:r>
            <a:r>
              <a:rPr lang="en-US" dirty="0"/>
              <a:t> (sometimes called ergonomics) in digital product design.</a:t>
            </a:r>
          </a:p>
          <a:p>
            <a:pPr marL="171450" indent="-171450">
              <a:buFont typeface="Arial,Sans-Serif"/>
              <a:buChar char="•"/>
            </a:pPr>
            <a:r>
              <a:rPr lang="en-US" dirty="0"/>
              <a:t>Good usability significantly impacts project success and user satisfaction.</a:t>
            </a:r>
          </a:p>
          <a:p>
            <a:pPr marL="171450" indent="-171450">
              <a:buFont typeface="Arial,Sans-Serif"/>
              <a:buChar char="•"/>
            </a:pPr>
            <a:r>
              <a:rPr lang="en-US" dirty="0"/>
              <a:t>Well-designed products can reduce frustration, improve adoption, and enhance brand reputation.</a:t>
            </a:r>
          </a:p>
          <a:p>
            <a:endParaRPr lang="en-US" dirty="0"/>
          </a:p>
          <a:p>
            <a:endParaRPr lang="en-US" dirty="0">
              <a:ea typeface="Calibri"/>
              <a:cs typeface="Calibri"/>
            </a:endParaRPr>
          </a:p>
        </p:txBody>
      </p:sp>
      <p:sp>
        <p:nvSpPr>
          <p:cNvPr id="4" name="Slide Number Placeholder 3">
            <a:extLst>
              <a:ext uri="{FF2B5EF4-FFF2-40B4-BE49-F238E27FC236}">
                <a16:creationId xmlns:a16="http://schemas.microsoft.com/office/drawing/2014/main" id="{DFF4D0CF-CE70-395D-3AA3-C8D81E48F063}"/>
              </a:ext>
            </a:extLst>
          </p:cNvPr>
          <p:cNvSpPr>
            <a:spLocks noGrp="1"/>
          </p:cNvSpPr>
          <p:nvPr>
            <p:ph type="sldNum" sz="quarter" idx="5"/>
          </p:nvPr>
        </p:nvSpPr>
        <p:spPr/>
        <p:txBody>
          <a:bodyPr/>
          <a:lstStyle/>
          <a:p>
            <a:fld id="{C082528A-504D-42C8-8112-D4335BF0C069}" type="slidenum">
              <a:rPr lang="en-US"/>
              <a:t>2</a:t>
            </a:fld>
            <a:endParaRPr lang="en-US"/>
          </a:p>
        </p:txBody>
      </p:sp>
    </p:spTree>
    <p:extLst>
      <p:ext uri="{BB962C8B-B14F-4D97-AF65-F5344CB8AC3E}">
        <p14:creationId xmlns:p14="http://schemas.microsoft.com/office/powerpoint/2010/main" val="3523769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17</a:t>
            </a:fld>
            <a:endParaRPr lang="fr-BE"/>
          </a:p>
        </p:txBody>
      </p:sp>
    </p:spTree>
    <p:extLst>
      <p:ext uri="{BB962C8B-B14F-4D97-AF65-F5344CB8AC3E}">
        <p14:creationId xmlns:p14="http://schemas.microsoft.com/office/powerpoint/2010/main" val="40094055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Purpose</a:t>
            </a:r>
            <a:br>
              <a:rPr lang="en-US" b="1"/>
            </a:br>
            <a:r>
              <a:rPr lang="en-US" b="1"/>
              <a:t>Address the limitations</a:t>
            </a:r>
            <a:r>
              <a:rPr lang="en-US"/>
              <a:t> of heuristic evaluations.</a:t>
            </a:r>
          </a:p>
          <a:p>
            <a:pPr marL="285750" indent="-285750">
              <a:buFont typeface="Arial"/>
              <a:buChar char="•"/>
            </a:pPr>
            <a:r>
              <a:rPr lang="en-US"/>
              <a:t>Subjective: depends on the reviewer’s expertise and perspective.</a:t>
            </a:r>
          </a:p>
          <a:p>
            <a:pPr marL="285750" indent="-285750">
              <a:buFont typeface="Arial"/>
              <a:buChar char="•"/>
            </a:pPr>
            <a:r>
              <a:rPr lang="en-US"/>
              <a:t>Risk of missing true problems or inventing non-issues.</a:t>
            </a:r>
          </a:p>
          <a:p>
            <a:pPr marL="285750" indent="-285750">
              <a:buFont typeface="Arial"/>
              <a:buChar char="•"/>
            </a:pPr>
            <a:r>
              <a:rPr lang="en-US"/>
              <a:t>Multiple evaluators help reduce individual biases.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116</a:t>
            </a:fld>
            <a:endParaRPr lang="en-US"/>
          </a:p>
        </p:txBody>
      </p:sp>
    </p:spTree>
    <p:extLst>
      <p:ext uri="{BB962C8B-B14F-4D97-AF65-F5344CB8AC3E}">
        <p14:creationId xmlns:p14="http://schemas.microsoft.com/office/powerpoint/2010/main" val="41017988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Purpose</a:t>
            </a:r>
            <a:br>
              <a:rPr lang="en-US" b="1" dirty="0"/>
            </a:br>
            <a:r>
              <a:rPr lang="en-US" b="1" dirty="0"/>
              <a:t>Give a historical context</a:t>
            </a:r>
            <a:r>
              <a:rPr lang="en-US" dirty="0"/>
              <a:t> of how usability principles evolved over time with changing technology.</a:t>
            </a:r>
          </a:p>
          <a:p>
            <a:pPr marL="285750" indent="-285750">
              <a:buFont typeface="Arial"/>
              <a:buChar char="•"/>
            </a:pPr>
            <a:r>
              <a:rPr lang="en-US" dirty="0"/>
              <a:t>From centralized computing (1950s) to smart environments (present day).</a:t>
            </a:r>
          </a:p>
          <a:p>
            <a:pPr marL="285750" indent="-285750">
              <a:buFont typeface="Arial"/>
              <a:buChar char="•"/>
            </a:pPr>
            <a:r>
              <a:rPr lang="en-US" dirty="0"/>
              <a:t>Focus shifted from pure functionality to accessibility, emotional design, persuasion.</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117</a:t>
            </a:fld>
            <a:endParaRPr lang="en-US"/>
          </a:p>
        </p:txBody>
      </p:sp>
    </p:spTree>
    <p:extLst>
      <p:ext uri="{BB962C8B-B14F-4D97-AF65-F5344CB8AC3E}">
        <p14:creationId xmlns:p14="http://schemas.microsoft.com/office/powerpoint/2010/main" val="26301797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Purpose</a:t>
            </a:r>
            <a:br>
              <a:rPr lang="en-US" b="1"/>
            </a:br>
            <a:r>
              <a:rPr lang="en-US" b="1"/>
              <a:t>Show multiple sets of heuristics that exist for various scopes.</a:t>
            </a:r>
            <a:endParaRPr lang="en-US"/>
          </a:p>
          <a:p>
            <a:pPr marL="285750" indent="-285750">
              <a:buFont typeface="Arial"/>
              <a:buChar char="•"/>
            </a:pPr>
            <a:r>
              <a:rPr lang="en-US" b="1"/>
              <a:t>Nielsen (1994)</a:t>
            </a:r>
            <a:r>
              <a:rPr lang="en-US"/>
              <a:t>: General usability.</a:t>
            </a:r>
          </a:p>
          <a:p>
            <a:pPr marL="285750" indent="-285750">
              <a:buFont typeface="Arial"/>
              <a:buChar char="•"/>
            </a:pPr>
            <a:r>
              <a:rPr lang="en-US" b="1"/>
              <a:t>Bastien &amp; Scapin (1993)</a:t>
            </a:r>
            <a:r>
              <a:rPr lang="en-US"/>
              <a:t>: Broad interface analysis.</a:t>
            </a:r>
          </a:p>
          <a:p>
            <a:pPr marL="285750" indent="-285750">
              <a:buFont typeface="Arial"/>
              <a:buChar char="•"/>
            </a:pPr>
            <a:r>
              <a:rPr lang="en-US" b="1"/>
              <a:t>WAI/W3C (2018)</a:t>
            </a:r>
            <a:r>
              <a:rPr lang="en-US"/>
              <a:t>: Accessibility guidelines.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118</a:t>
            </a:fld>
            <a:endParaRPr lang="en-US"/>
          </a:p>
        </p:txBody>
      </p:sp>
    </p:spTree>
    <p:extLst>
      <p:ext uri="{BB962C8B-B14F-4D97-AF65-F5344CB8AC3E}">
        <p14:creationId xmlns:p14="http://schemas.microsoft.com/office/powerpoint/2010/main" val="18958719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Purpose</a:t>
            </a:r>
            <a:br>
              <a:rPr lang="en-US" b="1"/>
            </a:br>
            <a:r>
              <a:rPr lang="en-US" b="1"/>
              <a:t>Explain that some heuristics are general, others are more specific (e.g., gaming, mobile map apps).</a:t>
            </a:r>
            <a:endParaRPr lang="en-US"/>
          </a:p>
          <a:p>
            <a:pPr marL="285750" indent="-285750">
              <a:buFont typeface="Arial"/>
              <a:buChar char="•"/>
            </a:pPr>
            <a:r>
              <a:rPr lang="en-US"/>
              <a:t>General heuristics apply widely.</a:t>
            </a:r>
          </a:p>
          <a:p>
            <a:pPr marL="285750" indent="-285750">
              <a:buFont typeface="Arial"/>
              <a:buChar char="•"/>
            </a:pPr>
            <a:r>
              <a:rPr lang="en-US"/>
              <a:t>Specialized heuristics address unique domain challenges.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119</a:t>
            </a:fld>
            <a:endParaRPr lang="en-US"/>
          </a:p>
        </p:txBody>
      </p:sp>
    </p:spTree>
    <p:extLst>
      <p:ext uri="{BB962C8B-B14F-4D97-AF65-F5344CB8AC3E}">
        <p14:creationId xmlns:p14="http://schemas.microsoft.com/office/powerpoint/2010/main" val="10469924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Definition</a:t>
            </a:r>
            <a:br>
              <a:rPr lang="en-US" b="1" dirty="0"/>
            </a:br>
            <a:r>
              <a:rPr lang="en-US" b="1" dirty="0"/>
              <a:t>Bastien &amp; Scapin’s grid (1996) remains relevant, featuring 8 criteria:</a:t>
            </a:r>
            <a:endParaRPr lang="en-US" dirty="0"/>
          </a:p>
          <a:p>
            <a:pPr marL="285750" indent="-285750">
              <a:buFont typeface="Arial"/>
              <a:buChar char="•"/>
            </a:pPr>
            <a:r>
              <a:rPr lang="en-US" dirty="0"/>
              <a:t>Guidance</a:t>
            </a:r>
          </a:p>
          <a:p>
            <a:pPr marL="285750" indent="-285750">
              <a:buFont typeface="Arial"/>
              <a:buChar char="•"/>
            </a:pPr>
            <a:r>
              <a:rPr lang="en-US" dirty="0"/>
              <a:t>Workload</a:t>
            </a:r>
          </a:p>
          <a:p>
            <a:pPr marL="285750" indent="-285750">
              <a:buFont typeface="Arial"/>
              <a:buChar char="•"/>
            </a:pPr>
            <a:r>
              <a:rPr lang="en-US" dirty="0"/>
              <a:t>Explicit Control</a:t>
            </a:r>
          </a:p>
          <a:p>
            <a:pPr marL="285750" indent="-285750">
              <a:buFont typeface="Arial"/>
              <a:buChar char="•"/>
            </a:pPr>
            <a:r>
              <a:rPr lang="en-US" dirty="0"/>
              <a:t>Adaptability</a:t>
            </a:r>
          </a:p>
          <a:p>
            <a:pPr marL="285750" indent="-285750">
              <a:buFont typeface="Arial"/>
              <a:buChar char="•"/>
            </a:pPr>
            <a:r>
              <a:rPr lang="en-US" dirty="0"/>
              <a:t>Error Management</a:t>
            </a:r>
          </a:p>
          <a:p>
            <a:pPr marL="285750" indent="-285750">
              <a:buFont typeface="Arial"/>
              <a:buChar char="•"/>
            </a:pPr>
            <a:r>
              <a:rPr lang="en-US" dirty="0"/>
              <a:t>Consistency</a:t>
            </a:r>
          </a:p>
          <a:p>
            <a:pPr marL="285750" indent="-285750">
              <a:buFont typeface="Arial"/>
              <a:buChar char="•"/>
            </a:pPr>
            <a:r>
              <a:rPr lang="en-US" dirty="0"/>
              <a:t>Significance</a:t>
            </a:r>
          </a:p>
          <a:p>
            <a:pPr marL="285750" indent="-285750">
              <a:buFont typeface="Arial"/>
              <a:buChar char="•"/>
            </a:pPr>
            <a:r>
              <a:rPr lang="en-US" dirty="0"/>
              <a:t>Compatibility</a:t>
            </a:r>
          </a:p>
          <a:p>
            <a:r>
              <a:rPr lang="en-US" b="1" dirty="0"/>
              <a:t>Slide Purpose</a:t>
            </a:r>
            <a:br>
              <a:rPr lang="en-US" b="1" dirty="0"/>
            </a:br>
            <a:r>
              <a:rPr lang="en-US" b="1" dirty="0"/>
              <a:t>Emphasize that it’s a thorough framework still used to evaluate usability beyond just aesthetics.</a:t>
            </a: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120</a:t>
            </a:fld>
            <a:endParaRPr lang="en-US"/>
          </a:p>
        </p:txBody>
      </p:sp>
    </p:spTree>
    <p:extLst>
      <p:ext uri="{BB962C8B-B14F-4D97-AF65-F5344CB8AC3E}">
        <p14:creationId xmlns:p14="http://schemas.microsoft.com/office/powerpoint/2010/main" val="11476194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5CD0D-AB51-E59C-AE3D-415F821DB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927E5-A458-D670-4359-E4EF982F8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15BAF0-5714-CEE6-8D9A-B48623AD803D}"/>
              </a:ext>
            </a:extLst>
          </p:cNvPr>
          <p:cNvSpPr>
            <a:spLocks noGrp="1"/>
          </p:cNvSpPr>
          <p:nvPr>
            <p:ph type="body" idx="1"/>
          </p:nvPr>
        </p:nvSpPr>
        <p:spPr/>
        <p:txBody>
          <a:bodyPr/>
          <a:lstStyle/>
          <a:p>
            <a:r>
              <a:rPr lang="en-US" b="1" dirty="0"/>
              <a:t>Definition</a:t>
            </a:r>
            <a:br>
              <a:rPr lang="en-US" b="1" dirty="0"/>
            </a:br>
            <a:r>
              <a:rPr lang="en-US" b="1" dirty="0"/>
              <a:t>An approach to prioritize</a:t>
            </a:r>
            <a:r>
              <a:rPr lang="en-US" dirty="0"/>
              <a:t> issues based on severity:</a:t>
            </a:r>
          </a:p>
          <a:p>
            <a:pPr marL="285750" indent="-285750">
              <a:buFont typeface="Arial"/>
              <a:buChar char="•"/>
            </a:pPr>
            <a:r>
              <a:rPr lang="en-US" dirty="0"/>
              <a:t>Cosmetic: Fix if resources allow.</a:t>
            </a:r>
          </a:p>
          <a:p>
            <a:pPr marL="285750" indent="-285750">
              <a:buFont typeface="Arial"/>
              <a:buChar char="•"/>
            </a:pPr>
            <a:r>
              <a:rPr lang="en-US" dirty="0"/>
              <a:t>Minor: Solve secondarily.</a:t>
            </a:r>
          </a:p>
          <a:p>
            <a:pPr marL="285750" indent="-285750">
              <a:buFont typeface="Arial"/>
              <a:buChar char="•"/>
            </a:pPr>
            <a:r>
              <a:rPr lang="en-US" dirty="0"/>
              <a:t>Major: High priority fix.</a:t>
            </a:r>
          </a:p>
          <a:p>
            <a:pPr marL="285750" indent="-285750">
              <a:buFont typeface="Arial"/>
              <a:buChar char="•"/>
            </a:pPr>
            <a:r>
              <a:rPr lang="en-US" dirty="0"/>
              <a:t>Blocking: Must fix immediately.</a:t>
            </a:r>
          </a:p>
          <a:p>
            <a:r>
              <a:rPr lang="en-US" b="1" dirty="0"/>
              <a:t>Slide Purpose</a:t>
            </a:r>
            <a:br>
              <a:rPr lang="en-US" b="1" dirty="0"/>
            </a:br>
            <a:r>
              <a:rPr lang="en-US" b="1" dirty="0"/>
              <a:t>Explain how to triage usability issues to tackle the most critical ones first.</a:t>
            </a:r>
            <a:endParaRPr lang="en-US" dirty="0"/>
          </a:p>
          <a:p>
            <a:pPr marL="285750" indent="-285750">
              <a:buFont typeface="Arial"/>
              <a:buChar char="•"/>
            </a:pPr>
            <a:r>
              <a:rPr lang="en-US" dirty="0"/>
              <a:t>Factors like frequency and impact help guide which issues to fix earliest.</a:t>
            </a:r>
          </a:p>
          <a:p>
            <a:endParaRPr lang="en-US" dirty="0">
              <a:ea typeface="Calibri"/>
              <a:cs typeface="Calibri"/>
            </a:endParaRPr>
          </a:p>
        </p:txBody>
      </p:sp>
      <p:sp>
        <p:nvSpPr>
          <p:cNvPr id="4" name="Slide Number Placeholder 3">
            <a:extLst>
              <a:ext uri="{FF2B5EF4-FFF2-40B4-BE49-F238E27FC236}">
                <a16:creationId xmlns:a16="http://schemas.microsoft.com/office/drawing/2014/main" id="{3885A28E-66C9-743E-8D0F-48F79A6C7BD1}"/>
              </a:ext>
            </a:extLst>
          </p:cNvPr>
          <p:cNvSpPr>
            <a:spLocks noGrp="1"/>
          </p:cNvSpPr>
          <p:nvPr>
            <p:ph type="sldNum" sz="quarter" idx="5"/>
          </p:nvPr>
        </p:nvSpPr>
        <p:spPr/>
        <p:txBody>
          <a:bodyPr/>
          <a:lstStyle/>
          <a:p>
            <a:fld id="{C082528A-504D-42C8-8112-D4335BF0C069}" type="slidenum">
              <a:rPr lang="en-US"/>
              <a:t>121</a:t>
            </a:fld>
            <a:endParaRPr lang="en-US"/>
          </a:p>
        </p:txBody>
      </p:sp>
    </p:spTree>
    <p:extLst>
      <p:ext uri="{BB962C8B-B14F-4D97-AF65-F5344CB8AC3E}">
        <p14:creationId xmlns:p14="http://schemas.microsoft.com/office/powerpoint/2010/main" val="18561091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None/>
            </a:pPr>
            <a:r>
              <a:rPr lang="en-US" b="0" i="0" u="none" strike="noStrike" dirty="0">
                <a:solidFill>
                  <a:srgbClr val="000000"/>
                </a:solidFill>
                <a:effectLst/>
                <a:latin typeface="Calibri" panose="020F0502020204030204" pitchFamily="34" charset="0"/>
              </a:rPr>
              <a:t>This slide offers concise, actionable guidance on performing a heuristic evaluation. It's designed to help UX professionals systematically identify usability issues early in the design process.</a:t>
            </a:r>
            <a:r>
              <a:rPr lang="fr-FR" b="0" i="0" dirty="0">
                <a:solidFill>
                  <a:srgbClr val="444444"/>
                </a:solidFill>
                <a:effectLst/>
                <a:latin typeface="Calibri" panose="020F0502020204030204" pitchFamily="34" charset="0"/>
              </a:rPr>
              <a:t>​</a:t>
            </a:r>
          </a:p>
          <a:p>
            <a:pPr algn="l" rtl="0" fontAlgn="base">
              <a:buNone/>
            </a:pPr>
            <a:r>
              <a:rPr lang="en-US"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buNone/>
            </a:pPr>
            <a:r>
              <a:rPr lang="en-US" b="0" i="0" u="none" strike="noStrike" dirty="0">
                <a:solidFill>
                  <a:srgbClr val="000000"/>
                </a:solidFill>
                <a:effectLst/>
                <a:latin typeface="Calibri" panose="020F0502020204030204" pitchFamily="34" charset="0"/>
              </a:rPr>
              <a:t>Identify Personas to Understand User Profiles - Before starting the evaluation, define clear user personas. Understanding the target users' goals, behaviors, and pain points ensures that the evaluation focuses on real user needs and contexts.</a:t>
            </a:r>
            <a:r>
              <a:rPr lang="en-US" b="0" i="0" dirty="0">
                <a:solidFill>
                  <a:srgbClr val="444444"/>
                </a:solidFill>
                <a:effectLst/>
                <a:latin typeface="Calibri" panose="020F0502020204030204" pitchFamily="34" charset="0"/>
              </a:rPr>
              <a:t>​</a:t>
            </a:r>
          </a:p>
          <a:p>
            <a:pPr algn="l" rtl="0" fontAlgn="base">
              <a:buNone/>
            </a:pPr>
            <a:r>
              <a:rPr lang="en-US"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buNone/>
            </a:pPr>
            <a:r>
              <a:rPr lang="en-US" b="0" i="0" u="none" strike="noStrike" dirty="0">
                <a:solidFill>
                  <a:srgbClr val="000000"/>
                </a:solidFill>
                <a:effectLst/>
                <a:latin typeface="Calibri" panose="020F0502020204030204" pitchFamily="34" charset="0"/>
              </a:rPr>
              <a:t>Combine a General Grid + a Specific Grid if Needed - Utilize Jakob Nielsen’s 10 usability heuristics as a foundational framework. For specialized domains or applications, supplement with domain-specific heuristics to capture unique usability considerations .</a:t>
            </a:r>
            <a:r>
              <a:rPr lang="en-US" b="0" i="0" dirty="0">
                <a:solidFill>
                  <a:srgbClr val="444444"/>
                </a:solidFill>
                <a:effectLst/>
                <a:latin typeface="Calibri" panose="020F0502020204030204" pitchFamily="34" charset="0"/>
              </a:rPr>
              <a:t>​</a:t>
            </a:r>
          </a:p>
          <a:p>
            <a:pPr algn="l" rtl="0" fontAlgn="base">
              <a:buNone/>
            </a:pPr>
            <a:r>
              <a:rPr lang="en-US"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buNone/>
            </a:pPr>
            <a:r>
              <a:rPr lang="en-US" b="0" i="0" u="none" strike="noStrike" dirty="0">
                <a:solidFill>
                  <a:srgbClr val="000000"/>
                </a:solidFill>
                <a:effectLst/>
                <a:latin typeface="Calibri" panose="020F0502020204030204" pitchFamily="34" charset="0"/>
              </a:rPr>
              <a:t>Mention Positives as Well as Negatives - Document not only usability issues but also effective design elements. Highlighting what works well provides a balanced view and reinforces good design practices.</a:t>
            </a:r>
            <a:r>
              <a:rPr lang="en-US" b="0" i="0" dirty="0">
                <a:solidFill>
                  <a:srgbClr val="444444"/>
                </a:solidFill>
                <a:effectLst/>
                <a:latin typeface="Calibri" panose="020F0502020204030204" pitchFamily="34" charset="0"/>
              </a:rPr>
              <a:t>​</a:t>
            </a:r>
          </a:p>
          <a:p>
            <a:pPr algn="l" rtl="0" fontAlgn="base">
              <a:buNone/>
            </a:pPr>
            <a:r>
              <a:rPr lang="en-US" b="0" i="0" u="none" strike="noStrike" dirty="0">
                <a:solidFill>
                  <a:srgbClr val="000000"/>
                </a:solidFill>
                <a:effectLst/>
                <a:latin typeface="Calibri" panose="020F0502020204030204" pitchFamily="34" charset="0"/>
              </a:rPr>
              <a:t> </a:t>
            </a:r>
            <a:r>
              <a:rPr lang="en-US" b="0" i="0" dirty="0">
                <a:solidFill>
                  <a:srgbClr val="444444"/>
                </a:solidFill>
                <a:effectLst/>
                <a:latin typeface="Calibri" panose="020F0502020204030204" pitchFamily="34" charset="0"/>
              </a:rPr>
              <a:t>​</a:t>
            </a:r>
          </a:p>
          <a:p>
            <a:pPr algn="l" rtl="0" fontAlgn="base"/>
            <a:r>
              <a:rPr lang="en-US" b="0" i="0" u="none" strike="noStrike" dirty="0">
                <a:solidFill>
                  <a:srgbClr val="000000"/>
                </a:solidFill>
                <a:effectLst/>
                <a:latin typeface="Calibri" panose="020F0502020204030204" pitchFamily="34" charset="0"/>
              </a:rPr>
              <a:t>Use Multiple Evaluators (5 Can Detect ~75% of Issues) Engage multiple evaluators—ideally five—to independently assess the interface. Research indicates that five evaluators can uncover approximately 75% of usability problems . After individual evaluations, consolidate findings to identify common issues and assess their severity.</a:t>
            </a:r>
            <a:endParaRPr lang="en-US" b="0" i="0" dirty="0">
              <a:solidFill>
                <a:srgbClr val="444444"/>
              </a:solidFill>
              <a:effectLst/>
              <a:latin typeface="Calibri" panose="020F0502020204030204" pitchFamily="34" charset="0"/>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122</a:t>
            </a:fld>
            <a:endParaRPr lang="en-US"/>
          </a:p>
        </p:txBody>
      </p:sp>
    </p:spTree>
    <p:extLst>
      <p:ext uri="{BB962C8B-B14F-4D97-AF65-F5344CB8AC3E}">
        <p14:creationId xmlns:p14="http://schemas.microsoft.com/office/powerpoint/2010/main" val="17685038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Definition</a:t>
            </a:r>
            <a:br>
              <a:rPr lang="en-US" b="1" dirty="0"/>
            </a:br>
            <a:r>
              <a:rPr lang="en-US" b="1" dirty="0"/>
              <a:t>An approach to prioritize</a:t>
            </a:r>
            <a:r>
              <a:rPr lang="en-US" dirty="0"/>
              <a:t> issues based on severity:</a:t>
            </a:r>
          </a:p>
          <a:p>
            <a:pPr marL="285750" indent="-285750">
              <a:buFont typeface="Arial"/>
              <a:buChar char="•"/>
            </a:pPr>
            <a:r>
              <a:rPr lang="en-US" dirty="0"/>
              <a:t>Cosmetic: Fix if resources allow.</a:t>
            </a:r>
          </a:p>
          <a:p>
            <a:pPr marL="285750" indent="-285750">
              <a:buFont typeface="Arial"/>
              <a:buChar char="•"/>
            </a:pPr>
            <a:r>
              <a:rPr lang="en-US" dirty="0"/>
              <a:t>Minor: Solve secondarily.</a:t>
            </a:r>
          </a:p>
          <a:p>
            <a:pPr marL="285750" indent="-285750">
              <a:buFont typeface="Arial"/>
              <a:buChar char="•"/>
            </a:pPr>
            <a:r>
              <a:rPr lang="en-US" dirty="0"/>
              <a:t>Major: High priority fix.</a:t>
            </a:r>
          </a:p>
          <a:p>
            <a:pPr marL="285750" indent="-285750">
              <a:buFont typeface="Arial"/>
              <a:buChar char="•"/>
            </a:pPr>
            <a:r>
              <a:rPr lang="en-US" dirty="0"/>
              <a:t>Blocking: Must fix immediately.</a:t>
            </a:r>
          </a:p>
          <a:p>
            <a:r>
              <a:rPr lang="en-US" b="1" dirty="0"/>
              <a:t>Slide Purpose</a:t>
            </a:r>
            <a:br>
              <a:rPr lang="en-US" b="1" dirty="0"/>
            </a:br>
            <a:r>
              <a:rPr lang="en-US" b="1" dirty="0"/>
              <a:t>Explain how to triage usability issues to tackle the most critical ones first.</a:t>
            </a:r>
            <a:endParaRPr lang="en-US" dirty="0"/>
          </a:p>
          <a:p>
            <a:pPr marL="285750" indent="-285750">
              <a:buFont typeface="Arial"/>
              <a:buChar char="•"/>
            </a:pPr>
            <a:r>
              <a:rPr lang="en-US" dirty="0"/>
              <a:t>Factors like frequency and impact help guide which issues to fix earliest.</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123</a:t>
            </a:fld>
            <a:endParaRPr lang="en-US"/>
          </a:p>
        </p:txBody>
      </p:sp>
    </p:spTree>
    <p:extLst>
      <p:ext uri="{BB962C8B-B14F-4D97-AF65-F5344CB8AC3E}">
        <p14:creationId xmlns:p14="http://schemas.microsoft.com/office/powerpoint/2010/main" val="24493000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Purpose</a:t>
            </a:r>
            <a:br>
              <a:rPr lang="en-US" b="1"/>
            </a:br>
            <a:r>
              <a:rPr lang="en-US" b="1"/>
              <a:t>Focus on “Where am I? What can I do?” as the user viewpoint.</a:t>
            </a:r>
            <a:endParaRPr lang="en-US"/>
          </a:p>
          <a:p>
            <a:pPr marL="285750" indent="-285750">
              <a:buFont typeface="Arial"/>
              <a:buChar char="•"/>
            </a:pPr>
            <a:r>
              <a:rPr lang="en-US"/>
              <a:t>Clear orientation and signposting.</a:t>
            </a:r>
          </a:p>
          <a:p>
            <a:pPr marL="285750" indent="-285750">
              <a:buFont typeface="Arial"/>
              <a:buChar char="•"/>
            </a:pPr>
            <a:r>
              <a:rPr lang="en-US"/>
              <a:t>Navigation, labeling, and cues reduce confusion.</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124</a:t>
            </a:fld>
            <a:endParaRPr lang="en-US"/>
          </a:p>
        </p:txBody>
      </p:sp>
    </p:spTree>
    <p:extLst>
      <p:ext uri="{BB962C8B-B14F-4D97-AF65-F5344CB8AC3E}">
        <p14:creationId xmlns:p14="http://schemas.microsoft.com/office/powerpoint/2010/main" val="27366523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Purpose</a:t>
            </a:r>
            <a:br>
              <a:rPr lang="en-US" b="1"/>
            </a:br>
            <a:r>
              <a:rPr lang="en-US" b="1"/>
              <a:t>Highlight how visual design decisions (icons, headings, color) quickly orient the user before conscious thought.</a:t>
            </a:r>
            <a:endParaRPr lang="en-US"/>
          </a:p>
          <a:p>
            <a:pPr marL="285750" indent="-285750">
              <a:buFont typeface="Arial"/>
              <a:buChar char="•"/>
            </a:pPr>
            <a:r>
              <a:rPr lang="en-US"/>
              <a:t>Humans process visual cues rapidly.</a:t>
            </a:r>
          </a:p>
          <a:p>
            <a:pPr marL="285750" indent="-285750">
              <a:buFont typeface="Arial"/>
              <a:buChar char="•"/>
            </a:pPr>
            <a:r>
              <a:rPr lang="en-US"/>
              <a:t>Smart visual design can subconsciously guide users.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125</a:t>
            </a:fld>
            <a:endParaRPr lang="en-US"/>
          </a:p>
        </p:txBody>
      </p:sp>
    </p:spTree>
    <p:extLst>
      <p:ext uri="{BB962C8B-B14F-4D97-AF65-F5344CB8AC3E}">
        <p14:creationId xmlns:p14="http://schemas.microsoft.com/office/powerpoint/2010/main" val="3384392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18</a:t>
            </a:fld>
            <a:endParaRPr lang="fr-BE"/>
          </a:p>
        </p:txBody>
      </p:sp>
    </p:spTree>
    <p:extLst>
      <p:ext uri="{BB962C8B-B14F-4D97-AF65-F5344CB8AC3E}">
        <p14:creationId xmlns:p14="http://schemas.microsoft.com/office/powerpoint/2010/main" val="95074180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Purpose</a:t>
            </a:r>
            <a:br>
              <a:rPr lang="en-US" b="1"/>
            </a:br>
            <a:r>
              <a:rPr lang="en-US" b="1"/>
              <a:t>Explain the concept of the fold: the virtual line under which content is only visible by scrolling.</a:t>
            </a:r>
            <a:endParaRPr lang="en-US"/>
          </a:p>
          <a:p>
            <a:pPr marL="285750" indent="-285750">
              <a:buFont typeface="Arial"/>
              <a:buChar char="•"/>
            </a:pPr>
            <a:r>
              <a:rPr lang="en-US"/>
              <a:t>Content above the fold is crucial for immediate user engagement.</a:t>
            </a:r>
          </a:p>
          <a:p>
            <a:pPr marL="285750" indent="-285750">
              <a:buFont typeface="Arial"/>
              <a:buChar char="•"/>
            </a:pPr>
            <a:r>
              <a:rPr lang="en-US"/>
              <a:t>Ensure the user understands more content is available below.</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127</a:t>
            </a:fld>
            <a:endParaRPr lang="en-US"/>
          </a:p>
        </p:txBody>
      </p:sp>
    </p:spTree>
    <p:extLst>
      <p:ext uri="{BB962C8B-B14F-4D97-AF65-F5344CB8AC3E}">
        <p14:creationId xmlns:p14="http://schemas.microsoft.com/office/powerpoint/2010/main" val="7123787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Purpose</a:t>
            </a:r>
            <a:br>
              <a:rPr lang="en-US" b="1">
                <a:cs typeface="+mn-lt"/>
              </a:rPr>
            </a:br>
            <a:r>
              <a:rPr lang="en-US" b="1"/>
              <a:t>Show the role of white space as “breathing room” in design.</a:t>
            </a:r>
            <a:endParaRPr lang="en-US"/>
          </a:p>
          <a:p>
            <a:pPr marL="285750" indent="-285750">
              <a:buFont typeface="Arial"/>
              <a:buChar char="•"/>
            </a:pPr>
            <a:r>
              <a:rPr lang="en-US"/>
              <a:t>Improves readability and highlights important elements.</a:t>
            </a:r>
            <a:endParaRPr lang="en-US">
              <a:ea typeface="Calibri"/>
              <a:cs typeface="Calibri"/>
            </a:endParaRPr>
          </a:p>
          <a:p>
            <a:pPr marL="285750" indent="-285750">
              <a:buFont typeface="Arial"/>
              <a:buChar char="•"/>
            </a:pPr>
            <a:r>
              <a:rPr lang="en-US"/>
              <a:t>Encourages scanning and clarity.</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128</a:t>
            </a:fld>
            <a:endParaRPr lang="en-US"/>
          </a:p>
        </p:txBody>
      </p:sp>
    </p:spTree>
    <p:extLst>
      <p:ext uri="{BB962C8B-B14F-4D97-AF65-F5344CB8AC3E}">
        <p14:creationId xmlns:p14="http://schemas.microsoft.com/office/powerpoint/2010/main" val="33619196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Purpose</a:t>
            </a:r>
            <a:br>
              <a:rPr lang="en-US" b="1"/>
            </a:br>
            <a:r>
              <a:rPr lang="en-US" b="1"/>
              <a:t>Larger elements are perceived as closer or more important.</a:t>
            </a:r>
            <a:endParaRPr lang="en-US"/>
          </a:p>
          <a:p>
            <a:pPr marL="285750" indent="-285750">
              <a:buFont typeface="Arial"/>
              <a:buChar char="•"/>
            </a:pPr>
            <a:r>
              <a:rPr lang="en-US"/>
              <a:t>If something is critical (like a CTA), making it bigger draws the eye.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129</a:t>
            </a:fld>
            <a:endParaRPr lang="en-US"/>
          </a:p>
        </p:txBody>
      </p:sp>
    </p:spTree>
    <p:extLst>
      <p:ext uri="{BB962C8B-B14F-4D97-AF65-F5344CB8AC3E}">
        <p14:creationId xmlns:p14="http://schemas.microsoft.com/office/powerpoint/2010/main" val="32372888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D16B-D492-FB13-1581-383239C313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B6B53-D649-691E-539F-A5F91069B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FC80EA-958F-E627-4686-9E99F0CE123A}"/>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8CAA94E7-6554-B09C-B1FF-E193F53BBD57}"/>
              </a:ext>
            </a:extLst>
          </p:cNvPr>
          <p:cNvSpPr>
            <a:spLocks noGrp="1"/>
          </p:cNvSpPr>
          <p:nvPr>
            <p:ph type="sldNum" sz="quarter" idx="5"/>
          </p:nvPr>
        </p:nvSpPr>
        <p:spPr/>
        <p:txBody>
          <a:bodyPr/>
          <a:lstStyle/>
          <a:p>
            <a:fld id="{C082528A-504D-42C8-8112-D4335BF0C069}" type="slidenum">
              <a:rPr lang="en-US"/>
              <a:t>130</a:t>
            </a:fld>
            <a:endParaRPr lang="en-US"/>
          </a:p>
        </p:txBody>
      </p:sp>
    </p:spTree>
    <p:extLst>
      <p:ext uri="{BB962C8B-B14F-4D97-AF65-F5344CB8AC3E}">
        <p14:creationId xmlns:p14="http://schemas.microsoft.com/office/powerpoint/2010/main" val="27337650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CC236-2878-08EA-1DFA-0A869E5B92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B54BE-7B6E-501F-D97A-C13915163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47E433-3FE0-71FB-5CBD-FDCA9B9BED2B}"/>
              </a:ext>
            </a:extLst>
          </p:cNvPr>
          <p:cNvSpPr>
            <a:spLocks noGrp="1"/>
          </p:cNvSpPr>
          <p:nvPr>
            <p:ph type="body" idx="1"/>
          </p:nvPr>
        </p:nvSpPr>
        <p:spPr/>
        <p:txBody>
          <a:bodyPr/>
          <a:lstStyle/>
          <a:p>
            <a:r>
              <a:rPr lang="en-US" b="1" dirty="0"/>
              <a:t>Slide Purpose</a:t>
            </a:r>
            <a:br>
              <a:rPr lang="en-US" b="1" dirty="0"/>
            </a:br>
            <a:r>
              <a:rPr lang="en-US" b="1" dirty="0"/>
              <a:t>Use color to create a visual hierarchy</a:t>
            </a:r>
            <a:r>
              <a:rPr lang="en-US" dirty="0"/>
              <a:t>.</a:t>
            </a:r>
          </a:p>
          <a:p>
            <a:pPr marL="171450" indent="-171450">
              <a:buFont typeface="Arial,Sans-Serif"/>
              <a:buChar char="•"/>
            </a:pPr>
            <a:r>
              <a:rPr lang="en-US" dirty="0"/>
              <a:t>The human eye is drawn to bright or contrasting hues.</a:t>
            </a:r>
          </a:p>
          <a:p>
            <a:pPr marL="171450" indent="-171450">
              <a:buFont typeface="Arial,Sans-Serif"/>
              <a:buChar char="•"/>
            </a:pPr>
            <a:r>
              <a:rPr lang="en-US" dirty="0"/>
              <a:t>Aim for three main colors (excluding shades) to maintain consistency.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05D23485-B686-0BF0-69C2-7390368340C3}"/>
              </a:ext>
            </a:extLst>
          </p:cNvPr>
          <p:cNvSpPr>
            <a:spLocks noGrp="1"/>
          </p:cNvSpPr>
          <p:nvPr>
            <p:ph type="sldNum" sz="quarter" idx="5"/>
          </p:nvPr>
        </p:nvSpPr>
        <p:spPr/>
        <p:txBody>
          <a:bodyPr/>
          <a:lstStyle/>
          <a:p>
            <a:fld id="{C082528A-504D-42C8-8112-D4335BF0C069}" type="slidenum">
              <a:rPr lang="en-US"/>
              <a:t>131</a:t>
            </a:fld>
            <a:endParaRPr lang="en-US"/>
          </a:p>
        </p:txBody>
      </p:sp>
    </p:spTree>
    <p:extLst>
      <p:ext uri="{BB962C8B-B14F-4D97-AF65-F5344CB8AC3E}">
        <p14:creationId xmlns:p14="http://schemas.microsoft.com/office/powerpoint/2010/main" val="24440841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B02BC-29D5-246D-20CA-21EFF57635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280CA-19DE-3463-8700-B03D82AB9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F2C276-D55D-5A62-2E45-AA06736E542D}"/>
              </a:ext>
            </a:extLst>
          </p:cNvPr>
          <p:cNvSpPr>
            <a:spLocks noGrp="1"/>
          </p:cNvSpPr>
          <p:nvPr>
            <p:ph type="body" idx="1"/>
          </p:nvPr>
        </p:nvSpPr>
        <p:spPr/>
        <p:txBody>
          <a:bodyPr/>
          <a:lstStyle/>
          <a:p>
            <a:r>
              <a:rPr lang="en-US" b="1"/>
              <a:t>Slide Purpose</a:t>
            </a:r>
            <a:br>
              <a:rPr lang="en-US" b="1"/>
            </a:br>
            <a:r>
              <a:rPr lang="en-US" b="1"/>
              <a:t>Stress that contrast is relative</a:t>
            </a:r>
            <a:r>
              <a:rPr lang="en-US"/>
              <a:t> to context; an element stands out based on its surroundings.</a:t>
            </a:r>
          </a:p>
          <a:p>
            <a:pPr marL="171450" indent="-171450">
              <a:buFont typeface="Arial,Sans-Serif"/>
              <a:buChar char="•"/>
            </a:pPr>
            <a:r>
              <a:rPr lang="en-US"/>
              <a:t>Outlines, shadows, blurs can separate key elements from the background.</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5D3048A0-F51F-D712-3E2F-39BC77E4B08C}"/>
              </a:ext>
            </a:extLst>
          </p:cNvPr>
          <p:cNvSpPr>
            <a:spLocks noGrp="1"/>
          </p:cNvSpPr>
          <p:nvPr>
            <p:ph type="sldNum" sz="quarter" idx="5"/>
          </p:nvPr>
        </p:nvSpPr>
        <p:spPr/>
        <p:txBody>
          <a:bodyPr/>
          <a:lstStyle/>
          <a:p>
            <a:fld id="{C082528A-504D-42C8-8112-D4335BF0C069}" type="slidenum">
              <a:rPr lang="en-US"/>
              <a:t>132</a:t>
            </a:fld>
            <a:endParaRPr lang="en-US"/>
          </a:p>
        </p:txBody>
      </p:sp>
    </p:spTree>
    <p:extLst>
      <p:ext uri="{BB962C8B-B14F-4D97-AF65-F5344CB8AC3E}">
        <p14:creationId xmlns:p14="http://schemas.microsoft.com/office/powerpoint/2010/main" val="28791958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105C8-5202-E01F-8CC6-5CF192ADB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C34C76-85F6-6383-652C-7DA090911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B2928-C3FC-79F8-B01B-A891EB5ACDCC}"/>
              </a:ext>
            </a:extLst>
          </p:cNvPr>
          <p:cNvSpPr>
            <a:spLocks noGrp="1"/>
          </p:cNvSpPr>
          <p:nvPr>
            <p:ph type="body" idx="1"/>
          </p:nvPr>
        </p:nvSpPr>
        <p:spPr/>
        <p:txBody>
          <a:bodyPr/>
          <a:lstStyle/>
          <a:p>
            <a:r>
              <a:rPr lang="en-US" b="1" dirty="0"/>
              <a:t>Definition</a:t>
            </a:r>
            <a:br>
              <a:rPr lang="en-US" b="1" dirty="0"/>
            </a:br>
            <a:r>
              <a:rPr lang="en-US" b="1" dirty="0"/>
              <a:t>Affordance is how an object’s appearance suggests its function (clickable, draggable, etc.).</a:t>
            </a:r>
            <a:endParaRPr lang="en-US" dirty="0"/>
          </a:p>
          <a:p>
            <a:pPr marL="171450" indent="-171450">
              <a:buFont typeface="Arial,Sans-Serif"/>
              <a:buChar char="•"/>
            </a:pPr>
            <a:r>
              <a:rPr lang="en-US" dirty="0"/>
              <a:t>Don Norman popularized the idea of “perceived affordance” for digital interfaces.</a:t>
            </a:r>
          </a:p>
          <a:p>
            <a:r>
              <a:rPr lang="en-US" b="1" dirty="0"/>
              <a:t>Slide Purpose</a:t>
            </a:r>
            <a:br>
              <a:rPr lang="en-US" b="1" dirty="0">
                <a:cs typeface="+mn-lt"/>
              </a:rPr>
            </a:br>
            <a:r>
              <a:rPr lang="en-US" b="1" dirty="0"/>
              <a:t>Link the concept of CTA design to affordance, so users immediately see how to proceed.</a:t>
            </a:r>
            <a:endParaRPr lang="en-US" dirty="0"/>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37C75468-71A3-099D-8A91-62CF2341D8EC}"/>
              </a:ext>
            </a:extLst>
          </p:cNvPr>
          <p:cNvSpPr>
            <a:spLocks noGrp="1"/>
          </p:cNvSpPr>
          <p:nvPr>
            <p:ph type="sldNum" sz="quarter" idx="5"/>
          </p:nvPr>
        </p:nvSpPr>
        <p:spPr/>
        <p:txBody>
          <a:bodyPr/>
          <a:lstStyle/>
          <a:p>
            <a:fld id="{C082528A-504D-42C8-8112-D4335BF0C069}" type="slidenum">
              <a:rPr lang="en-US"/>
              <a:t>133</a:t>
            </a:fld>
            <a:endParaRPr lang="en-US"/>
          </a:p>
        </p:txBody>
      </p:sp>
    </p:spTree>
    <p:extLst>
      <p:ext uri="{BB962C8B-B14F-4D97-AF65-F5344CB8AC3E}">
        <p14:creationId xmlns:p14="http://schemas.microsoft.com/office/powerpoint/2010/main" val="4611620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87466-A52E-2D9A-CC39-A75EF8A2B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5494D-255B-2827-7C95-241D2046E5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45C0B-375D-A197-BE01-EDB4C950A9CB}"/>
              </a:ext>
            </a:extLst>
          </p:cNvPr>
          <p:cNvSpPr>
            <a:spLocks noGrp="1"/>
          </p:cNvSpPr>
          <p:nvPr>
            <p:ph type="body" idx="1"/>
          </p:nvPr>
        </p:nvSpPr>
        <p:spPr/>
        <p:txBody>
          <a:bodyPr/>
          <a:lstStyle/>
          <a:p>
            <a:r>
              <a:rPr lang="en-US" b="1" dirty="0"/>
              <a:t>Slide Purpose</a:t>
            </a:r>
            <a:br>
              <a:rPr lang="en-US" b="1" dirty="0"/>
            </a:br>
            <a:r>
              <a:rPr lang="en-US" b="1" dirty="0"/>
              <a:t>Show the different affordance categories:</a:t>
            </a:r>
            <a:endParaRPr lang="en-US" dirty="0"/>
          </a:p>
          <a:p>
            <a:pPr marL="171450" indent="-171450">
              <a:buFont typeface="Arial,Sans-Serif"/>
              <a:buChar char="•"/>
            </a:pPr>
            <a:r>
              <a:rPr lang="en-US" dirty="0"/>
              <a:t>Physical (e.g., a door handle)</a:t>
            </a:r>
          </a:p>
          <a:p>
            <a:pPr marL="171450" indent="-171450">
              <a:buFont typeface="Arial,Sans-Serif"/>
              <a:buChar char="•"/>
            </a:pPr>
            <a:r>
              <a:rPr lang="en-US" dirty="0"/>
              <a:t>Cognitive (mental clue: trash icon = delete)</a:t>
            </a:r>
          </a:p>
          <a:p>
            <a:pPr marL="171450" indent="-171450">
              <a:buFont typeface="Arial,Sans-Serif"/>
              <a:buChar char="•"/>
            </a:pPr>
            <a:r>
              <a:rPr lang="en-US" dirty="0"/>
              <a:t>Sensory (feedback through haptics or sound)</a:t>
            </a:r>
          </a:p>
          <a:p>
            <a:pPr marL="171450" indent="-171450">
              <a:buFont typeface="Arial,Sans-Serif"/>
              <a:buChar char="•"/>
            </a:pPr>
            <a:r>
              <a:rPr lang="en-US" dirty="0"/>
              <a:t>Functional (added utility, like auto-save)</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0DFBA8B0-08D4-C13A-19BA-5879EC2BF2A8}"/>
              </a:ext>
            </a:extLst>
          </p:cNvPr>
          <p:cNvSpPr>
            <a:spLocks noGrp="1"/>
          </p:cNvSpPr>
          <p:nvPr>
            <p:ph type="sldNum" sz="quarter" idx="5"/>
          </p:nvPr>
        </p:nvSpPr>
        <p:spPr/>
        <p:txBody>
          <a:bodyPr/>
          <a:lstStyle/>
          <a:p>
            <a:fld id="{C082528A-504D-42C8-8112-D4335BF0C069}" type="slidenum">
              <a:rPr lang="en-US"/>
              <a:t>134</a:t>
            </a:fld>
            <a:endParaRPr lang="en-US"/>
          </a:p>
        </p:txBody>
      </p:sp>
    </p:spTree>
    <p:extLst>
      <p:ext uri="{BB962C8B-B14F-4D97-AF65-F5344CB8AC3E}">
        <p14:creationId xmlns:p14="http://schemas.microsoft.com/office/powerpoint/2010/main" val="14016715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1610E-582E-051D-373D-86A9A3581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18FB8-C81E-8373-8B63-6D37ABC79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59272-CAA3-0C52-0B3D-710B7E3C750D}"/>
              </a:ext>
            </a:extLst>
          </p:cNvPr>
          <p:cNvSpPr>
            <a:spLocks noGrp="1"/>
          </p:cNvSpPr>
          <p:nvPr>
            <p:ph type="body" idx="1"/>
          </p:nvPr>
        </p:nvSpPr>
        <p:spPr/>
        <p:txBody>
          <a:bodyPr/>
          <a:lstStyle/>
          <a:p>
            <a:r>
              <a:rPr lang="en-US" b="1"/>
              <a:t>Slide Purpose</a:t>
            </a:r>
            <a:br>
              <a:rPr lang="en-US" b="1"/>
            </a:br>
            <a:r>
              <a:rPr lang="en-US" b="1"/>
              <a:t>Compare minimalistic flat design to skeuomorphism, which mimics real-world textures.</a:t>
            </a:r>
            <a:endParaRPr lang="en-US"/>
          </a:p>
          <a:p>
            <a:pPr marL="171450" indent="-171450">
              <a:buFont typeface="Arial,Sans-Serif"/>
              <a:buChar char="•"/>
            </a:pPr>
            <a:r>
              <a:rPr lang="en-US"/>
              <a:t>Flat design can sometimes weaken visual cues (affordances).</a:t>
            </a:r>
          </a:p>
          <a:p>
            <a:pPr marL="171450" indent="-171450">
              <a:buFont typeface="Arial,Sans-Serif"/>
              <a:buChar char="•"/>
            </a:pPr>
            <a:r>
              <a:rPr lang="en-US"/>
              <a:t>Skeuomorphism can be more intuitive but may look outdated.</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6939A0F3-F7F7-ED5A-7C86-A9D60B6EBAB9}"/>
              </a:ext>
            </a:extLst>
          </p:cNvPr>
          <p:cNvSpPr>
            <a:spLocks noGrp="1"/>
          </p:cNvSpPr>
          <p:nvPr>
            <p:ph type="sldNum" sz="quarter" idx="5"/>
          </p:nvPr>
        </p:nvSpPr>
        <p:spPr/>
        <p:txBody>
          <a:bodyPr/>
          <a:lstStyle/>
          <a:p>
            <a:fld id="{C082528A-504D-42C8-8112-D4335BF0C069}" type="slidenum">
              <a:rPr lang="en-US"/>
              <a:t>135</a:t>
            </a:fld>
            <a:endParaRPr lang="en-US"/>
          </a:p>
        </p:txBody>
      </p:sp>
    </p:spTree>
    <p:extLst>
      <p:ext uri="{BB962C8B-B14F-4D97-AF65-F5344CB8AC3E}">
        <p14:creationId xmlns:p14="http://schemas.microsoft.com/office/powerpoint/2010/main" val="21652791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377F8-39D9-A4C1-3223-E172B3503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BB1BC-C654-460A-EA5B-EE43FB1C7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2BED82-8F11-E80A-6EE8-C3D3037F3B84}"/>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4D1BEEEF-E6F9-1DF8-F2D9-81CFBD1B7D45}"/>
              </a:ext>
            </a:extLst>
          </p:cNvPr>
          <p:cNvSpPr>
            <a:spLocks noGrp="1"/>
          </p:cNvSpPr>
          <p:nvPr>
            <p:ph type="sldNum" sz="quarter" idx="5"/>
          </p:nvPr>
        </p:nvSpPr>
        <p:spPr/>
        <p:txBody>
          <a:bodyPr/>
          <a:lstStyle/>
          <a:p>
            <a:fld id="{C082528A-504D-42C8-8112-D4335BF0C069}" type="slidenum">
              <a:rPr lang="en-US"/>
              <a:t>136</a:t>
            </a:fld>
            <a:endParaRPr lang="en-US"/>
          </a:p>
        </p:txBody>
      </p:sp>
    </p:spTree>
    <p:extLst>
      <p:ext uri="{BB962C8B-B14F-4D97-AF65-F5344CB8AC3E}">
        <p14:creationId xmlns:p14="http://schemas.microsoft.com/office/powerpoint/2010/main" val="290382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19</a:t>
            </a:fld>
            <a:endParaRPr lang="fr-BE"/>
          </a:p>
        </p:txBody>
      </p:sp>
    </p:spTree>
    <p:extLst>
      <p:ext uri="{BB962C8B-B14F-4D97-AF65-F5344CB8AC3E}">
        <p14:creationId xmlns:p14="http://schemas.microsoft.com/office/powerpoint/2010/main" val="40968682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74197-CE6A-6AE2-3810-DFF8F3B0BC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C2AC4-D1D7-B280-521D-5D6964AA59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F8260-6F49-BE46-183E-D44147DC0813}"/>
              </a:ext>
            </a:extLst>
          </p:cNvPr>
          <p:cNvSpPr>
            <a:spLocks noGrp="1"/>
          </p:cNvSpPr>
          <p:nvPr>
            <p:ph type="body" idx="1"/>
          </p:nvPr>
        </p:nvSpPr>
        <p:spPr/>
        <p:txBody>
          <a:bodyPr/>
          <a:lstStyle/>
          <a:p>
            <a:r>
              <a:rPr lang="en-US" b="1" dirty="0"/>
              <a:t>Slide Purpose</a:t>
            </a:r>
            <a:br>
              <a:rPr lang="en-US" b="1" dirty="0"/>
            </a:br>
            <a:r>
              <a:rPr lang="en-US" b="1" dirty="0"/>
              <a:t>Stress the clarity of any instructional text.</a:t>
            </a:r>
            <a:endParaRPr lang="en-US" dirty="0"/>
          </a:p>
          <a:p>
            <a:pPr marL="171450" indent="-171450">
              <a:buFont typeface="Arial,Sans-Serif"/>
              <a:buChar char="•"/>
            </a:pPr>
            <a:r>
              <a:rPr lang="en-US" dirty="0"/>
              <a:t>State objectives explicitly.</a:t>
            </a:r>
          </a:p>
          <a:p>
            <a:pPr marL="171450" indent="-171450">
              <a:buFont typeface="Arial,Sans-Serif"/>
              <a:buChar char="•"/>
            </a:pPr>
            <a:r>
              <a:rPr lang="en-US" dirty="0"/>
              <a:t>Use direct verbs and active voice.</a:t>
            </a:r>
          </a:p>
          <a:p>
            <a:pPr marL="171450" indent="-171450">
              <a:buFont typeface="Arial,Sans-Serif"/>
              <a:buChar char="•"/>
            </a:pPr>
            <a:r>
              <a:rPr lang="en-US" dirty="0"/>
              <a:t>Avoid ambiguous phrasing.</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C7F3030A-216F-D51E-EECD-98FCE11BA6EF}"/>
              </a:ext>
            </a:extLst>
          </p:cNvPr>
          <p:cNvSpPr>
            <a:spLocks noGrp="1"/>
          </p:cNvSpPr>
          <p:nvPr>
            <p:ph type="sldNum" sz="quarter" idx="5"/>
          </p:nvPr>
        </p:nvSpPr>
        <p:spPr/>
        <p:txBody>
          <a:bodyPr/>
          <a:lstStyle/>
          <a:p>
            <a:fld id="{C082528A-504D-42C8-8112-D4335BF0C069}" type="slidenum">
              <a:rPr lang="en-US"/>
              <a:t>137</a:t>
            </a:fld>
            <a:endParaRPr lang="en-US"/>
          </a:p>
        </p:txBody>
      </p:sp>
    </p:spTree>
    <p:extLst>
      <p:ext uri="{BB962C8B-B14F-4D97-AF65-F5344CB8AC3E}">
        <p14:creationId xmlns:p14="http://schemas.microsoft.com/office/powerpoint/2010/main" val="35140022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65970-4438-B6C9-2DEF-B66F78DEED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B9613-02EB-2F53-759C-F519ECD77F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0CA5D-EA37-78EC-98BA-E4E0D9C4D3DE}"/>
              </a:ext>
            </a:extLst>
          </p:cNvPr>
          <p:cNvSpPr>
            <a:spLocks noGrp="1"/>
          </p:cNvSpPr>
          <p:nvPr>
            <p:ph type="body" idx="1"/>
          </p:nvPr>
        </p:nvSpPr>
        <p:spPr/>
        <p:txBody>
          <a:bodyPr/>
          <a:lstStyle/>
          <a:p>
            <a:r>
              <a:rPr lang="en-US" b="1" dirty="0"/>
              <a:t>Slide Purpose</a:t>
            </a:r>
            <a:br>
              <a:rPr lang="en-US" b="1" dirty="0">
                <a:cs typeface="+mn-lt"/>
              </a:rPr>
            </a:br>
            <a:r>
              <a:rPr lang="en-US" b="1" dirty="0"/>
              <a:t>Cover the importance of onboarding (helping new users navigate the first visit).</a:t>
            </a:r>
            <a:endParaRPr lang="en-US" dirty="0"/>
          </a:p>
          <a:p>
            <a:pPr marL="171450" indent="-171450">
              <a:buFont typeface="Arial,Sans-Serif"/>
              <a:buChar char="•"/>
            </a:pPr>
            <a:r>
              <a:rPr lang="en-US" dirty="0"/>
              <a:t>Tutorials, pop-up hints, or a welcome flow can lower confusion.</a:t>
            </a:r>
          </a:p>
          <a:p>
            <a:pPr marL="171450" indent="-171450">
              <a:buFont typeface="Arial,Sans-Serif"/>
              <a:buChar char="•"/>
            </a:pPr>
            <a:r>
              <a:rPr lang="en-US" dirty="0"/>
              <a:t>Encourage them to take key initial actions.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20BC9085-E948-A130-1CBD-3C0C913C532D}"/>
              </a:ext>
            </a:extLst>
          </p:cNvPr>
          <p:cNvSpPr>
            <a:spLocks noGrp="1"/>
          </p:cNvSpPr>
          <p:nvPr>
            <p:ph type="sldNum" sz="quarter" idx="5"/>
          </p:nvPr>
        </p:nvSpPr>
        <p:spPr/>
        <p:txBody>
          <a:bodyPr/>
          <a:lstStyle/>
          <a:p>
            <a:fld id="{C082528A-504D-42C8-8112-D4335BF0C069}" type="slidenum">
              <a:rPr lang="en-US"/>
              <a:t>138</a:t>
            </a:fld>
            <a:endParaRPr lang="en-US"/>
          </a:p>
        </p:txBody>
      </p:sp>
    </p:spTree>
    <p:extLst>
      <p:ext uri="{BB962C8B-B14F-4D97-AF65-F5344CB8AC3E}">
        <p14:creationId xmlns:p14="http://schemas.microsoft.com/office/powerpoint/2010/main" val="3501853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B336-A7CB-A9F7-7920-497DFE894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C5150-D45D-9090-CF21-16420AEC5A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BC568-7E2F-E32C-C465-4E5A94E8D7F6}"/>
              </a:ext>
            </a:extLst>
          </p:cNvPr>
          <p:cNvSpPr>
            <a:spLocks noGrp="1"/>
          </p:cNvSpPr>
          <p:nvPr>
            <p:ph type="body" idx="1"/>
          </p:nvPr>
        </p:nvSpPr>
        <p:spPr/>
        <p:txBody>
          <a:bodyPr/>
          <a:lstStyle/>
          <a:p>
            <a:r>
              <a:rPr lang="en-US" b="1"/>
              <a:t>Slide Purpose</a:t>
            </a:r>
            <a:br>
              <a:rPr lang="en-US" b="1"/>
            </a:br>
            <a:r>
              <a:rPr lang="en-US" b="1"/>
              <a:t>Show how elements like color, movement, or disruption can grab focus.</a:t>
            </a:r>
            <a:endParaRPr lang="en-US"/>
          </a:p>
          <a:p>
            <a:pPr marL="171450" indent="-171450">
              <a:buFont typeface="Arial,Sans-Serif"/>
              <a:buChar char="•"/>
            </a:pPr>
            <a:r>
              <a:rPr lang="en-US"/>
              <a:t>In a crowded digital space, you have seconds to hook the user.</a:t>
            </a:r>
          </a:p>
          <a:p>
            <a:pPr marL="171450" indent="-171450">
              <a:buFont typeface="Arial,Sans-Serif"/>
              <a:buChar char="•"/>
            </a:pPr>
            <a:r>
              <a:rPr lang="en-US"/>
              <a:t>Keep it tasteful—too much animation can distract.</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6D5A68CC-15C3-FDC0-B8F6-FADDF1F9869F}"/>
              </a:ext>
            </a:extLst>
          </p:cNvPr>
          <p:cNvSpPr>
            <a:spLocks noGrp="1"/>
          </p:cNvSpPr>
          <p:nvPr>
            <p:ph type="sldNum" sz="quarter" idx="5"/>
          </p:nvPr>
        </p:nvSpPr>
        <p:spPr/>
        <p:txBody>
          <a:bodyPr/>
          <a:lstStyle/>
          <a:p>
            <a:fld id="{C082528A-504D-42C8-8112-D4335BF0C069}" type="slidenum">
              <a:rPr lang="en-US"/>
              <a:t>139</a:t>
            </a:fld>
            <a:endParaRPr lang="en-US"/>
          </a:p>
        </p:txBody>
      </p:sp>
    </p:spTree>
    <p:extLst>
      <p:ext uri="{BB962C8B-B14F-4D97-AF65-F5344CB8AC3E}">
        <p14:creationId xmlns:p14="http://schemas.microsoft.com/office/powerpoint/2010/main" val="1458214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14CD9-0264-1293-17ED-0C5BCF773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A3A40-09BD-C283-AD72-C68476287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894862-DA94-4CF0-9D09-EE9E89782248}"/>
              </a:ext>
            </a:extLst>
          </p:cNvPr>
          <p:cNvSpPr>
            <a:spLocks noGrp="1"/>
          </p:cNvSpPr>
          <p:nvPr>
            <p:ph type="body" idx="1"/>
          </p:nvPr>
        </p:nvSpPr>
        <p:spPr/>
        <p:txBody>
          <a:bodyPr/>
          <a:lstStyle/>
          <a:p>
            <a:r>
              <a:rPr lang="en-US" b="1" dirty="0"/>
              <a:t>Slide Purpose</a:t>
            </a:r>
            <a:br>
              <a:rPr lang="en-US" b="1" dirty="0"/>
            </a:br>
            <a:r>
              <a:rPr lang="en-US" b="1" dirty="0"/>
              <a:t>Highlight how subtle animations guide users through transitions.</a:t>
            </a:r>
            <a:endParaRPr lang="en-US" dirty="0"/>
          </a:p>
          <a:p>
            <a:pPr marL="171450" indent="-171450">
              <a:buFont typeface="Arial,Sans-Serif"/>
              <a:buChar char="•"/>
            </a:pPr>
            <a:r>
              <a:rPr lang="en-US" dirty="0"/>
              <a:t>Ensure smooth, short animations.</a:t>
            </a:r>
          </a:p>
          <a:p>
            <a:pPr marL="171450" indent="-171450">
              <a:buFont typeface="Arial,Sans-Serif"/>
              <a:buChar char="•"/>
            </a:pPr>
            <a:r>
              <a:rPr lang="en-US" dirty="0"/>
              <a:t>Excessive animation can slow performance or feel annoying.</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2E0B5CD3-516B-944C-892F-39DF16BEAF84}"/>
              </a:ext>
            </a:extLst>
          </p:cNvPr>
          <p:cNvSpPr>
            <a:spLocks noGrp="1"/>
          </p:cNvSpPr>
          <p:nvPr>
            <p:ph type="sldNum" sz="quarter" idx="5"/>
          </p:nvPr>
        </p:nvSpPr>
        <p:spPr/>
        <p:txBody>
          <a:bodyPr/>
          <a:lstStyle/>
          <a:p>
            <a:fld id="{C082528A-504D-42C8-8112-D4335BF0C069}" type="slidenum">
              <a:rPr lang="en-US"/>
              <a:t>140</a:t>
            </a:fld>
            <a:endParaRPr lang="en-US"/>
          </a:p>
        </p:txBody>
      </p:sp>
    </p:spTree>
    <p:extLst>
      <p:ext uri="{BB962C8B-B14F-4D97-AF65-F5344CB8AC3E}">
        <p14:creationId xmlns:p14="http://schemas.microsoft.com/office/powerpoint/2010/main" val="7420041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E9580-C8E7-B469-8510-40C6D66FC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D5269-96D0-8A97-8CA7-EE4AD44F52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DD256-07F8-F12D-A52C-D5DDDAB01195}"/>
              </a:ext>
            </a:extLst>
          </p:cNvPr>
          <p:cNvSpPr>
            <a:spLocks noGrp="1"/>
          </p:cNvSpPr>
          <p:nvPr>
            <p:ph type="body" idx="1"/>
          </p:nvPr>
        </p:nvSpPr>
        <p:spPr/>
        <p:txBody>
          <a:bodyPr/>
          <a:lstStyle/>
          <a:p>
            <a:r>
              <a:rPr lang="en-US" b="1" dirty="0"/>
              <a:t>Slide Purpose</a:t>
            </a:r>
            <a:br>
              <a:rPr lang="en-US" b="1" dirty="0"/>
            </a:br>
            <a:r>
              <a:rPr lang="en-US" b="1" dirty="0"/>
              <a:t>People are drawn to human faces or gestures.</a:t>
            </a:r>
            <a:endParaRPr lang="en-US" dirty="0"/>
          </a:p>
          <a:p>
            <a:pPr marL="171450" indent="-171450">
              <a:buFont typeface="Arial,Sans-Serif"/>
              <a:buChar char="•"/>
            </a:pPr>
            <a:r>
              <a:rPr lang="en-US" dirty="0"/>
              <a:t>An image of a person pointing at a CTA can direct user focus.</a:t>
            </a:r>
          </a:p>
          <a:p>
            <a:pPr marL="171450" indent="-171450">
              <a:buFont typeface="Arial,Sans-Serif"/>
              <a:buChar char="•"/>
            </a:pPr>
            <a:r>
              <a:rPr lang="en-US" dirty="0"/>
              <a:t>Use carefully, ensuring it aligns with your brand tone.</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2A77D5E1-F022-E062-D562-4D2672BD8E94}"/>
              </a:ext>
            </a:extLst>
          </p:cNvPr>
          <p:cNvSpPr>
            <a:spLocks noGrp="1"/>
          </p:cNvSpPr>
          <p:nvPr>
            <p:ph type="sldNum" sz="quarter" idx="5"/>
          </p:nvPr>
        </p:nvSpPr>
        <p:spPr/>
        <p:txBody>
          <a:bodyPr/>
          <a:lstStyle/>
          <a:p>
            <a:fld id="{C082528A-504D-42C8-8112-D4335BF0C069}" type="slidenum">
              <a:rPr lang="en-US"/>
              <a:t>141</a:t>
            </a:fld>
            <a:endParaRPr lang="en-US"/>
          </a:p>
        </p:txBody>
      </p:sp>
    </p:spTree>
    <p:extLst>
      <p:ext uri="{BB962C8B-B14F-4D97-AF65-F5344CB8AC3E}">
        <p14:creationId xmlns:p14="http://schemas.microsoft.com/office/powerpoint/2010/main" val="40307743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89A73-A591-5DF8-7232-29B2A75FE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77F4D-5826-21F5-3EBA-DBDF5CC1F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E7EC7F-DFD5-A7FD-3B74-9A88EBE7C630}"/>
              </a:ext>
            </a:extLst>
          </p:cNvPr>
          <p:cNvSpPr>
            <a:spLocks noGrp="1"/>
          </p:cNvSpPr>
          <p:nvPr>
            <p:ph type="body" idx="1"/>
          </p:nvPr>
        </p:nvSpPr>
        <p:spPr/>
        <p:txBody>
          <a:bodyPr/>
          <a:lstStyle/>
          <a:p>
            <a:r>
              <a:rPr lang="en-US" b="1" dirty="0"/>
              <a:t>Slide Purpose</a:t>
            </a:r>
            <a:br>
              <a:rPr lang="en-US" b="1" dirty="0"/>
            </a:br>
            <a:r>
              <a:rPr lang="en-US" b="1" dirty="0"/>
              <a:t>Illustrate how typography, layout, and CTAs (View FAQ, Download App) influence user flow.</a:t>
            </a:r>
            <a:endParaRPr lang="en-US" dirty="0"/>
          </a:p>
          <a:p>
            <a:pPr marL="171450" indent="-171450">
              <a:buFont typeface="Arial,Sans-Serif"/>
              <a:buChar char="•"/>
            </a:pPr>
            <a:r>
              <a:rPr lang="en-US" dirty="0"/>
              <a:t>Provide a short demonstration or screenshot if possible.</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57167B86-45B6-B55D-6968-BA9F6E26E54B}"/>
              </a:ext>
            </a:extLst>
          </p:cNvPr>
          <p:cNvSpPr>
            <a:spLocks noGrp="1"/>
          </p:cNvSpPr>
          <p:nvPr>
            <p:ph type="sldNum" sz="quarter" idx="5"/>
          </p:nvPr>
        </p:nvSpPr>
        <p:spPr/>
        <p:txBody>
          <a:bodyPr/>
          <a:lstStyle/>
          <a:p>
            <a:fld id="{C082528A-504D-42C8-8112-D4335BF0C069}" type="slidenum">
              <a:rPr lang="en-US"/>
              <a:t>142</a:t>
            </a:fld>
            <a:endParaRPr lang="en-US"/>
          </a:p>
        </p:txBody>
      </p:sp>
    </p:spTree>
    <p:extLst>
      <p:ext uri="{BB962C8B-B14F-4D97-AF65-F5344CB8AC3E}">
        <p14:creationId xmlns:p14="http://schemas.microsoft.com/office/powerpoint/2010/main" val="30208709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5B75D-E40F-AD99-BE86-810999A93D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9B5F33-D83D-7F2C-E53C-E2474B705E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EF822-BC98-6B9E-0F3B-880E8F813C68}"/>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41797C2F-DF13-F0D0-9253-3696265C5E62}"/>
              </a:ext>
            </a:extLst>
          </p:cNvPr>
          <p:cNvSpPr>
            <a:spLocks noGrp="1"/>
          </p:cNvSpPr>
          <p:nvPr>
            <p:ph type="sldNum" sz="quarter" idx="5"/>
          </p:nvPr>
        </p:nvSpPr>
        <p:spPr/>
        <p:txBody>
          <a:bodyPr/>
          <a:lstStyle/>
          <a:p>
            <a:fld id="{C082528A-504D-42C8-8112-D4335BF0C069}" type="slidenum">
              <a:rPr lang="en-US"/>
              <a:t>143</a:t>
            </a:fld>
            <a:endParaRPr lang="en-US"/>
          </a:p>
        </p:txBody>
      </p:sp>
    </p:spTree>
    <p:extLst>
      <p:ext uri="{BB962C8B-B14F-4D97-AF65-F5344CB8AC3E}">
        <p14:creationId xmlns:p14="http://schemas.microsoft.com/office/powerpoint/2010/main" val="28642225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7AB08-FAB3-E236-DC58-7155E405A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B8C9E-D0D0-21D7-94E8-83B9A5BC0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5D6BD0-C9CB-F108-DD65-F8D0C62BA4A2}"/>
              </a:ext>
            </a:extLst>
          </p:cNvPr>
          <p:cNvSpPr>
            <a:spLocks noGrp="1"/>
          </p:cNvSpPr>
          <p:nvPr>
            <p:ph type="body" idx="1"/>
          </p:nvPr>
        </p:nvSpPr>
        <p:spPr/>
        <p:txBody>
          <a:bodyPr/>
          <a:lstStyle/>
          <a:p>
            <a:r>
              <a:rPr lang="en-US" b="1" dirty="0"/>
              <a:t>Slide Purpose</a:t>
            </a:r>
            <a:br>
              <a:rPr lang="en-US" b="1" dirty="0">
                <a:cs typeface="+mn-lt"/>
              </a:rPr>
            </a:br>
            <a:r>
              <a:rPr lang="en-US" b="1" dirty="0"/>
              <a:t>Emphasize clarity in data labeling and formatting (kg, dd/mm/</a:t>
            </a:r>
            <a:r>
              <a:rPr lang="en-US" b="1" dirty="0" err="1"/>
              <a:t>yyyy</a:t>
            </a:r>
            <a:r>
              <a:rPr lang="en-US" b="1" dirty="0"/>
              <a:t>).</a:t>
            </a:r>
            <a:endParaRPr lang="en-US" dirty="0"/>
          </a:p>
          <a:p>
            <a:pPr marL="171450" indent="-171450">
              <a:buFont typeface="Arial,Sans-Serif"/>
              <a:buChar char="•"/>
            </a:pPr>
            <a:r>
              <a:rPr lang="en-US" dirty="0"/>
              <a:t>Reduces confusion on what input is required.</a:t>
            </a:r>
          </a:p>
          <a:p>
            <a:pPr marL="171450" indent="-171450">
              <a:buFont typeface="Arial,Sans-Serif"/>
              <a:buChar char="•"/>
            </a:pPr>
            <a:r>
              <a:rPr lang="en-US" dirty="0"/>
              <a:t>Combine a label with an example if necessary.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0639ED48-ACAF-9A2F-ED72-A985D44C2F9D}"/>
              </a:ext>
            </a:extLst>
          </p:cNvPr>
          <p:cNvSpPr>
            <a:spLocks noGrp="1"/>
          </p:cNvSpPr>
          <p:nvPr>
            <p:ph type="sldNum" sz="quarter" idx="5"/>
          </p:nvPr>
        </p:nvSpPr>
        <p:spPr/>
        <p:txBody>
          <a:bodyPr/>
          <a:lstStyle/>
          <a:p>
            <a:fld id="{C082528A-504D-42C8-8112-D4335BF0C069}" type="slidenum">
              <a:rPr lang="en-US"/>
              <a:t>144</a:t>
            </a:fld>
            <a:endParaRPr lang="en-US"/>
          </a:p>
        </p:txBody>
      </p:sp>
    </p:spTree>
    <p:extLst>
      <p:ext uri="{BB962C8B-B14F-4D97-AF65-F5344CB8AC3E}">
        <p14:creationId xmlns:p14="http://schemas.microsoft.com/office/powerpoint/2010/main" val="31226516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5CE0B-535E-0359-0A2A-42F2721ED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5F280-D4B0-728C-D8EC-77848DEED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1C0BE5-47A8-518A-DFAA-60AABD1E704D}"/>
              </a:ext>
            </a:extLst>
          </p:cNvPr>
          <p:cNvSpPr>
            <a:spLocks noGrp="1"/>
          </p:cNvSpPr>
          <p:nvPr>
            <p:ph type="body" idx="1"/>
          </p:nvPr>
        </p:nvSpPr>
        <p:spPr/>
        <p:txBody>
          <a:bodyPr/>
          <a:lstStyle/>
          <a:p>
            <a:r>
              <a:rPr lang="en-US" b="1" dirty="0"/>
              <a:t>Slide Purpose</a:t>
            </a:r>
            <a:br>
              <a:rPr lang="en-US" b="1" dirty="0">
                <a:cs typeface="+mn-lt"/>
              </a:rPr>
            </a:br>
            <a:r>
              <a:rPr lang="en-US" b="1" dirty="0"/>
              <a:t>Explain that the brain groups elements by proximity or meaning.</a:t>
            </a:r>
            <a:endParaRPr lang="en-US" dirty="0"/>
          </a:p>
          <a:p>
            <a:pPr marL="171450" indent="-171450">
              <a:buFont typeface="Arial,Sans-Serif"/>
              <a:buChar char="•"/>
            </a:pPr>
            <a:r>
              <a:rPr lang="en-US" dirty="0"/>
              <a:t>Ask “Nature? Location? Format?” to confirm items are grouped logically.</a:t>
            </a:r>
          </a:p>
          <a:p>
            <a:pPr marL="171450" indent="-171450">
              <a:buFont typeface="Arial,Sans-Serif"/>
              <a:buChar char="•"/>
            </a:pPr>
            <a:r>
              <a:rPr lang="en-US" dirty="0"/>
              <a:t>Proper grouping eases scanning and comprehension.</a:t>
            </a:r>
          </a:p>
          <a:p>
            <a:endParaRPr lang="en-US" dirty="0"/>
          </a:p>
          <a:p>
            <a:endParaRPr lang="en-US" dirty="0">
              <a:ea typeface="Calibri"/>
              <a:cs typeface="Calibri"/>
            </a:endParaRPr>
          </a:p>
        </p:txBody>
      </p:sp>
      <p:sp>
        <p:nvSpPr>
          <p:cNvPr id="4" name="Slide Number Placeholder 3">
            <a:extLst>
              <a:ext uri="{FF2B5EF4-FFF2-40B4-BE49-F238E27FC236}">
                <a16:creationId xmlns:a16="http://schemas.microsoft.com/office/drawing/2014/main" id="{096BBE82-5CA2-0670-388C-321129126165}"/>
              </a:ext>
            </a:extLst>
          </p:cNvPr>
          <p:cNvSpPr>
            <a:spLocks noGrp="1"/>
          </p:cNvSpPr>
          <p:nvPr>
            <p:ph type="sldNum" sz="quarter" idx="5"/>
          </p:nvPr>
        </p:nvSpPr>
        <p:spPr/>
        <p:txBody>
          <a:bodyPr/>
          <a:lstStyle/>
          <a:p>
            <a:fld id="{C082528A-504D-42C8-8112-D4335BF0C069}" type="slidenum">
              <a:rPr lang="en-US"/>
              <a:t>145</a:t>
            </a:fld>
            <a:endParaRPr lang="en-US"/>
          </a:p>
        </p:txBody>
      </p:sp>
    </p:spTree>
    <p:extLst>
      <p:ext uri="{BB962C8B-B14F-4D97-AF65-F5344CB8AC3E}">
        <p14:creationId xmlns:p14="http://schemas.microsoft.com/office/powerpoint/2010/main" val="37793073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D90EC-A71A-7C32-D353-D9AD16281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0080A-BDA1-4269-A8AE-AA71C5AD02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5DBC8-7049-1BF7-6C34-B0847FDDD1A1}"/>
              </a:ext>
            </a:extLst>
          </p:cNvPr>
          <p:cNvSpPr>
            <a:spLocks noGrp="1"/>
          </p:cNvSpPr>
          <p:nvPr>
            <p:ph type="body" idx="1"/>
          </p:nvPr>
        </p:nvSpPr>
        <p:spPr/>
        <p:txBody>
          <a:bodyPr/>
          <a:lstStyle/>
          <a:p>
            <a:r>
              <a:rPr lang="en-US" b="1" dirty="0"/>
              <a:t>Slide Purpose</a:t>
            </a:r>
            <a:br>
              <a:rPr lang="en-US" b="1" dirty="0">
                <a:cs typeface="+mn-lt"/>
              </a:rPr>
            </a:br>
            <a:r>
              <a:rPr lang="en-US" b="1" dirty="0"/>
              <a:t>Introduce Gestalt theory: how we perceive organized wholes, not just isolated parts.</a:t>
            </a:r>
            <a:endParaRPr lang="en-US" dirty="0"/>
          </a:p>
          <a:p>
            <a:pPr marL="171450" indent="-171450">
              <a:buFont typeface="Arial,Sans-Serif"/>
              <a:buChar char="•"/>
            </a:pPr>
            <a:r>
              <a:rPr lang="en-US" dirty="0"/>
              <a:t>Helps designers structure layouts in ways the user’s mind easily interprets.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A2A281E3-38DE-3F83-0039-1D0F24362146}"/>
              </a:ext>
            </a:extLst>
          </p:cNvPr>
          <p:cNvSpPr>
            <a:spLocks noGrp="1"/>
          </p:cNvSpPr>
          <p:nvPr>
            <p:ph type="sldNum" sz="quarter" idx="5"/>
          </p:nvPr>
        </p:nvSpPr>
        <p:spPr/>
        <p:txBody>
          <a:bodyPr/>
          <a:lstStyle/>
          <a:p>
            <a:fld id="{C082528A-504D-42C8-8112-D4335BF0C069}" type="slidenum">
              <a:rPr lang="en-US"/>
              <a:t>146</a:t>
            </a:fld>
            <a:endParaRPr lang="en-US"/>
          </a:p>
        </p:txBody>
      </p:sp>
    </p:spTree>
    <p:extLst>
      <p:ext uri="{BB962C8B-B14F-4D97-AF65-F5344CB8AC3E}">
        <p14:creationId xmlns:p14="http://schemas.microsoft.com/office/powerpoint/2010/main" val="380507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20</a:t>
            </a:fld>
            <a:endParaRPr lang="fr-BE"/>
          </a:p>
        </p:txBody>
      </p:sp>
    </p:spTree>
    <p:extLst>
      <p:ext uri="{BB962C8B-B14F-4D97-AF65-F5344CB8AC3E}">
        <p14:creationId xmlns:p14="http://schemas.microsoft.com/office/powerpoint/2010/main" val="38254125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CE366-FD5D-EBEC-06CE-A648FA4D5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9AA943-FAA2-63AE-9EAF-6CA6EB72A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F17160-1F14-B95A-3AE3-B6E24C9FB5D7}"/>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5B03FDCF-47CE-06EE-567E-9DBA914DA67F}"/>
              </a:ext>
            </a:extLst>
          </p:cNvPr>
          <p:cNvSpPr>
            <a:spLocks noGrp="1"/>
          </p:cNvSpPr>
          <p:nvPr>
            <p:ph type="sldNum" sz="quarter" idx="5"/>
          </p:nvPr>
        </p:nvSpPr>
        <p:spPr/>
        <p:txBody>
          <a:bodyPr/>
          <a:lstStyle/>
          <a:p>
            <a:fld id="{C082528A-504D-42C8-8112-D4335BF0C069}" type="slidenum">
              <a:rPr lang="en-US"/>
              <a:t>147</a:t>
            </a:fld>
            <a:endParaRPr lang="en-US"/>
          </a:p>
        </p:txBody>
      </p:sp>
    </p:spTree>
    <p:extLst>
      <p:ext uri="{BB962C8B-B14F-4D97-AF65-F5344CB8AC3E}">
        <p14:creationId xmlns:p14="http://schemas.microsoft.com/office/powerpoint/2010/main" val="26345880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0DFB8-2354-3ED8-D7D8-CDBE30A8F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E9A2DE-CEA9-F44B-CF86-2513060BC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D05BA-8573-E501-298B-D21873314609}"/>
              </a:ext>
            </a:extLst>
          </p:cNvPr>
          <p:cNvSpPr>
            <a:spLocks noGrp="1"/>
          </p:cNvSpPr>
          <p:nvPr>
            <p:ph type="body" idx="1"/>
          </p:nvPr>
        </p:nvSpPr>
        <p:spPr/>
        <p:txBody>
          <a:bodyPr/>
          <a:lstStyle/>
          <a:p>
            <a:r>
              <a:rPr lang="en-US" b="1"/>
              <a:t>Slide Purpose</a:t>
            </a:r>
            <a:br>
              <a:rPr lang="en-US" b="1">
                <a:cs typeface="+mn-lt"/>
              </a:rPr>
            </a:br>
            <a:r>
              <a:rPr lang="en-US" b="1"/>
              <a:t>Elements close together are viewed as part of the same group.</a:t>
            </a:r>
            <a:endParaRPr lang="en-US"/>
          </a:p>
          <a:p>
            <a:pPr marL="171450" indent="-171450">
              <a:buFont typeface="Arial,Sans-Serif"/>
              <a:buChar char="•"/>
            </a:pPr>
            <a:r>
              <a:rPr lang="en-US"/>
              <a:t>Placing a label near a field fosters immediate association.</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D8927C99-F2CD-CF34-BC9C-AEDC581FA53C}"/>
              </a:ext>
            </a:extLst>
          </p:cNvPr>
          <p:cNvSpPr>
            <a:spLocks noGrp="1"/>
          </p:cNvSpPr>
          <p:nvPr>
            <p:ph type="sldNum" sz="quarter" idx="5"/>
          </p:nvPr>
        </p:nvSpPr>
        <p:spPr/>
        <p:txBody>
          <a:bodyPr/>
          <a:lstStyle/>
          <a:p>
            <a:fld id="{C082528A-504D-42C8-8112-D4335BF0C069}" type="slidenum">
              <a:rPr lang="en-US"/>
              <a:t>148</a:t>
            </a:fld>
            <a:endParaRPr lang="en-US"/>
          </a:p>
        </p:txBody>
      </p:sp>
    </p:spTree>
    <p:extLst>
      <p:ext uri="{BB962C8B-B14F-4D97-AF65-F5344CB8AC3E}">
        <p14:creationId xmlns:p14="http://schemas.microsoft.com/office/powerpoint/2010/main" val="36632011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6395A-C74D-BF1F-C826-4F7E0E2FBF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4A293-EAAF-EEA3-E474-9C756D788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97DCDC-3CE7-9AC7-FA3A-245904265E17}"/>
              </a:ext>
            </a:extLst>
          </p:cNvPr>
          <p:cNvSpPr>
            <a:spLocks noGrp="1"/>
          </p:cNvSpPr>
          <p:nvPr>
            <p:ph type="body" idx="1"/>
          </p:nvPr>
        </p:nvSpPr>
        <p:spPr/>
        <p:txBody>
          <a:bodyPr/>
          <a:lstStyle/>
          <a:p>
            <a:r>
              <a:rPr lang="en-US" b="1" dirty="0"/>
              <a:t>Slide Purpose</a:t>
            </a:r>
            <a:br>
              <a:rPr lang="en-US" b="1" dirty="0">
                <a:cs typeface="+mn-lt"/>
              </a:rPr>
            </a:br>
            <a:r>
              <a:rPr lang="en-US" b="1" dirty="0"/>
              <a:t>Reinforce how proximity strongly affects grouping, so keep related elements together.</a:t>
            </a:r>
            <a:endParaRPr lang="en-US" dirty="0"/>
          </a:p>
        </p:txBody>
      </p:sp>
      <p:sp>
        <p:nvSpPr>
          <p:cNvPr id="4" name="Slide Number Placeholder 3">
            <a:extLst>
              <a:ext uri="{FF2B5EF4-FFF2-40B4-BE49-F238E27FC236}">
                <a16:creationId xmlns:a16="http://schemas.microsoft.com/office/drawing/2014/main" id="{EB52A678-C9BA-59DC-13D6-C12479E81D5B}"/>
              </a:ext>
            </a:extLst>
          </p:cNvPr>
          <p:cNvSpPr>
            <a:spLocks noGrp="1"/>
          </p:cNvSpPr>
          <p:nvPr>
            <p:ph type="sldNum" sz="quarter" idx="5"/>
          </p:nvPr>
        </p:nvSpPr>
        <p:spPr/>
        <p:txBody>
          <a:bodyPr/>
          <a:lstStyle/>
          <a:p>
            <a:fld id="{C082528A-504D-42C8-8112-D4335BF0C069}" type="slidenum">
              <a:rPr lang="en-US"/>
              <a:t>149</a:t>
            </a:fld>
            <a:endParaRPr lang="en-US"/>
          </a:p>
        </p:txBody>
      </p:sp>
    </p:spTree>
    <p:extLst>
      <p:ext uri="{BB962C8B-B14F-4D97-AF65-F5344CB8AC3E}">
        <p14:creationId xmlns:p14="http://schemas.microsoft.com/office/powerpoint/2010/main" val="15041353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5DA82-1B8A-948C-29ED-CEACD09FAD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16C7C-1393-F5E6-DE2F-94249E3814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D2440D-D806-2B9F-218A-7C08A8EF4B2D}"/>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1B214099-EC77-22FE-E2E3-6A58B82D4517}"/>
              </a:ext>
            </a:extLst>
          </p:cNvPr>
          <p:cNvSpPr>
            <a:spLocks noGrp="1"/>
          </p:cNvSpPr>
          <p:nvPr>
            <p:ph type="sldNum" sz="quarter" idx="5"/>
          </p:nvPr>
        </p:nvSpPr>
        <p:spPr/>
        <p:txBody>
          <a:bodyPr/>
          <a:lstStyle/>
          <a:p>
            <a:fld id="{C082528A-504D-42C8-8112-D4335BF0C069}" type="slidenum">
              <a:rPr lang="en-US"/>
              <a:t>150</a:t>
            </a:fld>
            <a:endParaRPr lang="en-US"/>
          </a:p>
        </p:txBody>
      </p:sp>
    </p:spTree>
    <p:extLst>
      <p:ext uri="{BB962C8B-B14F-4D97-AF65-F5344CB8AC3E}">
        <p14:creationId xmlns:p14="http://schemas.microsoft.com/office/powerpoint/2010/main" val="403081296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C8436-2A8B-DB2B-0D49-0971AEA9D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4BD7B-EA1A-80E3-1E4B-44D7299540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81926-87F4-7DAC-E978-07BA805D5770}"/>
              </a:ext>
            </a:extLst>
          </p:cNvPr>
          <p:cNvSpPr>
            <a:spLocks noGrp="1"/>
          </p:cNvSpPr>
          <p:nvPr>
            <p:ph type="body" idx="1"/>
          </p:nvPr>
        </p:nvSpPr>
        <p:spPr/>
        <p:txBody>
          <a:bodyPr/>
          <a:lstStyle/>
          <a:p>
            <a:r>
              <a:rPr lang="en-US" b="1" dirty="0"/>
              <a:t>Slide Purpose</a:t>
            </a:r>
            <a:br>
              <a:rPr lang="en-US" b="1" dirty="0"/>
            </a:br>
            <a:r>
              <a:rPr lang="en-US" b="1" dirty="0"/>
              <a:t>Show that how items are grouped affects the user’s ability to extract information.</a:t>
            </a:r>
            <a:endParaRPr lang="en-US" dirty="0"/>
          </a:p>
          <a:p>
            <a:pPr marL="171450" indent="-171450">
              <a:buFont typeface="Arial,Sans-Serif"/>
              <a:buChar char="•"/>
            </a:pPr>
            <a:r>
              <a:rPr lang="en-US" dirty="0"/>
              <a:t>Example: Group shipping details together rather than mixing them with billing.</a:t>
            </a:r>
          </a:p>
          <a:p>
            <a:endParaRPr lang="en-US" dirty="0"/>
          </a:p>
          <a:p>
            <a:r>
              <a:rPr lang="en-US" b="1" dirty="0">
                <a:ea typeface="Calibri"/>
                <a:cs typeface="Calibri"/>
              </a:rPr>
              <a:t>Added border lines to enclose the related features to their category.</a:t>
            </a:r>
          </a:p>
        </p:txBody>
      </p:sp>
      <p:sp>
        <p:nvSpPr>
          <p:cNvPr id="4" name="Slide Number Placeholder 3">
            <a:extLst>
              <a:ext uri="{FF2B5EF4-FFF2-40B4-BE49-F238E27FC236}">
                <a16:creationId xmlns:a16="http://schemas.microsoft.com/office/drawing/2014/main" id="{71BB4314-3862-2EA0-A045-CA9291138D6D}"/>
              </a:ext>
            </a:extLst>
          </p:cNvPr>
          <p:cNvSpPr>
            <a:spLocks noGrp="1"/>
          </p:cNvSpPr>
          <p:nvPr>
            <p:ph type="sldNum" sz="quarter" idx="5"/>
          </p:nvPr>
        </p:nvSpPr>
        <p:spPr/>
        <p:txBody>
          <a:bodyPr/>
          <a:lstStyle/>
          <a:p>
            <a:fld id="{C082528A-504D-42C8-8112-D4335BF0C069}" type="slidenum">
              <a:rPr lang="en-US"/>
              <a:t>151</a:t>
            </a:fld>
            <a:endParaRPr lang="en-US"/>
          </a:p>
        </p:txBody>
      </p:sp>
    </p:spTree>
    <p:extLst>
      <p:ext uri="{BB962C8B-B14F-4D97-AF65-F5344CB8AC3E}">
        <p14:creationId xmlns:p14="http://schemas.microsoft.com/office/powerpoint/2010/main" val="4095366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7612A-D8C1-622D-FD35-2622394E7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A05018-20A3-1E75-65DD-99AB4C93A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0D03E-30FC-EBCB-1FB9-DBB93F66233F}"/>
              </a:ext>
            </a:extLst>
          </p:cNvPr>
          <p:cNvSpPr>
            <a:spLocks noGrp="1"/>
          </p:cNvSpPr>
          <p:nvPr>
            <p:ph type="body" idx="1"/>
          </p:nvPr>
        </p:nvSpPr>
        <p:spPr/>
        <p:txBody>
          <a:bodyPr/>
          <a:lstStyle/>
          <a:p>
            <a:r>
              <a:rPr lang="en-US" b="1"/>
              <a:t>Slide Purpose</a:t>
            </a:r>
            <a:br>
              <a:rPr lang="en-US" b="1"/>
            </a:br>
            <a:r>
              <a:rPr lang="en-US" b="1"/>
              <a:t>Give a visual example of an element appearing isolated if not grouped, influencing user perception.</a:t>
            </a:r>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7465935E-50BA-D8B2-A1AD-5EC21413393F}"/>
              </a:ext>
            </a:extLst>
          </p:cNvPr>
          <p:cNvSpPr>
            <a:spLocks noGrp="1"/>
          </p:cNvSpPr>
          <p:nvPr>
            <p:ph type="sldNum" sz="quarter" idx="5"/>
          </p:nvPr>
        </p:nvSpPr>
        <p:spPr/>
        <p:txBody>
          <a:bodyPr/>
          <a:lstStyle/>
          <a:p>
            <a:fld id="{C082528A-504D-42C8-8112-D4335BF0C069}" type="slidenum">
              <a:rPr lang="en-US"/>
              <a:t>152</a:t>
            </a:fld>
            <a:endParaRPr lang="en-US"/>
          </a:p>
        </p:txBody>
      </p:sp>
    </p:spTree>
    <p:extLst>
      <p:ext uri="{BB962C8B-B14F-4D97-AF65-F5344CB8AC3E}">
        <p14:creationId xmlns:p14="http://schemas.microsoft.com/office/powerpoint/2010/main" val="8029820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5CE7F-B790-7C23-1ED8-A2A22F0D5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C0D1F-1A24-CF15-BFE8-50CBC0551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281CD8-41CF-EDC5-D950-9D95E174458F}"/>
              </a:ext>
            </a:extLst>
          </p:cNvPr>
          <p:cNvSpPr>
            <a:spLocks noGrp="1"/>
          </p:cNvSpPr>
          <p:nvPr>
            <p:ph type="body" idx="1"/>
          </p:nvPr>
        </p:nvSpPr>
        <p:spPr/>
        <p:txBody>
          <a:bodyPr/>
          <a:lstStyle/>
          <a:p>
            <a:r>
              <a:rPr lang="en-US" b="1" dirty="0"/>
              <a:t>Slide Purpose</a:t>
            </a:r>
            <a:br>
              <a:rPr lang="en-US" b="1" dirty="0"/>
            </a:br>
            <a:r>
              <a:rPr lang="en-US" b="1" dirty="0"/>
              <a:t>When distance is too large for a shape to be perceived, the mind groups the most similar elements.</a:t>
            </a:r>
            <a:endParaRPr lang="en-US" dirty="0"/>
          </a:p>
          <a:p>
            <a:pPr marL="171450" indent="-171450">
              <a:buFont typeface="Arial,Sans-Serif"/>
              <a:buChar char="•"/>
            </a:pPr>
            <a:r>
              <a:rPr lang="en-US" dirty="0"/>
              <a:t>Using consistent shapes or colors helps unify them visually.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D67E30F7-B3ED-7329-DC1A-98BCA3BFC0E2}"/>
              </a:ext>
            </a:extLst>
          </p:cNvPr>
          <p:cNvSpPr>
            <a:spLocks noGrp="1"/>
          </p:cNvSpPr>
          <p:nvPr>
            <p:ph type="sldNum" sz="quarter" idx="5"/>
          </p:nvPr>
        </p:nvSpPr>
        <p:spPr/>
        <p:txBody>
          <a:bodyPr/>
          <a:lstStyle/>
          <a:p>
            <a:fld id="{C082528A-504D-42C8-8112-D4335BF0C069}" type="slidenum">
              <a:rPr lang="en-US"/>
              <a:t>153</a:t>
            </a:fld>
            <a:endParaRPr lang="en-US"/>
          </a:p>
        </p:txBody>
      </p:sp>
    </p:spTree>
    <p:extLst>
      <p:ext uri="{BB962C8B-B14F-4D97-AF65-F5344CB8AC3E}">
        <p14:creationId xmlns:p14="http://schemas.microsoft.com/office/powerpoint/2010/main" val="320539869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637A4-567F-C609-A5A1-696FAE5B3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9B6D8-44EB-21A1-EB6A-08F2970CAA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EA50A-269F-4F5D-4C70-C85CD4D3DFE0}"/>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53C64E82-D374-1A43-5AD7-2D94E2367840}"/>
              </a:ext>
            </a:extLst>
          </p:cNvPr>
          <p:cNvSpPr>
            <a:spLocks noGrp="1"/>
          </p:cNvSpPr>
          <p:nvPr>
            <p:ph type="sldNum" sz="quarter" idx="5"/>
          </p:nvPr>
        </p:nvSpPr>
        <p:spPr/>
        <p:txBody>
          <a:bodyPr/>
          <a:lstStyle/>
          <a:p>
            <a:fld id="{C082528A-504D-42C8-8112-D4335BF0C069}" type="slidenum">
              <a:rPr lang="en-US"/>
              <a:t>154</a:t>
            </a:fld>
            <a:endParaRPr lang="en-US"/>
          </a:p>
        </p:txBody>
      </p:sp>
    </p:spTree>
    <p:extLst>
      <p:ext uri="{BB962C8B-B14F-4D97-AF65-F5344CB8AC3E}">
        <p14:creationId xmlns:p14="http://schemas.microsoft.com/office/powerpoint/2010/main" val="829425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7C363-37A6-E612-800B-D9D2CC82D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F3F94E-1F76-1EAA-3A9E-A076B6688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31E08-B50B-468B-F0C0-FFD8D2721AE6}"/>
              </a:ext>
            </a:extLst>
          </p:cNvPr>
          <p:cNvSpPr>
            <a:spLocks noGrp="1"/>
          </p:cNvSpPr>
          <p:nvPr>
            <p:ph type="body" idx="1"/>
          </p:nvPr>
        </p:nvSpPr>
        <p:spPr/>
        <p:txBody>
          <a:bodyPr/>
          <a:lstStyle/>
          <a:p>
            <a:r>
              <a:rPr lang="en-US" b="1" dirty="0"/>
              <a:t>Slide Purpose</a:t>
            </a:r>
            <a:br>
              <a:rPr lang="en-US" b="1" dirty="0"/>
            </a:br>
            <a:r>
              <a:rPr lang="en-US" b="1" dirty="0"/>
              <a:t>If part of an object is hidden, the mind often completes the missing portion.</a:t>
            </a:r>
            <a:endParaRPr lang="en-US" dirty="0"/>
          </a:p>
          <a:p>
            <a:pPr marL="171450" indent="-171450">
              <a:buFont typeface="Arial,Sans-Serif"/>
              <a:buChar char="•"/>
            </a:pPr>
            <a:r>
              <a:rPr lang="en-US" dirty="0"/>
              <a:t>This is called “closure” in Gestalt.</a:t>
            </a:r>
          </a:p>
          <a:p>
            <a:pPr marL="171450" indent="-171450">
              <a:buFont typeface="Arial,Sans-Serif"/>
              <a:buChar char="•"/>
            </a:pPr>
            <a:r>
              <a:rPr lang="en-US" dirty="0"/>
              <a:t>Used in logos or icons to create illusions of shapes.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50320777-8E93-7F1D-0720-DCA9B02D85CE}"/>
              </a:ext>
            </a:extLst>
          </p:cNvPr>
          <p:cNvSpPr>
            <a:spLocks noGrp="1"/>
          </p:cNvSpPr>
          <p:nvPr>
            <p:ph type="sldNum" sz="quarter" idx="5"/>
          </p:nvPr>
        </p:nvSpPr>
        <p:spPr/>
        <p:txBody>
          <a:bodyPr/>
          <a:lstStyle/>
          <a:p>
            <a:fld id="{C082528A-504D-42C8-8112-D4335BF0C069}" type="slidenum">
              <a:rPr lang="en-US"/>
              <a:t>155</a:t>
            </a:fld>
            <a:endParaRPr lang="en-US"/>
          </a:p>
        </p:txBody>
      </p:sp>
    </p:spTree>
    <p:extLst>
      <p:ext uri="{BB962C8B-B14F-4D97-AF65-F5344CB8AC3E}">
        <p14:creationId xmlns:p14="http://schemas.microsoft.com/office/powerpoint/2010/main" val="12258555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34465-612E-149D-C166-B49E037D4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A0041-FE81-9C7C-FCCF-81B8594B5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50C21-9F32-BE6C-D206-A20E19854761}"/>
              </a:ext>
            </a:extLst>
          </p:cNvPr>
          <p:cNvSpPr>
            <a:spLocks noGrp="1"/>
          </p:cNvSpPr>
          <p:nvPr>
            <p:ph type="body" idx="1"/>
          </p:nvPr>
        </p:nvSpPr>
        <p:spPr/>
        <p:txBody>
          <a:bodyPr/>
          <a:lstStyle/>
          <a:p>
            <a:r>
              <a:rPr lang="en-US" b="1" dirty="0"/>
              <a:t>Slide Purpose</a:t>
            </a:r>
            <a:br>
              <a:rPr lang="en-US" b="1" dirty="0"/>
            </a:br>
            <a:r>
              <a:rPr lang="en-US" b="1" dirty="0"/>
              <a:t>Elements with symmetrical axes are more easily perceived as a whole.</a:t>
            </a:r>
            <a:endParaRPr lang="en-US" dirty="0"/>
          </a:p>
          <a:p>
            <a:pPr marL="171450" indent="-171450">
              <a:buFont typeface="Arial,Sans-Serif"/>
              <a:buChar char="•"/>
            </a:pPr>
            <a:r>
              <a:rPr lang="en-US" dirty="0"/>
              <a:t>Symmetry can override proximity if shapes align well.</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2F8AD796-D605-A688-F9EE-9E9573E0A64A}"/>
              </a:ext>
            </a:extLst>
          </p:cNvPr>
          <p:cNvSpPr>
            <a:spLocks noGrp="1"/>
          </p:cNvSpPr>
          <p:nvPr>
            <p:ph type="sldNum" sz="quarter" idx="5"/>
          </p:nvPr>
        </p:nvSpPr>
        <p:spPr/>
        <p:txBody>
          <a:bodyPr/>
          <a:lstStyle/>
          <a:p>
            <a:fld id="{C082528A-504D-42C8-8112-D4335BF0C069}" type="slidenum">
              <a:rPr lang="en-US"/>
              <a:t>156</a:t>
            </a:fld>
            <a:endParaRPr lang="en-US"/>
          </a:p>
        </p:txBody>
      </p:sp>
    </p:spTree>
    <p:extLst>
      <p:ext uri="{BB962C8B-B14F-4D97-AF65-F5344CB8AC3E}">
        <p14:creationId xmlns:p14="http://schemas.microsoft.com/office/powerpoint/2010/main" val="421567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0B805-6E9A-222F-C107-E1C27D68B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EA6FD-2262-0988-14B8-119C368A0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A4060-D708-14B2-6726-CA4F839337F9}"/>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Understanding the psychology of color can better help you design for your goals:</a:t>
            </a:r>
          </a:p>
          <a:p>
            <a:r>
              <a:rPr lang="en-US" sz="1200" b="1" i="0" u="none" strike="noStrike" kern="1200" dirty="0">
                <a:solidFill>
                  <a:schemeClr val="tx1"/>
                </a:solidFill>
                <a:effectLst/>
                <a:latin typeface="+mn-lt"/>
                <a:ea typeface="+mn-ea"/>
                <a:cs typeface="+mn-cs"/>
              </a:rPr>
              <a:t>Red </a:t>
            </a:r>
            <a:r>
              <a:rPr lang="en-US" sz="1200" b="0" i="0" u="none" strike="noStrike" kern="1200" dirty="0">
                <a:solidFill>
                  <a:schemeClr val="tx1"/>
                </a:solidFill>
                <a:effectLst/>
                <a:latin typeface="+mn-lt"/>
                <a:ea typeface="+mn-ea"/>
                <a:cs typeface="+mn-cs"/>
              </a:rPr>
              <a:t>is a strong color and can elicit reactions from people. It can represent passion or danger, but lightened to pink it can instead represent romanticism and femininity, and darkening it to maroon can impart a more traditional feel. Red can be a good color for call-to-actions</a:t>
            </a:r>
          </a:p>
          <a:p>
            <a:r>
              <a:rPr lang="en-US" sz="1200" b="1" i="0" u="none" strike="noStrike" kern="1200" dirty="0">
                <a:solidFill>
                  <a:schemeClr val="tx1"/>
                </a:solidFill>
                <a:effectLst/>
                <a:latin typeface="+mn-lt"/>
                <a:ea typeface="+mn-ea"/>
                <a:cs typeface="+mn-cs"/>
              </a:rPr>
              <a:t>Orange </a:t>
            </a:r>
            <a:r>
              <a:rPr lang="en-US" sz="1200" b="0" i="0" u="none" strike="noStrike" kern="1200" dirty="0">
                <a:solidFill>
                  <a:schemeClr val="tx1"/>
                </a:solidFill>
                <a:effectLst/>
                <a:latin typeface="+mn-lt"/>
                <a:ea typeface="+mn-ea"/>
                <a:cs typeface="+mn-cs"/>
              </a:rPr>
              <a:t>is an energetic color that can call back to adventure, youth, and creativity. It’s also tied to the 1970s and can be used to create a retro feel!</a:t>
            </a:r>
          </a:p>
          <a:p>
            <a:r>
              <a:rPr lang="en-US" sz="1200" b="1" i="0" u="none" strike="noStrike" kern="1200" dirty="0">
                <a:solidFill>
                  <a:schemeClr val="tx1"/>
                </a:solidFill>
                <a:effectLst/>
                <a:latin typeface="+mn-lt"/>
                <a:ea typeface="+mn-ea"/>
                <a:cs typeface="+mn-cs"/>
              </a:rPr>
              <a:t>Yellow </a:t>
            </a:r>
            <a:r>
              <a:rPr lang="en-US" sz="1200" b="0" i="0" u="none" strike="noStrike" kern="1200" dirty="0">
                <a:solidFill>
                  <a:schemeClr val="tx1"/>
                </a:solidFill>
                <a:effectLst/>
                <a:latin typeface="+mn-lt"/>
                <a:ea typeface="+mn-ea"/>
                <a:cs typeface="+mn-cs"/>
              </a:rPr>
              <a:t>is considered to be happy, cheerful, and optimistic. Pastel hues of yellow can be used for soft backgrounds, whereas brighter yellows can be callout colors or to express creativity. Darker yellows can come across as gold, which suggests wealth or success—but be careful when darkening not to muddy the yellow!</a:t>
            </a:r>
          </a:p>
          <a:p>
            <a:r>
              <a:rPr lang="en-US" sz="1200" b="1" i="0" u="none" strike="noStrike" kern="1200" dirty="0">
                <a:solidFill>
                  <a:schemeClr val="tx1"/>
                </a:solidFill>
                <a:effectLst/>
                <a:latin typeface="+mn-lt"/>
                <a:ea typeface="+mn-ea"/>
                <a:cs typeface="+mn-cs"/>
              </a:rPr>
              <a:t>Green </a:t>
            </a:r>
            <a:r>
              <a:rPr lang="en-US" sz="1200" b="0" i="0" u="none" strike="noStrike" kern="1200" dirty="0">
                <a:solidFill>
                  <a:schemeClr val="tx1"/>
                </a:solidFill>
                <a:effectLst/>
                <a:latin typeface="+mn-lt"/>
                <a:ea typeface="+mn-ea"/>
                <a:cs typeface="+mn-cs"/>
              </a:rPr>
              <a:t>is pretty universally connected to nature, and thus can represent renewal, growth, and sustainability. Dark green can represent money, prosperity, and stability. Like red, green can be a good color for call-to-actions, but it can also serve as a good main color for your site too.</a:t>
            </a:r>
          </a:p>
          <a:p>
            <a:r>
              <a:rPr lang="en-US" sz="1200" b="1" i="0" u="none" strike="noStrike" kern="1200" dirty="0">
                <a:solidFill>
                  <a:schemeClr val="tx1"/>
                </a:solidFill>
                <a:effectLst/>
                <a:latin typeface="+mn-lt"/>
                <a:ea typeface="+mn-ea"/>
                <a:cs typeface="+mn-cs"/>
              </a:rPr>
              <a:t>Blue </a:t>
            </a:r>
            <a:r>
              <a:rPr lang="en-US" sz="1200" b="0" i="0" u="none" strike="noStrike" kern="1200" dirty="0">
                <a:solidFill>
                  <a:schemeClr val="tx1"/>
                </a:solidFill>
                <a:effectLst/>
                <a:latin typeface="+mn-lt"/>
                <a:ea typeface="+mn-ea"/>
                <a:cs typeface="+mn-cs"/>
              </a:rPr>
              <a:t>is a calm color that can be relaxing and can signal intelligence. Lighter blues tend to be viewed as more peaceful while darker blues are seen as more powerful. Blue is a common brand color for websites and companies, such as Facebook, LinkedIn, IBM, and </a:t>
            </a:r>
            <a:r>
              <a:rPr lang="en-US" sz="1200" b="0" i="0" u="none" strike="noStrike" kern="1200" dirty="0" err="1">
                <a:solidFill>
                  <a:schemeClr val="tx1"/>
                </a:solidFill>
                <a:effectLst/>
                <a:latin typeface="+mn-lt"/>
                <a:ea typeface="+mn-ea"/>
                <a:cs typeface="+mn-cs"/>
              </a:rPr>
              <a:t>Paypal</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Purple </a:t>
            </a:r>
            <a:r>
              <a:rPr lang="en-US" sz="1200" b="0" i="0" u="none" strike="noStrike" kern="1200" dirty="0">
                <a:solidFill>
                  <a:schemeClr val="tx1"/>
                </a:solidFill>
                <a:effectLst/>
                <a:latin typeface="+mn-lt"/>
                <a:ea typeface="+mn-ea"/>
                <a:cs typeface="+mn-cs"/>
              </a:rPr>
              <a:t>has historically been linked to royalty, wealth, and luxury as well as mysticism and spirituality. It can also evoke creativity. Like green, purple can act as a good callout or background color, depending on the shade you choose.</a:t>
            </a:r>
          </a:p>
          <a:p>
            <a:r>
              <a:rPr lang="en-US" sz="1200" b="1" i="0" u="none" strike="noStrike" kern="1200" dirty="0">
                <a:solidFill>
                  <a:schemeClr val="tx1"/>
                </a:solidFill>
                <a:effectLst/>
                <a:latin typeface="+mn-lt"/>
                <a:ea typeface="+mn-ea"/>
                <a:cs typeface="+mn-cs"/>
              </a:rPr>
              <a:t>Black </a:t>
            </a:r>
            <a:r>
              <a:rPr lang="en-US" sz="1200" b="0" i="0" u="none" strike="noStrike" kern="1200" dirty="0">
                <a:solidFill>
                  <a:schemeClr val="tx1"/>
                </a:solidFill>
                <a:effectLst/>
                <a:latin typeface="+mn-lt"/>
                <a:ea typeface="+mn-ea"/>
                <a:cs typeface="+mn-cs"/>
              </a:rPr>
              <a:t>is another color that is associated with power and elegance. It can also be used to create a mysterious or cool look. Black can make things look more sleek and can impart both modernity and timelessness. It’s also a neutral color that works well with other colors, in typography, and as a grounding element in design.</a:t>
            </a:r>
          </a:p>
          <a:p>
            <a:r>
              <a:rPr lang="en-US" sz="1200" b="1" i="0" u="none" strike="noStrike" kern="1200" dirty="0">
                <a:solidFill>
                  <a:schemeClr val="tx1"/>
                </a:solidFill>
                <a:effectLst/>
                <a:latin typeface="+mn-lt"/>
                <a:ea typeface="+mn-ea"/>
                <a:cs typeface="+mn-cs"/>
              </a:rPr>
              <a:t>White </a:t>
            </a:r>
            <a:r>
              <a:rPr lang="en-US" sz="1200" b="0" i="0" u="none" strike="noStrike" kern="1200" dirty="0">
                <a:solidFill>
                  <a:schemeClr val="tx1"/>
                </a:solidFill>
                <a:effectLst/>
                <a:latin typeface="+mn-lt"/>
                <a:ea typeface="+mn-ea"/>
                <a:cs typeface="+mn-cs"/>
              </a:rPr>
              <a:t>can be seen as minimalist or innocent. As another neutral color, there’s a lot you can do with white in your design, and pairing it with other colors can compound their effects to create the exact look you want.</a:t>
            </a:r>
          </a:p>
          <a:p>
            <a:r>
              <a:rPr lang="en-US" sz="1200" b="1" i="0" u="none" strike="noStrike" kern="1200" dirty="0">
                <a:solidFill>
                  <a:schemeClr val="tx1"/>
                </a:solidFill>
                <a:effectLst/>
                <a:latin typeface="+mn-lt"/>
                <a:ea typeface="+mn-ea"/>
                <a:cs typeface="+mn-cs"/>
              </a:rPr>
              <a:t>Gray </a:t>
            </a:r>
            <a:r>
              <a:rPr lang="en-US" sz="1200" b="0" i="0" u="none" strike="noStrike" kern="1200" dirty="0">
                <a:solidFill>
                  <a:schemeClr val="tx1"/>
                </a:solidFill>
                <a:effectLst/>
                <a:latin typeface="+mn-lt"/>
                <a:ea typeface="+mn-ea"/>
                <a:cs typeface="+mn-cs"/>
              </a:rPr>
              <a:t>can have many different meanings, ranging from serious to sophisticated to conventional. For some, it represents formality and dependability. Like with the other neutral colors, it can provide a centering element in your design.</a:t>
            </a:r>
          </a:p>
          <a:p>
            <a:r>
              <a:rPr lang="en-US" sz="1200" b="1" i="0" u="none" strike="noStrike" kern="1200" dirty="0">
                <a:solidFill>
                  <a:schemeClr val="tx1"/>
                </a:solidFill>
                <a:effectLst/>
                <a:latin typeface="+mn-lt"/>
                <a:ea typeface="+mn-ea"/>
                <a:cs typeface="+mn-cs"/>
              </a:rPr>
              <a:t>Brown </a:t>
            </a:r>
            <a:r>
              <a:rPr lang="en-US" sz="1200" b="0" i="0" u="none" strike="noStrike" kern="1200" dirty="0">
                <a:solidFill>
                  <a:schemeClr val="tx1"/>
                </a:solidFill>
                <a:effectLst/>
                <a:latin typeface="+mn-lt"/>
                <a:ea typeface="+mn-ea"/>
                <a:cs typeface="+mn-cs"/>
              </a:rPr>
              <a:t>is another color associated with nature. It can be seen as warm, friendly, and outdoorsy. You can use brown to play up the idea of warmth or wholesomeness, pair it with green for an ecofriendly feel, or use it to create a sense of heritage and tradition.</a:t>
            </a:r>
          </a:p>
          <a:p>
            <a:endParaRPr lang="fr-BE" dirty="0"/>
          </a:p>
        </p:txBody>
      </p:sp>
      <p:sp>
        <p:nvSpPr>
          <p:cNvPr id="4" name="Slide Number Placeholder 3">
            <a:extLst>
              <a:ext uri="{FF2B5EF4-FFF2-40B4-BE49-F238E27FC236}">
                <a16:creationId xmlns:a16="http://schemas.microsoft.com/office/drawing/2014/main" id="{CA34796F-4206-E37E-2553-72B9FA35F074}"/>
              </a:ext>
            </a:extLst>
          </p:cNvPr>
          <p:cNvSpPr>
            <a:spLocks noGrp="1"/>
          </p:cNvSpPr>
          <p:nvPr>
            <p:ph type="sldNum" sz="quarter" idx="5"/>
          </p:nvPr>
        </p:nvSpPr>
        <p:spPr/>
        <p:txBody>
          <a:bodyPr/>
          <a:lstStyle/>
          <a:p>
            <a:fld id="{41209458-76B0-492C-AE3B-5216EDE26413}" type="slidenum">
              <a:rPr lang="fr-BE" smtClean="0"/>
              <a:t>21</a:t>
            </a:fld>
            <a:endParaRPr lang="fr-BE"/>
          </a:p>
        </p:txBody>
      </p:sp>
    </p:spTree>
    <p:extLst>
      <p:ext uri="{BB962C8B-B14F-4D97-AF65-F5344CB8AC3E}">
        <p14:creationId xmlns:p14="http://schemas.microsoft.com/office/powerpoint/2010/main" val="413922851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84805-8851-4157-86DC-6E2F802A6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BD708-CE1C-BCF7-4B65-0BEC59E6F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FD8981-7FBB-05B9-F694-E61B0DF6A715}"/>
              </a:ext>
            </a:extLst>
          </p:cNvPr>
          <p:cNvSpPr>
            <a:spLocks noGrp="1"/>
          </p:cNvSpPr>
          <p:nvPr>
            <p:ph type="body" idx="1"/>
          </p:nvPr>
        </p:nvSpPr>
        <p:spPr/>
        <p:txBody>
          <a:bodyPr/>
          <a:lstStyle/>
          <a:p>
            <a:r>
              <a:rPr lang="en-US" b="1" dirty="0"/>
              <a:t>Slide Purpose</a:t>
            </a:r>
            <a:br>
              <a:rPr lang="en-US" b="1" dirty="0">
                <a:cs typeface="+mn-lt"/>
              </a:rPr>
            </a:br>
            <a:r>
              <a:rPr lang="en-US" b="1" dirty="0"/>
              <a:t>Asymmetric designs can be attention-grabbing but must be handled carefully to avoid confusion or imbalance.</a:t>
            </a:r>
            <a:endParaRPr lang="en-US" dirty="0"/>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43D7E030-89BC-EA21-965D-83DA73DE0BFD}"/>
              </a:ext>
            </a:extLst>
          </p:cNvPr>
          <p:cNvSpPr>
            <a:spLocks noGrp="1"/>
          </p:cNvSpPr>
          <p:nvPr>
            <p:ph type="sldNum" sz="quarter" idx="5"/>
          </p:nvPr>
        </p:nvSpPr>
        <p:spPr/>
        <p:txBody>
          <a:bodyPr/>
          <a:lstStyle/>
          <a:p>
            <a:fld id="{C082528A-504D-42C8-8112-D4335BF0C069}" type="slidenum">
              <a:rPr lang="en-US"/>
              <a:t>157</a:t>
            </a:fld>
            <a:endParaRPr lang="en-US"/>
          </a:p>
        </p:txBody>
      </p:sp>
    </p:spTree>
    <p:extLst>
      <p:ext uri="{BB962C8B-B14F-4D97-AF65-F5344CB8AC3E}">
        <p14:creationId xmlns:p14="http://schemas.microsoft.com/office/powerpoint/2010/main" val="79443452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C5699-DF47-B0FC-8BD5-5B117C90E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5CAD07-2388-97DF-A854-A4E73E4F4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026FF0-83A9-E196-5D9D-836B33A41849}"/>
              </a:ext>
            </a:extLst>
          </p:cNvPr>
          <p:cNvSpPr>
            <a:spLocks noGrp="1"/>
          </p:cNvSpPr>
          <p:nvPr>
            <p:ph type="body" idx="1"/>
          </p:nvPr>
        </p:nvSpPr>
        <p:spPr/>
        <p:txBody>
          <a:bodyPr/>
          <a:lstStyle/>
          <a:p>
            <a:r>
              <a:rPr lang="en-US" b="1"/>
              <a:t>Slide Purpose</a:t>
            </a:r>
            <a:br>
              <a:rPr lang="en-US" b="1"/>
            </a:br>
            <a:r>
              <a:rPr lang="en-US" b="1"/>
              <a:t>Moving parts sharing a trajectory are perceived as part of a single shape.</a:t>
            </a:r>
            <a:endParaRPr lang="en-US"/>
          </a:p>
          <a:p>
            <a:pPr marL="171450" indent="-171450">
              <a:buFont typeface="Arial,Sans-Serif"/>
              <a:buChar char="•"/>
            </a:pPr>
            <a:r>
              <a:rPr lang="en-US"/>
              <a:t>Useful in animated interfaces where items slide together.</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66A98D20-15BC-512E-7857-BB19CE876DE3}"/>
              </a:ext>
            </a:extLst>
          </p:cNvPr>
          <p:cNvSpPr>
            <a:spLocks noGrp="1"/>
          </p:cNvSpPr>
          <p:nvPr>
            <p:ph type="sldNum" sz="quarter" idx="5"/>
          </p:nvPr>
        </p:nvSpPr>
        <p:spPr/>
        <p:txBody>
          <a:bodyPr/>
          <a:lstStyle/>
          <a:p>
            <a:fld id="{C082528A-504D-42C8-8112-D4335BF0C069}" type="slidenum">
              <a:rPr lang="en-US"/>
              <a:t>158</a:t>
            </a:fld>
            <a:endParaRPr lang="en-US"/>
          </a:p>
        </p:txBody>
      </p:sp>
    </p:spTree>
    <p:extLst>
      <p:ext uri="{BB962C8B-B14F-4D97-AF65-F5344CB8AC3E}">
        <p14:creationId xmlns:p14="http://schemas.microsoft.com/office/powerpoint/2010/main" val="222856178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BE8BD-CF03-BAEE-9F3C-DC335E916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3AEDF5-4B85-B4CE-FC13-0A6840C591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CC092-9855-FDE7-BF10-20DC8CA7783B}"/>
              </a:ext>
            </a:extLst>
          </p:cNvPr>
          <p:cNvSpPr>
            <a:spLocks noGrp="1"/>
          </p:cNvSpPr>
          <p:nvPr>
            <p:ph type="body" idx="1"/>
          </p:nvPr>
        </p:nvSpPr>
        <p:spPr/>
        <p:txBody>
          <a:bodyPr/>
          <a:lstStyle/>
          <a:p>
            <a:r>
              <a:rPr lang="en-US" b="1"/>
              <a:t>Slide Purpose</a:t>
            </a:r>
            <a:br>
              <a:rPr lang="en-US" b="1">
                <a:cs typeface="+mn-lt"/>
              </a:rPr>
            </a:br>
            <a:r>
              <a:rPr lang="en-US" b="1"/>
              <a:t>Users need feedback on speed, results, or system functioning to reduce uncertainty.</a:t>
            </a:r>
            <a:endParaRPr lang="en-US"/>
          </a:p>
          <a:p>
            <a:pPr marL="171450" indent="-171450">
              <a:buFont typeface="Arial,Sans-Serif"/>
              <a:buChar char="•"/>
            </a:pPr>
            <a:r>
              <a:rPr lang="en-US"/>
              <a:t>“Where am I? Did the system register my action?”</a:t>
            </a:r>
          </a:p>
          <a:p>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88CFDB4C-5AD7-0E4B-C595-5AA3A800E34A}"/>
              </a:ext>
            </a:extLst>
          </p:cNvPr>
          <p:cNvSpPr>
            <a:spLocks noGrp="1"/>
          </p:cNvSpPr>
          <p:nvPr>
            <p:ph type="sldNum" sz="quarter" idx="5"/>
          </p:nvPr>
        </p:nvSpPr>
        <p:spPr/>
        <p:txBody>
          <a:bodyPr/>
          <a:lstStyle/>
          <a:p>
            <a:fld id="{C082528A-504D-42C8-8112-D4335BF0C069}" type="slidenum">
              <a:rPr lang="en-US"/>
              <a:t>159</a:t>
            </a:fld>
            <a:endParaRPr lang="en-US"/>
          </a:p>
        </p:txBody>
      </p:sp>
    </p:spTree>
    <p:extLst>
      <p:ext uri="{BB962C8B-B14F-4D97-AF65-F5344CB8AC3E}">
        <p14:creationId xmlns:p14="http://schemas.microsoft.com/office/powerpoint/2010/main" val="30675364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E90B0-3849-120D-2B63-FFCA414D1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9FFA6-EC44-302F-F2FD-9852B72F40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B46CE-2D71-BA8B-DFE5-E73836BEEE2C}"/>
              </a:ext>
            </a:extLst>
          </p:cNvPr>
          <p:cNvSpPr>
            <a:spLocks noGrp="1"/>
          </p:cNvSpPr>
          <p:nvPr>
            <p:ph type="body" idx="1"/>
          </p:nvPr>
        </p:nvSpPr>
        <p:spPr/>
        <p:txBody>
          <a:bodyPr/>
          <a:lstStyle/>
          <a:p>
            <a:r>
              <a:rPr lang="en-US" b="1"/>
              <a:t>Examples</a:t>
            </a:r>
            <a:endParaRPr lang="en-US"/>
          </a:p>
          <a:p>
            <a:pPr marL="171450" indent="-171450">
              <a:buFont typeface="Arial,Sans-Serif"/>
              <a:buChar char="•"/>
            </a:pPr>
            <a:r>
              <a:rPr lang="en-US"/>
              <a:t>Visual: color changes, pop-ups, progress bars.</a:t>
            </a:r>
          </a:p>
          <a:p>
            <a:pPr marL="171450" indent="-171450">
              <a:buFont typeface="Arial,Sans-Serif"/>
              <a:buChar char="•"/>
            </a:pPr>
            <a:r>
              <a:rPr lang="en-US"/>
              <a:t>Sound: beeps, alerts.</a:t>
            </a:r>
          </a:p>
          <a:p>
            <a:pPr marL="171450" indent="-171450">
              <a:buFont typeface="Arial,Sans-Serif"/>
              <a:buChar char="•"/>
            </a:pPr>
            <a:r>
              <a:rPr lang="en-US"/>
              <a:t>Haptic: vibration on mobile devices.</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63C8C277-5B40-C477-FC52-3FAF48AF4A9B}"/>
              </a:ext>
            </a:extLst>
          </p:cNvPr>
          <p:cNvSpPr>
            <a:spLocks noGrp="1"/>
          </p:cNvSpPr>
          <p:nvPr>
            <p:ph type="sldNum" sz="quarter" idx="5"/>
          </p:nvPr>
        </p:nvSpPr>
        <p:spPr/>
        <p:txBody>
          <a:bodyPr/>
          <a:lstStyle/>
          <a:p>
            <a:fld id="{C082528A-504D-42C8-8112-D4335BF0C069}" type="slidenum">
              <a:rPr lang="en-US"/>
              <a:t>160</a:t>
            </a:fld>
            <a:endParaRPr lang="en-US"/>
          </a:p>
        </p:txBody>
      </p:sp>
    </p:spTree>
    <p:extLst>
      <p:ext uri="{BB962C8B-B14F-4D97-AF65-F5344CB8AC3E}">
        <p14:creationId xmlns:p14="http://schemas.microsoft.com/office/powerpoint/2010/main" val="293319956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3A4A8-012C-2B5F-8B1C-67FB03465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0DE34-02E7-D4A3-E7C6-52623CEB4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55971-6630-7C05-7DE3-371487B6F7E5}"/>
              </a:ext>
            </a:extLst>
          </p:cNvPr>
          <p:cNvSpPr>
            <a:spLocks noGrp="1"/>
          </p:cNvSpPr>
          <p:nvPr>
            <p:ph type="body" idx="1"/>
          </p:nvPr>
        </p:nvSpPr>
        <p:spPr/>
        <p:txBody>
          <a:bodyPr/>
          <a:lstStyle/>
          <a:p>
            <a:r>
              <a:rPr lang="en-US" b="1"/>
              <a:t>Slide Purpose</a:t>
            </a:r>
            <a:br>
              <a:rPr lang="en-US" b="1">
                <a:cs typeface="+mn-lt"/>
              </a:rPr>
            </a:br>
            <a:r>
              <a:rPr lang="en-US" b="1"/>
              <a:t>Indicate ongoing processes (e.g., a spinning icon or progress bar).</a:t>
            </a:r>
            <a:endParaRPr lang="en-US"/>
          </a:p>
          <a:p>
            <a:pPr marL="171450" indent="-171450">
              <a:buFont typeface="Arial,Sans-Serif"/>
              <a:buChar char="•"/>
            </a:pPr>
            <a:r>
              <a:rPr lang="en-US"/>
              <a:t>Ensures users know the system isn’t frozen.</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B4DE4D1A-43E8-B5CB-072C-FD533AA52FCF}"/>
              </a:ext>
            </a:extLst>
          </p:cNvPr>
          <p:cNvSpPr>
            <a:spLocks noGrp="1"/>
          </p:cNvSpPr>
          <p:nvPr>
            <p:ph type="sldNum" sz="quarter" idx="5"/>
          </p:nvPr>
        </p:nvSpPr>
        <p:spPr/>
        <p:txBody>
          <a:bodyPr/>
          <a:lstStyle/>
          <a:p>
            <a:fld id="{C082528A-504D-42C8-8112-D4335BF0C069}" type="slidenum">
              <a:rPr lang="en-US"/>
              <a:t>161</a:t>
            </a:fld>
            <a:endParaRPr lang="en-US"/>
          </a:p>
        </p:txBody>
      </p:sp>
    </p:spTree>
    <p:extLst>
      <p:ext uri="{BB962C8B-B14F-4D97-AF65-F5344CB8AC3E}">
        <p14:creationId xmlns:p14="http://schemas.microsoft.com/office/powerpoint/2010/main" val="27264155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337D7-2615-1C35-7E1B-F7E6CB270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AE6E7-DA22-0F02-028B-62743E185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55205-1395-9AE0-FD9E-67BC9D980215}"/>
              </a:ext>
            </a:extLst>
          </p:cNvPr>
          <p:cNvSpPr>
            <a:spLocks noGrp="1"/>
          </p:cNvSpPr>
          <p:nvPr>
            <p:ph type="body" idx="1"/>
          </p:nvPr>
        </p:nvSpPr>
        <p:spPr/>
        <p:txBody>
          <a:bodyPr/>
          <a:lstStyle/>
          <a:p>
            <a:r>
              <a:rPr lang="en-US" b="1" dirty="0"/>
              <a:t>Slide Purpose</a:t>
            </a:r>
            <a:br>
              <a:rPr lang="en-US" b="1" dirty="0"/>
            </a:br>
            <a:r>
              <a:rPr lang="en-US" b="1" dirty="0"/>
              <a:t>Show the user’s location in a site or app hierarchy (Home &gt; Category &gt; Subcategory).</a:t>
            </a:r>
            <a:endParaRPr lang="en-US" dirty="0"/>
          </a:p>
          <a:p>
            <a:pPr marL="171450" indent="-171450">
              <a:buFont typeface="Arial,Sans-Serif"/>
              <a:buChar char="•"/>
            </a:pPr>
            <a:r>
              <a:rPr lang="en-US" dirty="0"/>
              <a:t>Encourages backtracking and orientation.</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11BB9D43-4DC5-37D2-282B-63EFA063C5B4}"/>
              </a:ext>
            </a:extLst>
          </p:cNvPr>
          <p:cNvSpPr>
            <a:spLocks noGrp="1"/>
          </p:cNvSpPr>
          <p:nvPr>
            <p:ph type="sldNum" sz="quarter" idx="5"/>
          </p:nvPr>
        </p:nvSpPr>
        <p:spPr/>
        <p:txBody>
          <a:bodyPr/>
          <a:lstStyle/>
          <a:p>
            <a:fld id="{C082528A-504D-42C8-8112-D4335BF0C069}" type="slidenum">
              <a:rPr lang="en-US"/>
              <a:t>162</a:t>
            </a:fld>
            <a:endParaRPr lang="en-US"/>
          </a:p>
        </p:txBody>
      </p:sp>
    </p:spTree>
    <p:extLst>
      <p:ext uri="{BB962C8B-B14F-4D97-AF65-F5344CB8AC3E}">
        <p14:creationId xmlns:p14="http://schemas.microsoft.com/office/powerpoint/2010/main" val="417925683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EAEEC-3D6C-32ED-8D67-5606B3C077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3DF21-DD4A-8ACE-4880-6388D29672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6C70E-FF2E-C1DF-BE5F-D63168D0EB1E}"/>
              </a:ext>
            </a:extLst>
          </p:cNvPr>
          <p:cNvSpPr>
            <a:spLocks noGrp="1"/>
          </p:cNvSpPr>
          <p:nvPr>
            <p:ph type="body" idx="1"/>
          </p:nvPr>
        </p:nvSpPr>
        <p:spPr/>
        <p:txBody>
          <a:bodyPr/>
          <a:lstStyle/>
          <a:p>
            <a:r>
              <a:rPr lang="en-US" b="1"/>
              <a:t>Slide Purpose</a:t>
            </a:r>
            <a:br>
              <a:rPr lang="en-US" b="1"/>
            </a:br>
            <a:r>
              <a:rPr lang="en-US" b="1"/>
              <a:t>Hover states can reveal tooltips or highlight clickable elements.</a:t>
            </a:r>
            <a:endParaRPr lang="en-US"/>
          </a:p>
          <a:p>
            <a:pPr marL="171450" indent="-171450">
              <a:buFont typeface="Arial,Sans-Serif"/>
              <a:buChar char="•"/>
            </a:pPr>
            <a:r>
              <a:rPr lang="en-US"/>
              <a:t>Note that touchscreens don’t support hover, so offer an alternative.</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A74B01EA-974E-6586-EA3E-1494BAA6E0FD}"/>
              </a:ext>
            </a:extLst>
          </p:cNvPr>
          <p:cNvSpPr>
            <a:spLocks noGrp="1"/>
          </p:cNvSpPr>
          <p:nvPr>
            <p:ph type="sldNum" sz="quarter" idx="5"/>
          </p:nvPr>
        </p:nvSpPr>
        <p:spPr/>
        <p:txBody>
          <a:bodyPr/>
          <a:lstStyle/>
          <a:p>
            <a:fld id="{C082528A-504D-42C8-8112-D4335BF0C069}" type="slidenum">
              <a:rPr lang="en-US"/>
              <a:t>163</a:t>
            </a:fld>
            <a:endParaRPr lang="en-US"/>
          </a:p>
        </p:txBody>
      </p:sp>
    </p:spTree>
    <p:extLst>
      <p:ext uri="{BB962C8B-B14F-4D97-AF65-F5344CB8AC3E}">
        <p14:creationId xmlns:p14="http://schemas.microsoft.com/office/powerpoint/2010/main" val="114226031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69E37-FE5C-862F-73BA-149D25DB4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85AC3-916F-77AB-1F3A-230CED5E8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C9B45-A04F-A6C8-87E3-44C2ACEC3976}"/>
              </a:ext>
            </a:extLst>
          </p:cNvPr>
          <p:cNvSpPr>
            <a:spLocks noGrp="1"/>
          </p:cNvSpPr>
          <p:nvPr>
            <p:ph type="body" idx="1"/>
          </p:nvPr>
        </p:nvSpPr>
        <p:spPr/>
        <p:txBody>
          <a:bodyPr/>
          <a:lstStyle/>
          <a:p>
            <a:r>
              <a:rPr lang="en-US" b="1" dirty="0"/>
              <a:t>Slide Purpose</a:t>
            </a:r>
            <a:br>
              <a:rPr lang="en-US" b="1" dirty="0"/>
            </a:br>
            <a:r>
              <a:rPr lang="en-US" b="1" dirty="0"/>
              <a:t>Reduce manual effort or errors by suggesting completions for search or form fields.</a:t>
            </a:r>
            <a:endParaRPr lang="en-US" dirty="0"/>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E4520E49-3AE8-5B71-5A49-E51217072ABA}"/>
              </a:ext>
            </a:extLst>
          </p:cNvPr>
          <p:cNvSpPr>
            <a:spLocks noGrp="1"/>
          </p:cNvSpPr>
          <p:nvPr>
            <p:ph type="sldNum" sz="quarter" idx="5"/>
          </p:nvPr>
        </p:nvSpPr>
        <p:spPr/>
        <p:txBody>
          <a:bodyPr/>
          <a:lstStyle/>
          <a:p>
            <a:fld id="{C082528A-504D-42C8-8112-D4335BF0C069}" type="slidenum">
              <a:rPr lang="en-US"/>
              <a:t>164</a:t>
            </a:fld>
            <a:endParaRPr lang="en-US"/>
          </a:p>
        </p:txBody>
      </p:sp>
    </p:spTree>
    <p:extLst>
      <p:ext uri="{BB962C8B-B14F-4D97-AF65-F5344CB8AC3E}">
        <p14:creationId xmlns:p14="http://schemas.microsoft.com/office/powerpoint/2010/main" val="298181575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C12B0-F919-AF33-DCCA-CBFAEC5A22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3A7E8-350A-5963-36E7-5ECD7BCC7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A83476-754B-7160-2F90-8E024AF0F64E}"/>
              </a:ext>
            </a:extLst>
          </p:cNvPr>
          <p:cNvSpPr>
            <a:spLocks noGrp="1"/>
          </p:cNvSpPr>
          <p:nvPr>
            <p:ph type="body" idx="1"/>
          </p:nvPr>
        </p:nvSpPr>
        <p:spPr/>
        <p:txBody>
          <a:bodyPr/>
          <a:lstStyle/>
          <a:p>
            <a:r>
              <a:rPr lang="en-US" b="1"/>
              <a:t>Slide Purpose</a:t>
            </a:r>
            <a:br>
              <a:rPr lang="en-US" b="1"/>
            </a:br>
            <a:r>
              <a:rPr lang="en-US" b="1"/>
              <a:t>Emphasize that an interface should be simple to read and parse.</a:t>
            </a:r>
            <a:endParaRPr lang="en-US"/>
          </a:p>
          <a:p>
            <a:pPr marL="171450" indent="-171450">
              <a:buFont typeface="Arial,Sans-Serif"/>
              <a:buChar char="•"/>
            </a:pPr>
            <a:r>
              <a:rPr lang="en-US"/>
              <a:t>Clear typography, spacing, and language help reduce cognitive load.</a:t>
            </a:r>
          </a:p>
          <a:p>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BC553DC9-DC44-8264-09BE-DEDCDD5A6703}"/>
              </a:ext>
            </a:extLst>
          </p:cNvPr>
          <p:cNvSpPr>
            <a:spLocks noGrp="1"/>
          </p:cNvSpPr>
          <p:nvPr>
            <p:ph type="sldNum" sz="quarter" idx="5"/>
          </p:nvPr>
        </p:nvSpPr>
        <p:spPr/>
        <p:txBody>
          <a:bodyPr/>
          <a:lstStyle/>
          <a:p>
            <a:fld id="{C082528A-504D-42C8-8112-D4335BF0C069}" type="slidenum">
              <a:rPr lang="en-US"/>
              <a:t>165</a:t>
            </a:fld>
            <a:endParaRPr lang="en-US"/>
          </a:p>
        </p:txBody>
      </p:sp>
    </p:spTree>
    <p:extLst>
      <p:ext uri="{BB962C8B-B14F-4D97-AF65-F5344CB8AC3E}">
        <p14:creationId xmlns:p14="http://schemas.microsoft.com/office/powerpoint/2010/main" val="5219129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5A233-E927-AF04-85DE-6D13D3907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6BF05E-CDD7-82A3-9C60-E3431D8A2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E1117-859A-FE85-2E60-5CB4BA977405}"/>
              </a:ext>
            </a:extLst>
          </p:cNvPr>
          <p:cNvSpPr>
            <a:spLocks noGrp="1"/>
          </p:cNvSpPr>
          <p:nvPr>
            <p:ph type="body" idx="1"/>
          </p:nvPr>
        </p:nvSpPr>
        <p:spPr/>
        <p:txBody>
          <a:bodyPr/>
          <a:lstStyle/>
          <a:p>
            <a:r>
              <a:rPr lang="en-US" b="1" dirty="0"/>
              <a:t>Slide Purpose</a:t>
            </a:r>
            <a:br>
              <a:rPr lang="en-US" b="1" dirty="0"/>
            </a:br>
            <a:r>
              <a:rPr lang="en-US" b="1" dirty="0"/>
              <a:t>Highlight that the brain often reads the overall shape of words, not letter by letter.</a:t>
            </a:r>
            <a:endParaRPr lang="en-US" dirty="0"/>
          </a:p>
          <a:p>
            <a:pPr marL="171450" indent="-171450">
              <a:buFont typeface="Arial,Sans-Serif"/>
              <a:buChar char="•"/>
            </a:pPr>
            <a:r>
              <a:rPr lang="en-US" dirty="0"/>
              <a:t>Slight letter scrambling usually doesn’t hinder reading, but consistent spelling matters for clarity.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019828B2-0EA3-25B7-6ACF-CCE2267A3A34}"/>
              </a:ext>
            </a:extLst>
          </p:cNvPr>
          <p:cNvSpPr>
            <a:spLocks noGrp="1"/>
          </p:cNvSpPr>
          <p:nvPr>
            <p:ph type="sldNum" sz="quarter" idx="5"/>
          </p:nvPr>
        </p:nvSpPr>
        <p:spPr/>
        <p:txBody>
          <a:bodyPr/>
          <a:lstStyle/>
          <a:p>
            <a:fld id="{C082528A-504D-42C8-8112-D4335BF0C069}" type="slidenum">
              <a:rPr lang="en-US"/>
              <a:t>166</a:t>
            </a:fld>
            <a:endParaRPr lang="en-US"/>
          </a:p>
        </p:txBody>
      </p:sp>
    </p:spTree>
    <p:extLst>
      <p:ext uri="{BB962C8B-B14F-4D97-AF65-F5344CB8AC3E}">
        <p14:creationId xmlns:p14="http://schemas.microsoft.com/office/powerpoint/2010/main" val="2711688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B23E5-9E56-59E0-14EB-6F37F0BCE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4BC75C-42D5-CB34-1B67-399601F78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7AA37-746B-6DD0-1614-3EA1E731CE7F}"/>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684A16E8-8E98-F106-5304-A305CB7A9F71}"/>
              </a:ext>
            </a:extLst>
          </p:cNvPr>
          <p:cNvSpPr>
            <a:spLocks noGrp="1"/>
          </p:cNvSpPr>
          <p:nvPr>
            <p:ph type="sldNum" sz="quarter" idx="5"/>
          </p:nvPr>
        </p:nvSpPr>
        <p:spPr/>
        <p:txBody>
          <a:bodyPr/>
          <a:lstStyle/>
          <a:p>
            <a:fld id="{41209458-76B0-492C-AE3B-5216EDE26413}" type="slidenum">
              <a:rPr lang="fr-BE" smtClean="0"/>
              <a:t>22</a:t>
            </a:fld>
            <a:endParaRPr lang="fr-BE"/>
          </a:p>
        </p:txBody>
      </p:sp>
    </p:spTree>
    <p:extLst>
      <p:ext uri="{BB962C8B-B14F-4D97-AF65-F5344CB8AC3E}">
        <p14:creationId xmlns:p14="http://schemas.microsoft.com/office/powerpoint/2010/main" val="289841424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D6D12-307A-8062-E1CD-A62F6E9EA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BB75D-E78F-9B1C-A307-E323E68958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CFC3E-17D1-979E-1E64-9B92A464B839}"/>
              </a:ext>
            </a:extLst>
          </p:cNvPr>
          <p:cNvSpPr>
            <a:spLocks noGrp="1"/>
          </p:cNvSpPr>
          <p:nvPr>
            <p:ph type="body" idx="1"/>
          </p:nvPr>
        </p:nvSpPr>
        <p:spPr/>
        <p:txBody>
          <a:bodyPr/>
          <a:lstStyle/>
          <a:p>
            <a:r>
              <a:rPr lang="en-US" b="1"/>
              <a:t>Slide Purpose</a:t>
            </a:r>
            <a:br>
              <a:rPr lang="en-US" b="1">
                <a:cs typeface="+mn-lt"/>
              </a:rPr>
            </a:br>
            <a:r>
              <a:rPr lang="en-US" b="1"/>
              <a:t>Show that uppercase is slower to read in sentences.</a:t>
            </a:r>
            <a:endParaRPr lang="en-US"/>
          </a:p>
          <a:p>
            <a:pPr marL="171450" indent="-171450">
              <a:buFont typeface="Arial,Sans-Serif"/>
              <a:buChar char="•"/>
            </a:pPr>
            <a:r>
              <a:rPr lang="en-US"/>
              <a:t>Use uppercase for short labels or acronyms only.</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1F1ED2D3-51A8-00B5-F0F5-8090F34541F9}"/>
              </a:ext>
            </a:extLst>
          </p:cNvPr>
          <p:cNvSpPr>
            <a:spLocks noGrp="1"/>
          </p:cNvSpPr>
          <p:nvPr>
            <p:ph type="sldNum" sz="quarter" idx="5"/>
          </p:nvPr>
        </p:nvSpPr>
        <p:spPr/>
        <p:txBody>
          <a:bodyPr/>
          <a:lstStyle/>
          <a:p>
            <a:fld id="{C082528A-504D-42C8-8112-D4335BF0C069}" type="slidenum">
              <a:rPr lang="en-US"/>
              <a:t>167</a:t>
            </a:fld>
            <a:endParaRPr lang="en-US"/>
          </a:p>
        </p:txBody>
      </p:sp>
    </p:spTree>
    <p:extLst>
      <p:ext uri="{BB962C8B-B14F-4D97-AF65-F5344CB8AC3E}">
        <p14:creationId xmlns:p14="http://schemas.microsoft.com/office/powerpoint/2010/main" val="14859990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5DC62-6C4D-96CA-53A0-5ADD6A10F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4D38FA-695D-338A-FF12-634FE41D4E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E4276-E14C-758F-C44E-84E26EE0210B}"/>
              </a:ext>
            </a:extLst>
          </p:cNvPr>
          <p:cNvSpPr>
            <a:spLocks noGrp="1"/>
          </p:cNvSpPr>
          <p:nvPr>
            <p:ph type="body" idx="1"/>
          </p:nvPr>
        </p:nvSpPr>
        <p:spPr/>
        <p:txBody>
          <a:bodyPr/>
          <a:lstStyle/>
          <a:p>
            <a:r>
              <a:rPr lang="en-US" b="1"/>
              <a:t>Slide Purpose</a:t>
            </a:r>
            <a:br>
              <a:rPr lang="en-US" b="1"/>
            </a:br>
            <a:r>
              <a:rPr lang="en-US" b="1"/>
              <a:t>Explain how poor color contrast hinders visibility.</a:t>
            </a:r>
            <a:endParaRPr lang="en-US"/>
          </a:p>
          <a:p>
            <a:pPr marL="171450" indent="-171450">
              <a:buFont typeface="Arial,Sans-Serif"/>
              <a:buChar char="•"/>
            </a:pPr>
            <a:r>
              <a:rPr lang="en-US"/>
              <a:t>Check contrast ratios (e.g., </a:t>
            </a:r>
            <a:r>
              <a:rPr lang="en-US" err="1"/>
              <a:t>WebAIM</a:t>
            </a:r>
            <a:r>
              <a:rPr lang="en-US"/>
              <a:t>) for text, backgrounds, and elements.</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6070EE86-450D-4569-2ED0-589EE158ADAF}"/>
              </a:ext>
            </a:extLst>
          </p:cNvPr>
          <p:cNvSpPr>
            <a:spLocks noGrp="1"/>
          </p:cNvSpPr>
          <p:nvPr>
            <p:ph type="sldNum" sz="quarter" idx="5"/>
          </p:nvPr>
        </p:nvSpPr>
        <p:spPr/>
        <p:txBody>
          <a:bodyPr/>
          <a:lstStyle/>
          <a:p>
            <a:fld id="{C082528A-504D-42C8-8112-D4335BF0C069}" type="slidenum">
              <a:rPr lang="en-US"/>
              <a:t>168</a:t>
            </a:fld>
            <a:endParaRPr lang="en-US"/>
          </a:p>
        </p:txBody>
      </p:sp>
    </p:spTree>
    <p:extLst>
      <p:ext uri="{BB962C8B-B14F-4D97-AF65-F5344CB8AC3E}">
        <p14:creationId xmlns:p14="http://schemas.microsoft.com/office/powerpoint/2010/main" val="13588740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6A766-BAAE-67C8-7C83-6FBA83E876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6BEC8-98C2-C830-98B8-3A961B7A6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596F35-E878-F05E-88F0-16F7C7EF1742}"/>
              </a:ext>
            </a:extLst>
          </p:cNvPr>
          <p:cNvSpPr>
            <a:spLocks noGrp="1"/>
          </p:cNvSpPr>
          <p:nvPr>
            <p:ph type="body" idx="1"/>
          </p:nvPr>
        </p:nvSpPr>
        <p:spPr/>
        <p:txBody>
          <a:bodyPr/>
          <a:lstStyle/>
          <a:p>
            <a:r>
              <a:rPr lang="en-US" b="1" dirty="0"/>
              <a:t>Slide Purpose</a:t>
            </a:r>
            <a:br>
              <a:rPr lang="en-US" b="1" dirty="0"/>
            </a:br>
            <a:r>
              <a:rPr lang="en-US" b="1" dirty="0"/>
              <a:t>Compare light vs. dark modes:</a:t>
            </a:r>
            <a:endParaRPr lang="en-US" dirty="0"/>
          </a:p>
          <a:p>
            <a:pPr marL="171450" indent="-171450">
              <a:buFont typeface="Arial,Sans-Serif"/>
              <a:buChar char="•"/>
            </a:pPr>
            <a:r>
              <a:rPr lang="en-US" dirty="0"/>
              <a:t>Light mode is often more readable, but dark mode can reduce eye strain for some.</a:t>
            </a:r>
          </a:p>
          <a:p>
            <a:pPr marL="171450" indent="-171450">
              <a:buFont typeface="Arial,Sans-Serif"/>
              <a:buChar char="•"/>
            </a:pPr>
            <a:r>
              <a:rPr lang="en-US" dirty="0"/>
              <a:t>Offering both is ideal for user preference.</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9308D0FF-2AAA-6D68-F6BD-915E26AB7BA9}"/>
              </a:ext>
            </a:extLst>
          </p:cNvPr>
          <p:cNvSpPr>
            <a:spLocks noGrp="1"/>
          </p:cNvSpPr>
          <p:nvPr>
            <p:ph type="sldNum" sz="quarter" idx="5"/>
          </p:nvPr>
        </p:nvSpPr>
        <p:spPr/>
        <p:txBody>
          <a:bodyPr/>
          <a:lstStyle/>
          <a:p>
            <a:fld id="{C082528A-504D-42C8-8112-D4335BF0C069}" type="slidenum">
              <a:rPr lang="en-US"/>
              <a:t>169</a:t>
            </a:fld>
            <a:endParaRPr lang="en-US"/>
          </a:p>
        </p:txBody>
      </p:sp>
    </p:spTree>
    <p:extLst>
      <p:ext uri="{BB962C8B-B14F-4D97-AF65-F5344CB8AC3E}">
        <p14:creationId xmlns:p14="http://schemas.microsoft.com/office/powerpoint/2010/main" val="421522998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Slide Purpose</a:t>
            </a:r>
            <a:br>
              <a:rPr lang="en-US" b="1" dirty="0"/>
            </a:br>
            <a:r>
              <a:rPr lang="en-US" b="1" dirty="0"/>
              <a:t>Encourage self-audit:</a:t>
            </a:r>
            <a:endParaRPr lang="en-US" dirty="0"/>
          </a:p>
          <a:p>
            <a:pPr marL="171450" indent="-171450">
              <a:buFont typeface="Arial,Sans-Serif"/>
              <a:buChar char="•"/>
            </a:pPr>
            <a:r>
              <a:rPr lang="en-US" dirty="0"/>
              <a:t>Is the user guided?</a:t>
            </a:r>
          </a:p>
          <a:p>
            <a:pPr marL="171450" indent="-171450">
              <a:buFont typeface="Arial,Sans-Serif"/>
              <a:buChar char="•"/>
            </a:pPr>
            <a:r>
              <a:rPr lang="en-US" dirty="0"/>
              <a:t>Are elements of the same nature grouped?</a:t>
            </a:r>
          </a:p>
          <a:p>
            <a:pPr marL="171450" indent="-171450">
              <a:buFont typeface="Arial,Sans-Serif"/>
              <a:buChar char="•"/>
            </a:pPr>
            <a:r>
              <a:rPr lang="en-US" dirty="0"/>
              <a:t>Is regular feedback provided?</a:t>
            </a:r>
          </a:p>
          <a:p>
            <a:r>
              <a:rPr lang="en-US" b="1" dirty="0"/>
              <a:t>Slide Purpose</a:t>
            </a:r>
            <a:br>
              <a:rPr lang="en-US" b="1" dirty="0"/>
            </a:br>
            <a:r>
              <a:rPr lang="en-US" b="1" dirty="0"/>
              <a:t>Prompt participants to apply guidance and readability principles to a real or example interface.</a:t>
            </a:r>
            <a:endParaRPr lang="en-US" dirty="0"/>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170</a:t>
            </a:fld>
            <a:endParaRPr lang="fr-FR"/>
          </a:p>
        </p:txBody>
      </p:sp>
    </p:spTree>
    <p:extLst>
      <p:ext uri="{BB962C8B-B14F-4D97-AF65-F5344CB8AC3E}">
        <p14:creationId xmlns:p14="http://schemas.microsoft.com/office/powerpoint/2010/main" val="9671893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DA0A8-96D6-DF68-4584-4E4814EF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529B33-5589-5B0A-82CD-4E716DF48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F6967-69D9-BAB4-330D-FDBD3F5D6C9F}"/>
              </a:ext>
            </a:extLst>
          </p:cNvPr>
          <p:cNvSpPr>
            <a:spLocks noGrp="1"/>
          </p:cNvSpPr>
          <p:nvPr>
            <p:ph type="body" idx="1"/>
          </p:nvPr>
        </p:nvSpPr>
        <p:spPr/>
        <p:txBody>
          <a:bodyPr/>
          <a:lstStyle/>
          <a:p>
            <a:r>
              <a:rPr lang="en-US" b="1"/>
              <a:t>Slide Purpose</a:t>
            </a:r>
            <a:br>
              <a:rPr lang="en-US" b="1"/>
            </a:br>
            <a:r>
              <a:rPr lang="en-US" b="1"/>
              <a:t>Introduce cognitive load</a:t>
            </a:r>
            <a:r>
              <a:rPr lang="en-US"/>
              <a:t> and how it must be minimized.</a:t>
            </a:r>
          </a:p>
          <a:p>
            <a:pPr marL="171450" indent="-171450">
              <a:buFont typeface="Arial,Sans-Serif"/>
              <a:buChar char="•"/>
            </a:pPr>
            <a:r>
              <a:rPr lang="en-US"/>
              <a:t>Too many steps = user fatigue.</a:t>
            </a:r>
          </a:p>
          <a:p>
            <a:pPr marL="171450" indent="-171450">
              <a:buFont typeface="Arial,Sans-Serif"/>
              <a:buChar char="•"/>
            </a:pPr>
            <a:r>
              <a:rPr lang="en-US"/>
              <a:t>Goal is to simplify tasks and reduce mental strain.</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9A68CBE1-0745-F116-39B3-A61994931193}"/>
              </a:ext>
            </a:extLst>
          </p:cNvPr>
          <p:cNvSpPr>
            <a:spLocks noGrp="1"/>
          </p:cNvSpPr>
          <p:nvPr>
            <p:ph type="sldNum" sz="quarter" idx="5"/>
          </p:nvPr>
        </p:nvSpPr>
        <p:spPr/>
        <p:txBody>
          <a:bodyPr/>
          <a:lstStyle/>
          <a:p>
            <a:fld id="{C082528A-504D-42C8-8112-D4335BF0C069}" type="slidenum">
              <a:rPr lang="en-US"/>
              <a:t>171</a:t>
            </a:fld>
            <a:endParaRPr lang="en-US"/>
          </a:p>
        </p:txBody>
      </p:sp>
    </p:spTree>
    <p:extLst>
      <p:ext uri="{BB962C8B-B14F-4D97-AF65-F5344CB8AC3E}">
        <p14:creationId xmlns:p14="http://schemas.microsoft.com/office/powerpoint/2010/main" val="101023676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6F546-A4DF-D3C6-847C-A6CE98021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253D8-62C1-7E46-9514-3A1E34811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4DC233-24DB-C10E-298D-3459D83782E0}"/>
              </a:ext>
            </a:extLst>
          </p:cNvPr>
          <p:cNvSpPr>
            <a:spLocks noGrp="1"/>
          </p:cNvSpPr>
          <p:nvPr>
            <p:ph type="body" idx="1"/>
          </p:nvPr>
        </p:nvSpPr>
        <p:spPr/>
        <p:txBody>
          <a:bodyPr/>
          <a:lstStyle/>
          <a:p>
            <a:r>
              <a:rPr lang="en-US" b="1" dirty="0"/>
              <a:t>Definition</a:t>
            </a:r>
            <a:endParaRPr lang="en-US" dirty="0"/>
          </a:p>
          <a:p>
            <a:pPr marL="171450" indent="-171450">
              <a:buFont typeface="Arial,Sans-Serif"/>
              <a:buChar char="•"/>
            </a:pPr>
            <a:r>
              <a:rPr lang="en-US" b="1" dirty="0"/>
              <a:t>System 1</a:t>
            </a:r>
            <a:r>
              <a:rPr lang="en-US" dirty="0"/>
              <a:t>: Fast, automatic, intuitive.</a:t>
            </a:r>
          </a:p>
          <a:p>
            <a:pPr marL="171450" indent="-171450">
              <a:buFont typeface="Arial,Sans-Serif"/>
              <a:buChar char="•"/>
            </a:pPr>
            <a:r>
              <a:rPr lang="en-US" b="1" dirty="0"/>
              <a:t>System 2</a:t>
            </a:r>
            <a:r>
              <a:rPr lang="en-US" dirty="0"/>
              <a:t>: Slow, analytical, effortful.</a:t>
            </a:r>
          </a:p>
          <a:p>
            <a:r>
              <a:rPr lang="en-US" b="1" dirty="0"/>
              <a:t>Slide Purpose</a:t>
            </a:r>
            <a:br>
              <a:rPr lang="en-US" b="1" dirty="0"/>
            </a:br>
            <a:r>
              <a:rPr lang="en-US" b="1" dirty="0"/>
              <a:t>Design should mostly align with System 1 to keep tasks simple for users.</a:t>
            </a:r>
            <a:endParaRPr lang="en-US" dirty="0"/>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47DEAD47-C2BB-8A57-60D8-310EA1E7B557}"/>
              </a:ext>
            </a:extLst>
          </p:cNvPr>
          <p:cNvSpPr>
            <a:spLocks noGrp="1"/>
          </p:cNvSpPr>
          <p:nvPr>
            <p:ph type="sldNum" sz="quarter" idx="5"/>
          </p:nvPr>
        </p:nvSpPr>
        <p:spPr/>
        <p:txBody>
          <a:bodyPr/>
          <a:lstStyle/>
          <a:p>
            <a:fld id="{C082528A-504D-42C8-8112-D4335BF0C069}" type="slidenum">
              <a:rPr lang="en-US"/>
              <a:t>172</a:t>
            </a:fld>
            <a:endParaRPr lang="en-US"/>
          </a:p>
        </p:txBody>
      </p:sp>
    </p:spTree>
    <p:extLst>
      <p:ext uri="{BB962C8B-B14F-4D97-AF65-F5344CB8AC3E}">
        <p14:creationId xmlns:p14="http://schemas.microsoft.com/office/powerpoint/2010/main" val="297005204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F07BE-D685-FD7D-CEFC-E9674BCBF3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C97C2-F720-333E-361E-0E5B411E0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A458B-4C55-129F-5402-C35384AACA8A}"/>
              </a:ext>
            </a:extLst>
          </p:cNvPr>
          <p:cNvSpPr>
            <a:spLocks noGrp="1"/>
          </p:cNvSpPr>
          <p:nvPr>
            <p:ph type="body" idx="1"/>
          </p:nvPr>
        </p:nvSpPr>
        <p:spPr/>
        <p:txBody>
          <a:bodyPr/>
          <a:lstStyle/>
          <a:p>
            <a:r>
              <a:rPr lang="en-US" b="1" dirty="0"/>
              <a:t>Slide Purpose</a:t>
            </a:r>
            <a:br>
              <a:rPr lang="en-US" b="1" dirty="0"/>
            </a:br>
            <a:r>
              <a:rPr lang="en-US" b="1" dirty="0"/>
              <a:t>Demonstrate how a heavier load can lead to more errors, delays, and dissatisfaction.</a:t>
            </a:r>
            <a:endParaRPr lang="en-US" dirty="0"/>
          </a:p>
          <a:p>
            <a:pPr marL="171450" indent="-171450">
              <a:buFont typeface="Arial,Sans-Serif"/>
              <a:buChar char="•"/>
            </a:pPr>
            <a:r>
              <a:rPr lang="en-US" dirty="0"/>
              <a:t>Streamlining processes mitigates these risks.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B50CDE75-88CF-6281-7E82-67D48C5B0C71}"/>
              </a:ext>
            </a:extLst>
          </p:cNvPr>
          <p:cNvSpPr>
            <a:spLocks noGrp="1"/>
          </p:cNvSpPr>
          <p:nvPr>
            <p:ph type="sldNum" sz="quarter" idx="5"/>
          </p:nvPr>
        </p:nvSpPr>
        <p:spPr/>
        <p:txBody>
          <a:bodyPr/>
          <a:lstStyle/>
          <a:p>
            <a:fld id="{C082528A-504D-42C8-8112-D4335BF0C069}" type="slidenum">
              <a:rPr lang="en-US"/>
              <a:t>173</a:t>
            </a:fld>
            <a:endParaRPr lang="en-US"/>
          </a:p>
        </p:txBody>
      </p:sp>
    </p:spTree>
    <p:extLst>
      <p:ext uri="{BB962C8B-B14F-4D97-AF65-F5344CB8AC3E}">
        <p14:creationId xmlns:p14="http://schemas.microsoft.com/office/powerpoint/2010/main" val="157852409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3071A-1F2C-FD67-912F-DD0A1D0B4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47E9A7-E8B9-3F2D-ED72-13E06BB18C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A022B-67FC-2C37-1862-D22C3BC5A220}"/>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65A0A0E1-4AC8-A1DA-CD48-6E48F08C0BE2}"/>
              </a:ext>
            </a:extLst>
          </p:cNvPr>
          <p:cNvSpPr>
            <a:spLocks noGrp="1"/>
          </p:cNvSpPr>
          <p:nvPr>
            <p:ph type="sldNum" sz="quarter" idx="5"/>
          </p:nvPr>
        </p:nvSpPr>
        <p:spPr/>
        <p:txBody>
          <a:bodyPr/>
          <a:lstStyle/>
          <a:p>
            <a:fld id="{C082528A-504D-42C8-8112-D4335BF0C069}" type="slidenum">
              <a:rPr lang="en-US"/>
              <a:t>174</a:t>
            </a:fld>
            <a:endParaRPr lang="en-US"/>
          </a:p>
        </p:txBody>
      </p:sp>
    </p:spTree>
    <p:extLst>
      <p:ext uri="{BB962C8B-B14F-4D97-AF65-F5344CB8AC3E}">
        <p14:creationId xmlns:p14="http://schemas.microsoft.com/office/powerpoint/2010/main" val="30405372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75FC7-10AC-9205-1383-D3893561E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0B1C9-F3D4-D729-E339-A9622DE59A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23F2E7-C798-724C-1041-35189BDF8930}"/>
              </a:ext>
            </a:extLst>
          </p:cNvPr>
          <p:cNvSpPr>
            <a:spLocks noGrp="1"/>
          </p:cNvSpPr>
          <p:nvPr>
            <p:ph type="body" idx="1"/>
          </p:nvPr>
        </p:nvSpPr>
        <p:spPr/>
        <p:txBody>
          <a:bodyPr/>
          <a:lstStyle/>
          <a:p>
            <a:r>
              <a:rPr lang="en-US" b="1" dirty="0"/>
              <a:t>Slide Purpose</a:t>
            </a:r>
            <a:br>
              <a:rPr lang="en-US" b="1" dirty="0"/>
            </a:br>
            <a:r>
              <a:rPr lang="en-US" b="1" dirty="0"/>
              <a:t>Explain how breaking data into small “chunks” makes it easier to understand or memorize (e.g., phone numbers).</a:t>
            </a:r>
            <a:endParaRPr lang="en-US" dirty="0"/>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91A62A97-61BC-4709-808C-E23785B62074}"/>
              </a:ext>
            </a:extLst>
          </p:cNvPr>
          <p:cNvSpPr>
            <a:spLocks noGrp="1"/>
          </p:cNvSpPr>
          <p:nvPr>
            <p:ph type="sldNum" sz="quarter" idx="5"/>
          </p:nvPr>
        </p:nvSpPr>
        <p:spPr/>
        <p:txBody>
          <a:bodyPr/>
          <a:lstStyle/>
          <a:p>
            <a:fld id="{C082528A-504D-42C8-8112-D4335BF0C069}" type="slidenum">
              <a:rPr lang="en-US"/>
              <a:t>175</a:t>
            </a:fld>
            <a:endParaRPr lang="en-US"/>
          </a:p>
        </p:txBody>
      </p:sp>
    </p:spTree>
    <p:extLst>
      <p:ext uri="{BB962C8B-B14F-4D97-AF65-F5344CB8AC3E}">
        <p14:creationId xmlns:p14="http://schemas.microsoft.com/office/powerpoint/2010/main" val="7800311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2254-D30D-A8D7-BF47-56516F7847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E7B02-FF87-31A5-D30B-1ACCA6947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5109E-6608-31D8-A1E2-179DDB08083D}"/>
              </a:ext>
            </a:extLst>
          </p:cNvPr>
          <p:cNvSpPr>
            <a:spLocks noGrp="1"/>
          </p:cNvSpPr>
          <p:nvPr>
            <p:ph type="body" idx="1"/>
          </p:nvPr>
        </p:nvSpPr>
        <p:spPr/>
        <p:txBody>
          <a:bodyPr/>
          <a:lstStyle/>
          <a:p>
            <a:r>
              <a:rPr lang="en-US" b="1" dirty="0"/>
              <a:t>Slide Purpose</a:t>
            </a:r>
            <a:br>
              <a:rPr lang="en-US" b="1" dirty="0"/>
            </a:br>
            <a:r>
              <a:rPr lang="en-US" b="1" dirty="0"/>
              <a:t>More choices = more decision time (the “paradox of choice”).</a:t>
            </a:r>
            <a:endParaRPr lang="en-US" dirty="0"/>
          </a:p>
          <a:p>
            <a:pPr marL="171450" indent="-171450">
              <a:buFont typeface="Arial,Sans-Serif"/>
              <a:buChar char="•"/>
            </a:pPr>
            <a:r>
              <a:rPr lang="en-US" dirty="0"/>
              <a:t>Limiting options or suggesting defaults can reduce user indecision.</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5658E98B-DECF-2175-3844-DC49E7FF0BDD}"/>
              </a:ext>
            </a:extLst>
          </p:cNvPr>
          <p:cNvSpPr>
            <a:spLocks noGrp="1"/>
          </p:cNvSpPr>
          <p:nvPr>
            <p:ph type="sldNum" sz="quarter" idx="5"/>
          </p:nvPr>
        </p:nvSpPr>
        <p:spPr/>
        <p:txBody>
          <a:bodyPr/>
          <a:lstStyle/>
          <a:p>
            <a:fld id="{C082528A-504D-42C8-8112-D4335BF0C069}" type="slidenum">
              <a:rPr lang="en-US"/>
              <a:t>176</a:t>
            </a:fld>
            <a:endParaRPr lang="en-US"/>
          </a:p>
        </p:txBody>
      </p:sp>
    </p:spTree>
    <p:extLst>
      <p:ext uri="{BB962C8B-B14F-4D97-AF65-F5344CB8AC3E}">
        <p14:creationId xmlns:p14="http://schemas.microsoft.com/office/powerpoint/2010/main" val="3578397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23</a:t>
            </a:fld>
            <a:endParaRPr lang="fr-BE"/>
          </a:p>
        </p:txBody>
      </p:sp>
    </p:spTree>
    <p:extLst>
      <p:ext uri="{BB962C8B-B14F-4D97-AF65-F5344CB8AC3E}">
        <p14:creationId xmlns:p14="http://schemas.microsoft.com/office/powerpoint/2010/main" val="5908192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12DE8-9048-A563-F7E6-61187A6A72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4F1AA-C36D-0461-4EB6-D7BD529F4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826F42-F9F2-76C9-8DA4-22643B0F5C2D}"/>
              </a:ext>
            </a:extLst>
          </p:cNvPr>
          <p:cNvSpPr>
            <a:spLocks noGrp="1"/>
          </p:cNvSpPr>
          <p:nvPr>
            <p:ph type="body" idx="1"/>
          </p:nvPr>
        </p:nvSpPr>
        <p:spPr/>
        <p:txBody>
          <a:bodyPr/>
          <a:lstStyle/>
          <a:p>
            <a:r>
              <a:rPr lang="en-US" b="1" dirty="0"/>
              <a:t>Slide Purpose</a:t>
            </a:r>
            <a:br>
              <a:rPr lang="en-US" b="1" dirty="0"/>
            </a:br>
            <a:r>
              <a:rPr lang="en-US" b="1" dirty="0"/>
              <a:t>Fewer steps or clicks often lead to a better experience.</a:t>
            </a:r>
            <a:endParaRPr lang="en-US" dirty="0"/>
          </a:p>
          <a:p>
            <a:pPr marL="171450" indent="-171450">
              <a:buFont typeface="Arial,Sans-Serif"/>
              <a:buChar char="•"/>
            </a:pPr>
            <a:r>
              <a:rPr lang="en-US" dirty="0"/>
              <a:t>E.g., auto-focus on the first field, one-click checkout.</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F1F1BBD1-8B89-5F95-BE7A-D70950DAC3A3}"/>
              </a:ext>
            </a:extLst>
          </p:cNvPr>
          <p:cNvSpPr>
            <a:spLocks noGrp="1"/>
          </p:cNvSpPr>
          <p:nvPr>
            <p:ph type="sldNum" sz="quarter" idx="5"/>
          </p:nvPr>
        </p:nvSpPr>
        <p:spPr/>
        <p:txBody>
          <a:bodyPr/>
          <a:lstStyle/>
          <a:p>
            <a:fld id="{C082528A-504D-42C8-8112-D4335BF0C069}" type="slidenum">
              <a:rPr lang="en-US"/>
              <a:t>177</a:t>
            </a:fld>
            <a:endParaRPr lang="en-US"/>
          </a:p>
        </p:txBody>
      </p:sp>
    </p:spTree>
    <p:extLst>
      <p:ext uri="{BB962C8B-B14F-4D97-AF65-F5344CB8AC3E}">
        <p14:creationId xmlns:p14="http://schemas.microsoft.com/office/powerpoint/2010/main" val="81029624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BD8BB-D804-8A4C-90F9-2F72F0CB5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54EF5-EB79-C3A8-6D6C-6B978FBD2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A2F29-1224-7535-7D68-476B22011FBE}"/>
              </a:ext>
            </a:extLst>
          </p:cNvPr>
          <p:cNvSpPr>
            <a:spLocks noGrp="1"/>
          </p:cNvSpPr>
          <p:nvPr>
            <p:ph type="body" idx="1"/>
          </p:nvPr>
        </p:nvSpPr>
        <p:spPr/>
        <p:txBody>
          <a:bodyPr/>
          <a:lstStyle/>
          <a:p>
            <a:r>
              <a:rPr lang="en-US" b="1" dirty="0"/>
              <a:t>Definition</a:t>
            </a:r>
            <a:br>
              <a:rPr lang="en-US" b="1" dirty="0"/>
            </a:br>
            <a:r>
              <a:rPr lang="en-US" b="1" dirty="0"/>
              <a:t>T = k × log2(D/S + 0.5), relating target distance (D) and size (S) to selection time.</a:t>
            </a:r>
            <a:endParaRPr lang="en-US" dirty="0"/>
          </a:p>
          <a:p>
            <a:pPr marL="171450" indent="-171450">
              <a:buFont typeface="Arial,Sans-Serif"/>
              <a:buChar char="•"/>
            </a:pPr>
            <a:r>
              <a:rPr lang="en-US" dirty="0"/>
              <a:t>Larger, closer targets are faster to click.</a:t>
            </a:r>
          </a:p>
          <a:p>
            <a:r>
              <a:rPr lang="en-US" b="1" dirty="0"/>
              <a:t>Slide Purpose</a:t>
            </a:r>
            <a:br>
              <a:rPr lang="en-US" b="1" dirty="0"/>
            </a:br>
            <a:r>
              <a:rPr lang="en-US" b="1" dirty="0"/>
              <a:t>Justify the size and placement of important buttons or controls.</a:t>
            </a:r>
            <a:endParaRPr lang="en-US" dirty="0"/>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5DA84631-0E81-D5BC-8389-2F1FC13EA6B7}"/>
              </a:ext>
            </a:extLst>
          </p:cNvPr>
          <p:cNvSpPr>
            <a:spLocks noGrp="1"/>
          </p:cNvSpPr>
          <p:nvPr>
            <p:ph type="sldNum" sz="quarter" idx="5"/>
          </p:nvPr>
        </p:nvSpPr>
        <p:spPr/>
        <p:txBody>
          <a:bodyPr/>
          <a:lstStyle/>
          <a:p>
            <a:fld id="{C082528A-504D-42C8-8112-D4335BF0C069}" type="slidenum">
              <a:rPr lang="en-US"/>
              <a:t>178</a:t>
            </a:fld>
            <a:endParaRPr lang="en-US"/>
          </a:p>
        </p:txBody>
      </p:sp>
    </p:spTree>
    <p:extLst>
      <p:ext uri="{BB962C8B-B14F-4D97-AF65-F5344CB8AC3E}">
        <p14:creationId xmlns:p14="http://schemas.microsoft.com/office/powerpoint/2010/main" val="62595225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97E00-574B-7781-5875-B0B7BE741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C04E2-D85E-5363-694A-428832697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F571C-7C14-8E0B-656B-DE3B73F419FE}"/>
              </a:ext>
            </a:extLst>
          </p:cNvPr>
          <p:cNvSpPr>
            <a:spLocks noGrp="1"/>
          </p:cNvSpPr>
          <p:nvPr>
            <p:ph type="body" idx="1"/>
          </p:nvPr>
        </p:nvSpPr>
        <p:spPr/>
        <p:txBody>
          <a:bodyPr/>
          <a:lstStyle/>
          <a:p>
            <a:r>
              <a:rPr lang="en-US" b="1" dirty="0"/>
              <a:t>Slide Purpose</a:t>
            </a:r>
            <a:br>
              <a:rPr lang="en-US" b="1" dirty="0"/>
            </a:br>
            <a:r>
              <a:rPr lang="en-US" b="1" dirty="0"/>
              <a:t>Explain why navigation bars at the bottom are popular on mobile (easier thumb reach).</a:t>
            </a:r>
            <a:endParaRPr lang="en-US" dirty="0"/>
          </a:p>
          <a:p>
            <a:pPr marL="171450" indent="-171450">
              <a:buFont typeface="Arial,Sans-Serif"/>
              <a:buChar char="•"/>
            </a:pPr>
            <a:r>
              <a:rPr lang="en-US" dirty="0"/>
              <a:t>Increases efficiency, especially on larger screens.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53BDCC44-0640-232B-C9A2-11D51767D969}"/>
              </a:ext>
            </a:extLst>
          </p:cNvPr>
          <p:cNvSpPr>
            <a:spLocks noGrp="1"/>
          </p:cNvSpPr>
          <p:nvPr>
            <p:ph type="sldNum" sz="quarter" idx="5"/>
          </p:nvPr>
        </p:nvSpPr>
        <p:spPr/>
        <p:txBody>
          <a:bodyPr/>
          <a:lstStyle/>
          <a:p>
            <a:fld id="{C082528A-504D-42C8-8112-D4335BF0C069}" type="slidenum">
              <a:rPr lang="en-US"/>
              <a:t>179</a:t>
            </a:fld>
            <a:endParaRPr lang="en-US"/>
          </a:p>
        </p:txBody>
      </p:sp>
    </p:spTree>
    <p:extLst>
      <p:ext uri="{BB962C8B-B14F-4D97-AF65-F5344CB8AC3E}">
        <p14:creationId xmlns:p14="http://schemas.microsoft.com/office/powerpoint/2010/main" val="55836840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5D871-DD36-643F-92ED-2809A90B6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070DF-74C4-6FCA-14F0-4CFE802D6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0E60E2-35BC-320C-19E2-0730A0B09CC5}"/>
              </a:ext>
            </a:extLst>
          </p:cNvPr>
          <p:cNvSpPr>
            <a:spLocks noGrp="1"/>
          </p:cNvSpPr>
          <p:nvPr>
            <p:ph type="body" idx="1"/>
          </p:nvPr>
        </p:nvSpPr>
        <p:spPr/>
        <p:txBody>
          <a:bodyPr/>
          <a:lstStyle/>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4E1BF6CF-4951-F524-9639-A491B9B0DE17}"/>
              </a:ext>
            </a:extLst>
          </p:cNvPr>
          <p:cNvSpPr>
            <a:spLocks noGrp="1"/>
          </p:cNvSpPr>
          <p:nvPr>
            <p:ph type="sldNum" sz="quarter" idx="5"/>
          </p:nvPr>
        </p:nvSpPr>
        <p:spPr/>
        <p:txBody>
          <a:bodyPr/>
          <a:lstStyle/>
          <a:p>
            <a:fld id="{C082528A-504D-42C8-8112-D4335BF0C069}" type="slidenum">
              <a:rPr lang="en-US"/>
              <a:t>180</a:t>
            </a:fld>
            <a:endParaRPr lang="en-US"/>
          </a:p>
        </p:txBody>
      </p:sp>
    </p:spTree>
    <p:extLst>
      <p:ext uri="{BB962C8B-B14F-4D97-AF65-F5344CB8AC3E}">
        <p14:creationId xmlns:p14="http://schemas.microsoft.com/office/powerpoint/2010/main" val="40465218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DD8B5-AE8D-BC7D-CD18-D6F5AEA15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2ED6C-5B05-7A83-DFAC-E9EACE624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0EFFF-52F4-F2A9-B8B1-3C7C7AEAEA8A}"/>
              </a:ext>
            </a:extLst>
          </p:cNvPr>
          <p:cNvSpPr>
            <a:spLocks noGrp="1"/>
          </p:cNvSpPr>
          <p:nvPr>
            <p:ph type="body" idx="1"/>
          </p:nvPr>
        </p:nvSpPr>
        <p:spPr/>
        <p:txBody>
          <a:bodyPr/>
          <a:lstStyle/>
          <a:p>
            <a:r>
              <a:rPr lang="en-US" b="1" dirty="0"/>
              <a:t>Slide Purpose</a:t>
            </a:r>
            <a:br>
              <a:rPr lang="en-US" b="1" dirty="0"/>
            </a:br>
            <a:r>
              <a:rPr lang="en-US" b="1" dirty="0"/>
              <a:t>Reduce risk of losing data.</a:t>
            </a:r>
            <a:endParaRPr lang="en-US" dirty="0"/>
          </a:p>
          <a:p>
            <a:pPr marL="171450" indent="-171450">
              <a:buFont typeface="Arial,Sans-Serif"/>
              <a:buChar char="•"/>
            </a:pPr>
            <a:r>
              <a:rPr lang="en-US" dirty="0"/>
              <a:t>Eliminates the need to manually save repeatedly.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6607DC4A-692E-58EE-99CD-A5DE89F7E68D}"/>
              </a:ext>
            </a:extLst>
          </p:cNvPr>
          <p:cNvSpPr>
            <a:spLocks noGrp="1"/>
          </p:cNvSpPr>
          <p:nvPr>
            <p:ph type="sldNum" sz="quarter" idx="5"/>
          </p:nvPr>
        </p:nvSpPr>
        <p:spPr/>
        <p:txBody>
          <a:bodyPr/>
          <a:lstStyle/>
          <a:p>
            <a:fld id="{C082528A-504D-42C8-8112-D4335BF0C069}" type="slidenum">
              <a:rPr lang="en-US"/>
              <a:t>181</a:t>
            </a:fld>
            <a:endParaRPr lang="en-US"/>
          </a:p>
        </p:txBody>
      </p:sp>
    </p:spTree>
    <p:extLst>
      <p:ext uri="{BB962C8B-B14F-4D97-AF65-F5344CB8AC3E}">
        <p14:creationId xmlns:p14="http://schemas.microsoft.com/office/powerpoint/2010/main" val="368535595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2D10D-61DA-3FDA-D074-06014AC9E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BF5BF-BAB6-C351-21C2-DB32A9ABDD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B2A47-3E95-C39E-0BC2-84AF5F73CFD1}"/>
              </a:ext>
            </a:extLst>
          </p:cNvPr>
          <p:cNvSpPr>
            <a:spLocks noGrp="1"/>
          </p:cNvSpPr>
          <p:nvPr>
            <p:ph type="body" idx="1"/>
          </p:nvPr>
        </p:nvSpPr>
        <p:spPr/>
        <p:txBody>
          <a:bodyPr/>
          <a:lstStyle/>
          <a:p>
            <a:r>
              <a:rPr lang="en-US" b="1" dirty="0"/>
              <a:t>Slide Purpose</a:t>
            </a:r>
            <a:br>
              <a:rPr lang="en-US" b="1" dirty="0"/>
            </a:br>
            <a:r>
              <a:rPr lang="en-US" b="1" dirty="0"/>
              <a:t>Balance the amount of information; too little confuses, too much overwhelms.</a:t>
            </a:r>
            <a:endParaRPr lang="en-US" dirty="0"/>
          </a:p>
          <a:p>
            <a:pPr marL="171450" indent="-171450">
              <a:buFont typeface="Arial,Sans-Serif"/>
              <a:buChar char="•"/>
            </a:pPr>
            <a:r>
              <a:rPr lang="en-US" dirty="0"/>
              <a:t>Provide just enough detail to guide users effectively.</a:t>
            </a:r>
          </a:p>
          <a:p>
            <a:endParaRPr lang="en-US" dirty="0"/>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1D41BB99-1E23-074F-72D4-74F924514D01}"/>
              </a:ext>
            </a:extLst>
          </p:cNvPr>
          <p:cNvSpPr>
            <a:spLocks noGrp="1"/>
          </p:cNvSpPr>
          <p:nvPr>
            <p:ph type="sldNum" sz="quarter" idx="5"/>
          </p:nvPr>
        </p:nvSpPr>
        <p:spPr/>
        <p:txBody>
          <a:bodyPr/>
          <a:lstStyle/>
          <a:p>
            <a:fld id="{C082528A-504D-42C8-8112-D4335BF0C069}" type="slidenum">
              <a:rPr lang="en-US"/>
              <a:t>182</a:t>
            </a:fld>
            <a:endParaRPr lang="en-US"/>
          </a:p>
        </p:txBody>
      </p:sp>
    </p:spTree>
    <p:extLst>
      <p:ext uri="{BB962C8B-B14F-4D97-AF65-F5344CB8AC3E}">
        <p14:creationId xmlns:p14="http://schemas.microsoft.com/office/powerpoint/2010/main" val="245593702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32FDC-7DF2-1929-B70C-AD79AD3FF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04926-7C07-3142-A3E8-F322777579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10B87-EA17-1060-80F2-26DD2C35DBCC}"/>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A290A902-2129-DBE8-AF54-717F33244540}"/>
              </a:ext>
            </a:extLst>
          </p:cNvPr>
          <p:cNvSpPr>
            <a:spLocks noGrp="1"/>
          </p:cNvSpPr>
          <p:nvPr>
            <p:ph type="sldNum" sz="quarter" idx="5"/>
          </p:nvPr>
        </p:nvSpPr>
        <p:spPr/>
        <p:txBody>
          <a:bodyPr/>
          <a:lstStyle/>
          <a:p>
            <a:fld id="{C082528A-504D-42C8-8112-D4335BF0C069}" type="slidenum">
              <a:rPr lang="en-US"/>
              <a:t>183</a:t>
            </a:fld>
            <a:endParaRPr lang="en-US"/>
          </a:p>
        </p:txBody>
      </p:sp>
    </p:spTree>
    <p:extLst>
      <p:ext uri="{BB962C8B-B14F-4D97-AF65-F5344CB8AC3E}">
        <p14:creationId xmlns:p14="http://schemas.microsoft.com/office/powerpoint/2010/main" val="91042119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B241C-AC6E-C644-0E02-9CEAFB5553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A16E5-49A4-1382-63FD-1BEC5099D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0B849-62EB-9F47-F334-ECCDAABAE2F2}"/>
              </a:ext>
            </a:extLst>
          </p:cNvPr>
          <p:cNvSpPr>
            <a:spLocks noGrp="1"/>
          </p:cNvSpPr>
          <p:nvPr>
            <p:ph type="body" idx="1"/>
          </p:nvPr>
        </p:nvSpPr>
        <p:spPr/>
        <p:txBody>
          <a:bodyPr/>
          <a:lstStyle/>
          <a:p>
            <a:r>
              <a:rPr lang="en-US" b="1" dirty="0"/>
              <a:t>Slide Purpose</a:t>
            </a:r>
            <a:br>
              <a:rPr lang="en-US" b="1" dirty="0"/>
            </a:br>
            <a:r>
              <a:rPr lang="en-US" b="1" dirty="0"/>
              <a:t>Visuals (maps, diagrams, infographics) can be more effective than lengthy text.</a:t>
            </a:r>
            <a:endParaRPr lang="en-US" dirty="0"/>
          </a:p>
          <a:p>
            <a:pPr marL="171450" indent="-171450">
              <a:buFont typeface="Arial,Sans-Serif"/>
              <a:buChar char="•"/>
            </a:pPr>
            <a:r>
              <a:rPr lang="en-US" dirty="0"/>
              <a:t>Users grasp concepts faster when shown, not told.</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B37D25C4-D95B-3552-2E39-83B0B03030B1}"/>
              </a:ext>
            </a:extLst>
          </p:cNvPr>
          <p:cNvSpPr>
            <a:spLocks noGrp="1"/>
          </p:cNvSpPr>
          <p:nvPr>
            <p:ph type="sldNum" sz="quarter" idx="5"/>
          </p:nvPr>
        </p:nvSpPr>
        <p:spPr/>
        <p:txBody>
          <a:bodyPr/>
          <a:lstStyle/>
          <a:p>
            <a:fld id="{C082528A-504D-42C8-8112-D4335BF0C069}" type="slidenum">
              <a:rPr lang="en-US"/>
              <a:t>184</a:t>
            </a:fld>
            <a:endParaRPr lang="en-US"/>
          </a:p>
        </p:txBody>
      </p:sp>
    </p:spTree>
    <p:extLst>
      <p:ext uri="{BB962C8B-B14F-4D97-AF65-F5344CB8AC3E}">
        <p14:creationId xmlns:p14="http://schemas.microsoft.com/office/powerpoint/2010/main" val="14603000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FECDA-D9A4-F8CE-A179-06EBC7ADDE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16C59B-2ED4-445C-4FD2-89F3229C3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FD50B-DDE9-AF1B-EB3A-C4DF4CB89801}"/>
              </a:ext>
            </a:extLst>
          </p:cNvPr>
          <p:cNvSpPr>
            <a:spLocks noGrp="1"/>
          </p:cNvSpPr>
          <p:nvPr>
            <p:ph type="body" idx="1"/>
          </p:nvPr>
        </p:nvSpPr>
        <p:spPr/>
        <p:txBody>
          <a:bodyPr/>
          <a:lstStyle/>
          <a:p>
            <a:r>
              <a:rPr lang="en-US" b="1" dirty="0"/>
              <a:t>Slide Purpose</a:t>
            </a:r>
            <a:br>
              <a:rPr lang="en-US" b="1" dirty="0"/>
            </a:br>
            <a:r>
              <a:rPr lang="en-US" b="1" dirty="0"/>
              <a:t>A quick test: show an interface for five seconds and see what participants remember.</a:t>
            </a:r>
            <a:endParaRPr lang="en-US" dirty="0"/>
          </a:p>
          <a:p>
            <a:pPr marL="171450" indent="-171450">
              <a:buFont typeface="Arial,Sans-Serif"/>
              <a:buChar char="•"/>
            </a:pPr>
            <a:r>
              <a:rPr lang="en-US" dirty="0"/>
              <a:t>Evaluates first impressions and main takeaways.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60693889-032F-B0A0-06EC-C6407C3DE3FB}"/>
              </a:ext>
            </a:extLst>
          </p:cNvPr>
          <p:cNvSpPr>
            <a:spLocks noGrp="1"/>
          </p:cNvSpPr>
          <p:nvPr>
            <p:ph type="sldNum" sz="quarter" idx="5"/>
          </p:nvPr>
        </p:nvSpPr>
        <p:spPr/>
        <p:txBody>
          <a:bodyPr/>
          <a:lstStyle/>
          <a:p>
            <a:fld id="{C082528A-504D-42C8-8112-D4335BF0C069}" type="slidenum">
              <a:rPr lang="en-US"/>
              <a:t>185</a:t>
            </a:fld>
            <a:endParaRPr lang="en-US"/>
          </a:p>
        </p:txBody>
      </p:sp>
    </p:spTree>
    <p:extLst>
      <p:ext uri="{BB962C8B-B14F-4D97-AF65-F5344CB8AC3E}">
        <p14:creationId xmlns:p14="http://schemas.microsoft.com/office/powerpoint/2010/main" val="383093910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F744B-26A3-165E-7607-9DCE45834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E4A98-F0F1-CA3B-923C-311DF5FFB4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5FE4D7-AB62-DE5F-7045-FC691C2A3125}"/>
              </a:ext>
            </a:extLst>
          </p:cNvPr>
          <p:cNvSpPr>
            <a:spLocks noGrp="1"/>
          </p:cNvSpPr>
          <p:nvPr>
            <p:ph type="body" idx="1"/>
          </p:nvPr>
        </p:nvSpPr>
        <p:spPr/>
        <p:txBody>
          <a:bodyPr/>
          <a:lstStyle/>
          <a:p>
            <a:r>
              <a:rPr lang="en-US" b="1" dirty="0"/>
              <a:t>Slide Purpose</a:t>
            </a:r>
            <a:br>
              <a:rPr lang="en-US" b="1" dirty="0"/>
            </a:br>
            <a:r>
              <a:rPr lang="en-US" b="1" dirty="0"/>
              <a:t>Hide, Organize, Reduce, Standardize, Eliminate.</a:t>
            </a:r>
            <a:endParaRPr lang="en-US" dirty="0"/>
          </a:p>
          <a:p>
            <a:pPr marL="171450" indent="-171450">
              <a:buFont typeface="Arial,Sans-Serif"/>
              <a:buChar char="•"/>
            </a:pPr>
            <a:r>
              <a:rPr lang="en-US" dirty="0"/>
              <a:t>Helps declutter and optimize displayed content.</a:t>
            </a:r>
          </a:p>
          <a:p>
            <a:endParaRPr lang="en-US" dirty="0"/>
          </a:p>
          <a:p>
            <a:r>
              <a:rPr lang="en-US" dirty="0"/>
              <a:t>In UI design, </a:t>
            </a:r>
            <a:r>
              <a:rPr lang="en-US" b="1" dirty="0"/>
              <a:t>simplicity</a:t>
            </a:r>
            <a:r>
              <a:rPr lang="en-US" dirty="0"/>
              <a:t> is essential to improving the user experience. The </a:t>
            </a:r>
            <a:r>
              <a:rPr lang="en-US" b="1" dirty="0"/>
              <a:t>HORSE method</a:t>
            </a:r>
            <a:r>
              <a:rPr lang="en-US" dirty="0"/>
              <a:t> offers a step-by-step approach to make interfaces more intuitive, efficient, and user-centered by focusing on five key actions:</a:t>
            </a:r>
          </a:p>
          <a:p>
            <a:r>
              <a:rPr lang="en-US" b="1" dirty="0"/>
              <a:t>H – Hide</a:t>
            </a:r>
            <a:r>
              <a:rPr lang="en-US" dirty="0"/>
              <a:t>: Remove unnecessary elements at each stage of the user journey to reduce cognitive load and avoid overwhelming users.</a:t>
            </a:r>
            <a:br>
              <a:rPr lang="en-US" dirty="0"/>
            </a:br>
            <a:r>
              <a:rPr lang="en-US" i="1" dirty="0"/>
              <a:t>Tip: Use micro-interactions or track usage before deciding what to hide.</a:t>
            </a:r>
            <a:endParaRPr lang="en-US" dirty="0"/>
          </a:p>
          <a:p>
            <a:r>
              <a:rPr lang="en-US" b="1" dirty="0"/>
              <a:t>O – Organize</a:t>
            </a:r>
            <a:r>
              <a:rPr lang="en-US" dirty="0"/>
              <a:t>: Create clear </a:t>
            </a:r>
            <a:r>
              <a:rPr lang="en-US" b="1" dirty="0"/>
              <a:t>visual and informational hierarchy</a:t>
            </a:r>
            <a:r>
              <a:rPr lang="en-US" dirty="0"/>
              <a:t> by grouping related content and prioritizing based on user needs.</a:t>
            </a:r>
            <a:br>
              <a:rPr lang="en-US" dirty="0"/>
            </a:br>
            <a:r>
              <a:rPr lang="en-US" i="1" dirty="0"/>
              <a:t>Tip: Use consistent structures like dashboards or categorized services.</a:t>
            </a:r>
            <a:endParaRPr lang="en-US" dirty="0"/>
          </a:p>
          <a:p>
            <a:r>
              <a:rPr lang="en-US" b="1" dirty="0"/>
              <a:t>R – Reduce</a:t>
            </a:r>
            <a:r>
              <a:rPr lang="en-US" dirty="0"/>
              <a:t>: Simplify visual clutter by adjusting the </a:t>
            </a:r>
            <a:r>
              <a:rPr lang="en-US" b="1" dirty="0"/>
              <a:t>size and prominence</a:t>
            </a:r>
            <a:r>
              <a:rPr lang="en-US" dirty="0"/>
              <a:t> of elements according to importance.</a:t>
            </a:r>
            <a:br>
              <a:rPr lang="en-US" dirty="0"/>
            </a:br>
            <a:r>
              <a:rPr lang="en-US" i="1" dirty="0"/>
              <a:t>Tip: Limit form fields and scale down secondary content.</a:t>
            </a:r>
            <a:endParaRPr lang="en-US" dirty="0"/>
          </a:p>
          <a:p>
            <a:r>
              <a:rPr lang="en-US" b="1" dirty="0"/>
              <a:t>S – Standardize</a:t>
            </a:r>
            <a:r>
              <a:rPr lang="en-US" dirty="0"/>
              <a:t>: Ensure </a:t>
            </a:r>
            <a:r>
              <a:rPr lang="en-US" b="1" dirty="0"/>
              <a:t>visual consistency</a:t>
            </a:r>
            <a:r>
              <a:rPr lang="en-US" dirty="0"/>
              <a:t> (colors, fonts, icons) to build user confidence and readability.</a:t>
            </a:r>
            <a:br>
              <a:rPr lang="en-US" dirty="0"/>
            </a:br>
            <a:r>
              <a:rPr lang="en-US" i="1" dirty="0"/>
              <a:t>Tip: Use a design system with a restricted palette and reusable components.</a:t>
            </a:r>
            <a:endParaRPr lang="en-US" dirty="0"/>
          </a:p>
          <a:p>
            <a:r>
              <a:rPr lang="en-US" b="1" dirty="0"/>
              <a:t>E – Eliminate</a:t>
            </a:r>
            <a:r>
              <a:rPr lang="en-US" dirty="0"/>
              <a:t>: Remove any content that doesn’t add real value or distracts from the main goal.</a:t>
            </a:r>
            <a:br>
              <a:rPr lang="en-US" dirty="0"/>
            </a:br>
            <a:r>
              <a:rPr lang="en-US" i="1" dirty="0"/>
              <a:t>Tip: Use analytics to identify and cut low-impact elements.</a:t>
            </a:r>
            <a:endParaRPr lang="en-US" dirty="0"/>
          </a:p>
          <a:p>
            <a:r>
              <a:rPr lang="en-US" dirty="0"/>
              <a:t>🔑 </a:t>
            </a:r>
            <a:r>
              <a:rPr lang="en-US" b="1" dirty="0"/>
              <a:t>Why it matters</a:t>
            </a:r>
            <a:r>
              <a:rPr lang="en-US" dirty="0"/>
              <a:t>:</a:t>
            </a:r>
            <a:br>
              <a:rPr lang="en-US" dirty="0"/>
            </a:br>
            <a:r>
              <a:rPr lang="en-US" dirty="0"/>
              <a:t>In today’s info-heavy digital world, users expect fast, intuitive interactions. Applying the HORSE method:</a:t>
            </a:r>
          </a:p>
          <a:p>
            <a:r>
              <a:rPr lang="en-US" dirty="0"/>
              <a:t>Reduces cognitive overload</a:t>
            </a:r>
          </a:p>
          <a:p>
            <a:r>
              <a:rPr lang="en-US" dirty="0"/>
              <a:t>Increases accessibility</a:t>
            </a:r>
          </a:p>
          <a:p>
            <a:r>
              <a:rPr lang="en-US" dirty="0"/>
              <a:t>Boosts engagement and conversions</a:t>
            </a:r>
          </a:p>
          <a:p>
            <a:r>
              <a:rPr lang="en-US" dirty="0"/>
              <a:t>Accept complexity as a starting point—but always design for clarity and focus.</a:t>
            </a:r>
          </a:p>
          <a:p>
            <a:endParaRPr lang="en-US" b="1" dirty="0">
              <a:ea typeface="Calibri"/>
              <a:cs typeface="Calibri"/>
            </a:endParaRPr>
          </a:p>
        </p:txBody>
      </p:sp>
      <p:sp>
        <p:nvSpPr>
          <p:cNvPr id="4" name="Slide Number Placeholder 3">
            <a:extLst>
              <a:ext uri="{FF2B5EF4-FFF2-40B4-BE49-F238E27FC236}">
                <a16:creationId xmlns:a16="http://schemas.microsoft.com/office/drawing/2014/main" id="{24483775-BB2B-F135-A0D2-063143B250C6}"/>
              </a:ext>
            </a:extLst>
          </p:cNvPr>
          <p:cNvSpPr>
            <a:spLocks noGrp="1"/>
          </p:cNvSpPr>
          <p:nvPr>
            <p:ph type="sldNum" sz="quarter" idx="5"/>
          </p:nvPr>
        </p:nvSpPr>
        <p:spPr/>
        <p:txBody>
          <a:bodyPr/>
          <a:lstStyle/>
          <a:p>
            <a:fld id="{C082528A-504D-42C8-8112-D4335BF0C069}" type="slidenum">
              <a:rPr lang="en-US"/>
              <a:t>186</a:t>
            </a:fld>
            <a:endParaRPr lang="en-US"/>
          </a:p>
        </p:txBody>
      </p:sp>
    </p:spTree>
    <p:extLst>
      <p:ext uri="{BB962C8B-B14F-4D97-AF65-F5344CB8AC3E}">
        <p14:creationId xmlns:p14="http://schemas.microsoft.com/office/powerpoint/2010/main" val="1134804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25</a:t>
            </a:fld>
            <a:endParaRPr lang="fr-BE"/>
          </a:p>
        </p:txBody>
      </p:sp>
    </p:spTree>
    <p:extLst>
      <p:ext uri="{BB962C8B-B14F-4D97-AF65-F5344CB8AC3E}">
        <p14:creationId xmlns:p14="http://schemas.microsoft.com/office/powerpoint/2010/main" val="43590987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0B449-243E-6C5E-57BE-A18C1343E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F14A5-4AF7-56C2-C333-618203C3E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3B685-FEAF-B64D-8634-8FFBF0343A8A}"/>
              </a:ext>
            </a:extLst>
          </p:cNvPr>
          <p:cNvSpPr>
            <a:spLocks noGrp="1"/>
          </p:cNvSpPr>
          <p:nvPr>
            <p:ph type="body" idx="1"/>
          </p:nvPr>
        </p:nvSpPr>
        <p:spPr/>
        <p:txBody>
          <a:bodyPr/>
          <a:lstStyle/>
          <a:p>
            <a:r>
              <a:rPr lang="en-US" b="1"/>
              <a:t>Slide Purpose</a:t>
            </a:r>
            <a:br>
              <a:rPr lang="en-US" b="1">
                <a:cs typeface="+mn-lt"/>
              </a:rPr>
            </a:br>
            <a:r>
              <a:rPr lang="en-US" b="1"/>
              <a:t>Remind that short-term memory typically holds 7 ± 2 items.</a:t>
            </a:r>
            <a:endParaRPr lang="en-US"/>
          </a:p>
          <a:p>
            <a:pPr marL="171450" indent="-171450">
              <a:buFont typeface="Arial,Sans-Serif"/>
              <a:buChar char="•"/>
            </a:pPr>
            <a:r>
              <a:rPr lang="en-US"/>
              <a:t>Avoid forcing users to remember extensive lists or multi-step sequences all at once.</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BC687AFA-71E1-8555-916B-A5E98915ACA8}"/>
              </a:ext>
            </a:extLst>
          </p:cNvPr>
          <p:cNvSpPr>
            <a:spLocks noGrp="1"/>
          </p:cNvSpPr>
          <p:nvPr>
            <p:ph type="sldNum" sz="quarter" idx="5"/>
          </p:nvPr>
        </p:nvSpPr>
        <p:spPr/>
        <p:txBody>
          <a:bodyPr/>
          <a:lstStyle/>
          <a:p>
            <a:fld id="{C082528A-504D-42C8-8112-D4335BF0C069}" type="slidenum">
              <a:rPr lang="en-US"/>
              <a:t>187</a:t>
            </a:fld>
            <a:endParaRPr lang="en-US"/>
          </a:p>
        </p:txBody>
      </p:sp>
    </p:spTree>
    <p:extLst>
      <p:ext uri="{BB962C8B-B14F-4D97-AF65-F5344CB8AC3E}">
        <p14:creationId xmlns:p14="http://schemas.microsoft.com/office/powerpoint/2010/main" val="275787138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B04FC-BDF7-77F6-A9F4-A64003D8D4E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CA81739-F92F-C1D4-5746-87951FA4F98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A408778-93C6-3199-3DC2-E0FE09AA6D45}"/>
              </a:ext>
            </a:extLst>
          </p:cNvPr>
          <p:cNvSpPr>
            <a:spLocks noGrp="1"/>
          </p:cNvSpPr>
          <p:nvPr>
            <p:ph type="body" idx="1"/>
          </p:nvPr>
        </p:nvSpPr>
        <p:spPr/>
        <p:txBody>
          <a:bodyPr/>
          <a:lstStyle/>
          <a:p>
            <a:r>
              <a:rPr lang="en-US" b="1" dirty="0"/>
              <a:t>Slide Purpose</a:t>
            </a:r>
            <a:br>
              <a:rPr lang="en-US" b="1" dirty="0">
                <a:cs typeface="+mn-lt"/>
              </a:rPr>
            </a:br>
            <a:r>
              <a:rPr lang="en-US" b="1" dirty="0"/>
              <a:t>Prompt participants to analyze a design’s workload (number of steps, memory demands) and propose improvements.</a:t>
            </a:r>
            <a:endParaRPr lang="en-US" dirty="0"/>
          </a:p>
        </p:txBody>
      </p:sp>
      <p:sp>
        <p:nvSpPr>
          <p:cNvPr id="4" name="Espace réservé du numéro de diapositive 3">
            <a:extLst>
              <a:ext uri="{FF2B5EF4-FFF2-40B4-BE49-F238E27FC236}">
                <a16:creationId xmlns:a16="http://schemas.microsoft.com/office/drawing/2014/main" id="{BB3AD611-12BF-1452-D73B-2DD78EA527C1}"/>
              </a:ext>
            </a:extLst>
          </p:cNvPr>
          <p:cNvSpPr>
            <a:spLocks noGrp="1"/>
          </p:cNvSpPr>
          <p:nvPr>
            <p:ph type="sldNum" sz="quarter" idx="5"/>
          </p:nvPr>
        </p:nvSpPr>
        <p:spPr/>
        <p:txBody>
          <a:bodyPr/>
          <a:lstStyle/>
          <a:p>
            <a:fld id="{C082528A-504D-42C8-8112-D4335BF0C069}" type="slidenum">
              <a:rPr lang="fr-FR"/>
              <a:t>188</a:t>
            </a:fld>
            <a:endParaRPr lang="fr-FR"/>
          </a:p>
        </p:txBody>
      </p:sp>
    </p:spTree>
    <p:extLst>
      <p:ext uri="{BB962C8B-B14F-4D97-AF65-F5344CB8AC3E}">
        <p14:creationId xmlns:p14="http://schemas.microsoft.com/office/powerpoint/2010/main" val="23810769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EB230-31AD-98AB-2FE9-73FDC3354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EAD4F3-A211-E03C-989D-F22F4E07E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732EE-7303-4580-E84E-AB7FA52FDBC4}"/>
              </a:ext>
            </a:extLst>
          </p:cNvPr>
          <p:cNvSpPr>
            <a:spLocks noGrp="1"/>
          </p:cNvSpPr>
          <p:nvPr>
            <p:ph type="body" idx="1"/>
          </p:nvPr>
        </p:nvSpPr>
        <p:spPr/>
        <p:txBody>
          <a:bodyPr/>
          <a:lstStyle/>
          <a:p>
            <a:r>
              <a:rPr lang="en-US" b="1" dirty="0"/>
              <a:t>Slide Purpose</a:t>
            </a:r>
            <a:br>
              <a:rPr lang="en-US" b="1" dirty="0"/>
            </a:br>
            <a:r>
              <a:rPr lang="en-US" b="1" dirty="0"/>
              <a:t>Users must feel they control the interface—can cancel, pause, or go back at will.</a:t>
            </a:r>
            <a:endParaRPr lang="en-US" dirty="0"/>
          </a:p>
          <a:p>
            <a:pPr marL="171450" indent="-171450">
              <a:buFont typeface="Arial,Sans-Serif"/>
              <a:buChar char="•"/>
            </a:pPr>
            <a:r>
              <a:rPr lang="en-US" dirty="0"/>
              <a:t>Boosts confidence and reduces anxiety.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3DB53B82-808B-2EC9-B0F9-BB1B6148B898}"/>
              </a:ext>
            </a:extLst>
          </p:cNvPr>
          <p:cNvSpPr>
            <a:spLocks noGrp="1"/>
          </p:cNvSpPr>
          <p:nvPr>
            <p:ph type="sldNum" sz="quarter" idx="5"/>
          </p:nvPr>
        </p:nvSpPr>
        <p:spPr/>
        <p:txBody>
          <a:bodyPr/>
          <a:lstStyle/>
          <a:p>
            <a:fld id="{C082528A-504D-42C8-8112-D4335BF0C069}" type="slidenum">
              <a:rPr lang="en-US"/>
              <a:t>189</a:t>
            </a:fld>
            <a:endParaRPr lang="en-US"/>
          </a:p>
        </p:txBody>
      </p:sp>
    </p:spTree>
    <p:extLst>
      <p:ext uri="{BB962C8B-B14F-4D97-AF65-F5344CB8AC3E}">
        <p14:creationId xmlns:p14="http://schemas.microsoft.com/office/powerpoint/2010/main" val="94106691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2F480-43C5-7DD7-8BB3-C310A411C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95ED1-769E-0C15-6A8B-EED3AC46BC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95BE1-7DB0-D64D-3689-049E55A23807}"/>
              </a:ext>
            </a:extLst>
          </p:cNvPr>
          <p:cNvSpPr>
            <a:spLocks noGrp="1"/>
          </p:cNvSpPr>
          <p:nvPr>
            <p:ph type="body" idx="1"/>
          </p:nvPr>
        </p:nvSpPr>
        <p:spPr/>
        <p:txBody>
          <a:bodyPr/>
          <a:lstStyle/>
          <a:p>
            <a:r>
              <a:rPr lang="en-US" b="1" dirty="0"/>
              <a:t>Slide Purpose</a:t>
            </a:r>
            <a:br>
              <a:rPr lang="en-US" b="1" dirty="0"/>
            </a:br>
            <a:r>
              <a:rPr lang="en-US" b="1" dirty="0"/>
              <a:t>When users can revert an action or exit a process, they feel secure.</a:t>
            </a:r>
            <a:endParaRPr lang="en-US" dirty="0"/>
          </a:p>
          <a:p>
            <a:pPr marL="171450" indent="-171450">
              <a:buFont typeface="Arial,Sans-Serif"/>
              <a:buChar char="•"/>
            </a:pPr>
            <a:r>
              <a:rPr lang="en-US" dirty="0"/>
              <a:t>Provides transparency, predictability, and fosters trust.</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8632D7F1-2D35-A76D-A1BA-245D6764AC39}"/>
              </a:ext>
            </a:extLst>
          </p:cNvPr>
          <p:cNvSpPr>
            <a:spLocks noGrp="1"/>
          </p:cNvSpPr>
          <p:nvPr>
            <p:ph type="sldNum" sz="quarter" idx="5"/>
          </p:nvPr>
        </p:nvSpPr>
        <p:spPr/>
        <p:txBody>
          <a:bodyPr/>
          <a:lstStyle/>
          <a:p>
            <a:fld id="{C082528A-504D-42C8-8112-D4335BF0C069}" type="slidenum">
              <a:rPr lang="en-US"/>
              <a:t>190</a:t>
            </a:fld>
            <a:endParaRPr lang="en-US"/>
          </a:p>
        </p:txBody>
      </p:sp>
    </p:spTree>
    <p:extLst>
      <p:ext uri="{BB962C8B-B14F-4D97-AF65-F5344CB8AC3E}">
        <p14:creationId xmlns:p14="http://schemas.microsoft.com/office/powerpoint/2010/main" val="179572893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45A62-B664-ECF0-3A73-4547C57A4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93FCA-5E94-40F2-B5CD-D093FF7C2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6FCFA-0981-A3D5-177E-6AE62ADEAB43}"/>
              </a:ext>
            </a:extLst>
          </p:cNvPr>
          <p:cNvSpPr>
            <a:spLocks noGrp="1"/>
          </p:cNvSpPr>
          <p:nvPr>
            <p:ph type="body" idx="1"/>
          </p:nvPr>
        </p:nvSpPr>
        <p:spPr/>
        <p:txBody>
          <a:bodyPr/>
          <a:lstStyle/>
          <a:p>
            <a:r>
              <a:rPr lang="en-US" b="1"/>
              <a:t>Slide Purpose</a:t>
            </a:r>
            <a:br>
              <a:rPr lang="en-US" b="1"/>
            </a:br>
            <a:r>
              <a:rPr lang="en-US" b="1"/>
              <a:t>Users must feel they control the interface—can cancel, pause, or go back at will.</a:t>
            </a:r>
            <a:endParaRPr lang="en-US"/>
          </a:p>
          <a:p>
            <a:pPr marL="171450" indent="-171450">
              <a:buFont typeface="Arial,Sans-Serif"/>
              <a:buChar char="•"/>
            </a:pPr>
            <a:r>
              <a:rPr lang="en-US"/>
              <a:t>Boosts confidence and reduces anxiety.</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92B6B010-CFAB-A077-6AF2-89F3B94B42F7}"/>
              </a:ext>
            </a:extLst>
          </p:cNvPr>
          <p:cNvSpPr>
            <a:spLocks noGrp="1"/>
          </p:cNvSpPr>
          <p:nvPr>
            <p:ph type="sldNum" sz="quarter" idx="5"/>
          </p:nvPr>
        </p:nvSpPr>
        <p:spPr/>
        <p:txBody>
          <a:bodyPr/>
          <a:lstStyle/>
          <a:p>
            <a:fld id="{C082528A-504D-42C8-8112-D4335BF0C069}" type="slidenum">
              <a:rPr lang="en-US"/>
              <a:t>191</a:t>
            </a:fld>
            <a:endParaRPr lang="en-US"/>
          </a:p>
        </p:txBody>
      </p:sp>
    </p:spTree>
    <p:extLst>
      <p:ext uri="{BB962C8B-B14F-4D97-AF65-F5344CB8AC3E}">
        <p14:creationId xmlns:p14="http://schemas.microsoft.com/office/powerpoint/2010/main" val="367489162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D8BE0-FB93-FA0D-370B-CF30D7A42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B47D0-A6C1-A324-25CF-5F0DD9BA7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8EE61-CA0D-0670-2501-FB2C3990832B}"/>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08E7FFF0-3610-C348-0D9C-0CA6C81459C7}"/>
              </a:ext>
            </a:extLst>
          </p:cNvPr>
          <p:cNvSpPr>
            <a:spLocks noGrp="1"/>
          </p:cNvSpPr>
          <p:nvPr>
            <p:ph type="sldNum" sz="quarter" idx="5"/>
          </p:nvPr>
        </p:nvSpPr>
        <p:spPr/>
        <p:txBody>
          <a:bodyPr/>
          <a:lstStyle/>
          <a:p>
            <a:fld id="{C082528A-504D-42C8-8112-D4335BF0C069}" type="slidenum">
              <a:rPr lang="en-US"/>
              <a:t>192</a:t>
            </a:fld>
            <a:endParaRPr lang="en-US"/>
          </a:p>
        </p:txBody>
      </p:sp>
    </p:spTree>
    <p:extLst>
      <p:ext uri="{BB962C8B-B14F-4D97-AF65-F5344CB8AC3E}">
        <p14:creationId xmlns:p14="http://schemas.microsoft.com/office/powerpoint/2010/main" val="124771226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69E30-425B-A15F-B236-13318EC01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52832-BA5A-A92D-E5F0-E7764E99D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CC7D4B-2E3E-9C2C-8860-8BEE3335F29E}"/>
              </a:ext>
            </a:extLst>
          </p:cNvPr>
          <p:cNvSpPr>
            <a:spLocks noGrp="1"/>
          </p:cNvSpPr>
          <p:nvPr>
            <p:ph type="body" idx="1"/>
          </p:nvPr>
        </p:nvSpPr>
        <p:spPr/>
        <p:txBody>
          <a:bodyPr/>
          <a:lstStyle/>
          <a:p>
            <a:r>
              <a:rPr lang="en-US" b="1" dirty="0"/>
              <a:t>Definition</a:t>
            </a:r>
            <a:br>
              <a:rPr lang="en-US" b="1" dirty="0">
                <a:cs typeface="+mn-lt"/>
              </a:rPr>
            </a:br>
            <a:r>
              <a:rPr lang="en-US" b="1" dirty="0"/>
              <a:t>Many users ignore or skip anything that resembles a banner or ad.</a:t>
            </a:r>
            <a:endParaRPr lang="en-US" dirty="0"/>
          </a:p>
          <a:p>
            <a:pPr marL="171450" indent="-171450">
              <a:buFont typeface="Arial,Sans-Serif"/>
              <a:buChar char="•"/>
            </a:pPr>
            <a:r>
              <a:rPr lang="en-US" dirty="0"/>
              <a:t>Important info shouldn’t look like an ad or risk being overlooked.</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8F8CD6AE-B781-10B4-364C-B296E956907E}"/>
              </a:ext>
            </a:extLst>
          </p:cNvPr>
          <p:cNvSpPr>
            <a:spLocks noGrp="1"/>
          </p:cNvSpPr>
          <p:nvPr>
            <p:ph type="sldNum" sz="quarter" idx="5"/>
          </p:nvPr>
        </p:nvSpPr>
        <p:spPr/>
        <p:txBody>
          <a:bodyPr/>
          <a:lstStyle/>
          <a:p>
            <a:fld id="{C082528A-504D-42C8-8112-D4335BF0C069}" type="slidenum">
              <a:rPr lang="en-US"/>
              <a:t>193</a:t>
            </a:fld>
            <a:endParaRPr lang="en-US"/>
          </a:p>
        </p:txBody>
      </p:sp>
    </p:spTree>
    <p:extLst>
      <p:ext uri="{BB962C8B-B14F-4D97-AF65-F5344CB8AC3E}">
        <p14:creationId xmlns:p14="http://schemas.microsoft.com/office/powerpoint/2010/main" val="210421790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17217-89DA-A6BA-2543-EBE0132C4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0F2F51-27E9-3D5D-7ECD-942302B4C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7893E-70B7-DCC6-A659-C35EC85AF06D}"/>
              </a:ext>
            </a:extLst>
          </p:cNvPr>
          <p:cNvSpPr>
            <a:spLocks noGrp="1"/>
          </p:cNvSpPr>
          <p:nvPr>
            <p:ph type="body" idx="1"/>
          </p:nvPr>
        </p:nvSpPr>
        <p:spPr/>
        <p:txBody>
          <a:bodyPr/>
          <a:lstStyle/>
          <a:p>
            <a:r>
              <a:rPr lang="en-US" b="1" dirty="0"/>
              <a:t>Slide Purpose</a:t>
            </a:r>
            <a:br>
              <a:rPr lang="en-US" b="1" dirty="0"/>
            </a:br>
            <a:r>
              <a:rPr lang="en-US" b="1" dirty="0"/>
              <a:t>Question whether gestures are easy to discover (swipe, pinch) and if conventional alternatives (buttons) are provided.</a:t>
            </a:r>
            <a:endParaRPr lang="en-US" dirty="0"/>
          </a:p>
          <a:p>
            <a:pPr marL="171450" indent="-171450">
              <a:buFont typeface="Arial,Sans-Serif"/>
              <a:buChar char="•"/>
            </a:pPr>
            <a:r>
              <a:rPr lang="en-US" dirty="0"/>
              <a:t>Some gestures may not be intuitive for all users.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6B640B40-74D0-58F4-A2C2-B26190ECC909}"/>
              </a:ext>
            </a:extLst>
          </p:cNvPr>
          <p:cNvSpPr>
            <a:spLocks noGrp="1"/>
          </p:cNvSpPr>
          <p:nvPr>
            <p:ph type="sldNum" sz="quarter" idx="5"/>
          </p:nvPr>
        </p:nvSpPr>
        <p:spPr/>
        <p:txBody>
          <a:bodyPr/>
          <a:lstStyle/>
          <a:p>
            <a:fld id="{C082528A-504D-42C8-8112-D4335BF0C069}" type="slidenum">
              <a:rPr lang="en-US"/>
              <a:t>194</a:t>
            </a:fld>
            <a:endParaRPr lang="en-US"/>
          </a:p>
        </p:txBody>
      </p:sp>
    </p:spTree>
    <p:extLst>
      <p:ext uri="{BB962C8B-B14F-4D97-AF65-F5344CB8AC3E}">
        <p14:creationId xmlns:p14="http://schemas.microsoft.com/office/powerpoint/2010/main" val="360814961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2F518-A7EA-0E60-A53D-E8492EC58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9FD37-A7FF-B6A9-420D-EC5019A08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BDF12-1C05-B396-0B71-C876A95473EB}"/>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1535DD3C-5B9F-5241-C9C2-2EC5CC001D69}"/>
              </a:ext>
            </a:extLst>
          </p:cNvPr>
          <p:cNvSpPr>
            <a:spLocks noGrp="1"/>
          </p:cNvSpPr>
          <p:nvPr>
            <p:ph type="sldNum" sz="quarter" idx="5"/>
          </p:nvPr>
        </p:nvSpPr>
        <p:spPr/>
        <p:txBody>
          <a:bodyPr/>
          <a:lstStyle/>
          <a:p>
            <a:fld id="{C082528A-504D-42C8-8112-D4335BF0C069}" type="slidenum">
              <a:rPr lang="en-US"/>
              <a:t>195</a:t>
            </a:fld>
            <a:endParaRPr lang="en-US"/>
          </a:p>
        </p:txBody>
      </p:sp>
    </p:spTree>
    <p:extLst>
      <p:ext uri="{BB962C8B-B14F-4D97-AF65-F5344CB8AC3E}">
        <p14:creationId xmlns:p14="http://schemas.microsoft.com/office/powerpoint/2010/main" val="128592649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6AC5A-1EF2-08A0-AC1E-628A5E7C4E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EC5B2-D58B-970F-9F85-78F79656D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49271-9F87-4F5A-4EFA-8582CB901F8A}"/>
              </a:ext>
            </a:extLst>
          </p:cNvPr>
          <p:cNvSpPr>
            <a:spLocks noGrp="1"/>
          </p:cNvSpPr>
          <p:nvPr>
            <p:ph type="body" idx="1"/>
          </p:nvPr>
        </p:nvSpPr>
        <p:spPr/>
        <p:txBody>
          <a:bodyPr/>
          <a:lstStyle/>
          <a:p>
            <a:r>
              <a:rPr lang="en-US" b="1" dirty="0"/>
              <a:t>Slide Purpose</a:t>
            </a:r>
            <a:br>
              <a:rPr lang="en-US" b="1" dirty="0"/>
            </a:br>
            <a:r>
              <a:rPr lang="en-US" b="1" dirty="0"/>
              <a:t>Users need the ability to navigate freely, backtrack, or leave.</a:t>
            </a:r>
            <a:endParaRPr lang="en-US" dirty="0"/>
          </a:p>
          <a:p>
            <a:pPr marL="171450" indent="-171450">
              <a:buFont typeface="Arial,Sans-Serif"/>
              <a:buChar char="•"/>
            </a:pPr>
            <a:r>
              <a:rPr lang="en-US" dirty="0"/>
              <a:t>Lowers error rates and frustration.</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EA058262-44CE-795E-BBCE-39942382D468}"/>
              </a:ext>
            </a:extLst>
          </p:cNvPr>
          <p:cNvSpPr>
            <a:spLocks noGrp="1"/>
          </p:cNvSpPr>
          <p:nvPr>
            <p:ph type="sldNum" sz="quarter" idx="5"/>
          </p:nvPr>
        </p:nvSpPr>
        <p:spPr/>
        <p:txBody>
          <a:bodyPr/>
          <a:lstStyle/>
          <a:p>
            <a:fld id="{C082528A-504D-42C8-8112-D4335BF0C069}" type="slidenum">
              <a:rPr lang="en-US"/>
              <a:t>196</a:t>
            </a:fld>
            <a:endParaRPr lang="en-US"/>
          </a:p>
        </p:txBody>
      </p:sp>
    </p:spTree>
    <p:extLst>
      <p:ext uri="{BB962C8B-B14F-4D97-AF65-F5344CB8AC3E}">
        <p14:creationId xmlns:p14="http://schemas.microsoft.com/office/powerpoint/2010/main" val="2404925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26</a:t>
            </a:fld>
            <a:endParaRPr lang="fr-BE"/>
          </a:p>
        </p:txBody>
      </p:sp>
    </p:spTree>
    <p:extLst>
      <p:ext uri="{BB962C8B-B14F-4D97-AF65-F5344CB8AC3E}">
        <p14:creationId xmlns:p14="http://schemas.microsoft.com/office/powerpoint/2010/main" val="191691058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6A1B7-9BA9-9F67-3EBC-C61AED4FC9A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22EBFDF-06CF-EAF1-CB4B-641222FE74B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0E42F87-F73B-B204-15FB-8EE2AD157F57}"/>
              </a:ext>
            </a:extLst>
          </p:cNvPr>
          <p:cNvSpPr>
            <a:spLocks noGrp="1"/>
          </p:cNvSpPr>
          <p:nvPr>
            <p:ph type="body" idx="1"/>
          </p:nvPr>
        </p:nvSpPr>
        <p:spPr/>
        <p:txBody>
          <a:bodyPr/>
          <a:lstStyle/>
          <a:p>
            <a:r>
              <a:rPr lang="en-US" b="1" dirty="0"/>
              <a:t>Slide Purpose</a:t>
            </a:r>
            <a:br>
              <a:rPr lang="en-US" b="1" dirty="0"/>
            </a:br>
            <a:r>
              <a:rPr lang="en-US" b="1" dirty="0"/>
              <a:t>Encourage reflection on how the interface handles control.</a:t>
            </a:r>
            <a:endParaRPr lang="en-US" dirty="0"/>
          </a:p>
          <a:p>
            <a:pPr marL="171450" indent="-171450">
              <a:buFont typeface="Arial,Sans-Serif"/>
              <a:buChar char="•"/>
            </a:pPr>
            <a:r>
              <a:rPr lang="en-US" dirty="0"/>
              <a:t>Are actions always user-triggered?</a:t>
            </a:r>
          </a:p>
          <a:p>
            <a:pPr marL="171450" indent="-171450">
              <a:buFont typeface="Arial,Sans-Serif"/>
              <a:buChar char="•"/>
            </a:pPr>
            <a:r>
              <a:rPr lang="en-US" dirty="0"/>
              <a:t>Can the user easily abort or interrupt a process?</a:t>
            </a:r>
          </a:p>
          <a:p>
            <a:endParaRPr lang="en-US" dirty="0"/>
          </a:p>
          <a:p>
            <a:endParaRPr lang="en-US" b="1" dirty="0">
              <a:ea typeface="Calibri"/>
              <a:cs typeface="Calibri"/>
            </a:endParaRPr>
          </a:p>
        </p:txBody>
      </p:sp>
      <p:sp>
        <p:nvSpPr>
          <p:cNvPr id="4" name="Espace réservé du numéro de diapositive 3">
            <a:extLst>
              <a:ext uri="{FF2B5EF4-FFF2-40B4-BE49-F238E27FC236}">
                <a16:creationId xmlns:a16="http://schemas.microsoft.com/office/drawing/2014/main" id="{71CB3152-70A5-7ECE-2D97-F4025AB42B35}"/>
              </a:ext>
            </a:extLst>
          </p:cNvPr>
          <p:cNvSpPr>
            <a:spLocks noGrp="1"/>
          </p:cNvSpPr>
          <p:nvPr>
            <p:ph type="sldNum" sz="quarter" idx="5"/>
          </p:nvPr>
        </p:nvSpPr>
        <p:spPr/>
        <p:txBody>
          <a:bodyPr/>
          <a:lstStyle/>
          <a:p>
            <a:fld id="{C082528A-504D-42C8-8112-D4335BF0C069}" type="slidenum">
              <a:rPr lang="fr-FR"/>
              <a:t>197</a:t>
            </a:fld>
            <a:endParaRPr lang="fr-FR"/>
          </a:p>
        </p:txBody>
      </p:sp>
    </p:spTree>
    <p:extLst>
      <p:ext uri="{BB962C8B-B14F-4D97-AF65-F5344CB8AC3E}">
        <p14:creationId xmlns:p14="http://schemas.microsoft.com/office/powerpoint/2010/main" val="5782550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995B6-C229-EB6C-4C01-CA7732D11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9EAAE4-8D79-665C-B40B-D1A5021078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2195C-5241-7808-1302-E5A41166B185}"/>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3E1C0EB1-CE2E-A21D-4898-DEB2E64223FA}"/>
              </a:ext>
            </a:extLst>
          </p:cNvPr>
          <p:cNvSpPr>
            <a:spLocks noGrp="1"/>
          </p:cNvSpPr>
          <p:nvPr>
            <p:ph type="sldNum" sz="quarter" idx="5"/>
          </p:nvPr>
        </p:nvSpPr>
        <p:spPr/>
        <p:txBody>
          <a:bodyPr/>
          <a:lstStyle/>
          <a:p>
            <a:fld id="{C082528A-504D-42C8-8112-D4335BF0C069}" type="slidenum">
              <a:rPr lang="en-US"/>
              <a:t>198</a:t>
            </a:fld>
            <a:endParaRPr lang="en-US"/>
          </a:p>
        </p:txBody>
      </p:sp>
    </p:spTree>
    <p:extLst>
      <p:ext uri="{BB962C8B-B14F-4D97-AF65-F5344CB8AC3E}">
        <p14:creationId xmlns:p14="http://schemas.microsoft.com/office/powerpoint/2010/main" val="7322528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AEF74-D1AD-C705-8B9E-3948F7D45A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488E3-609F-E34C-8831-F7ED7AA28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8C240-C802-81DF-E652-A497F3D9D20B}"/>
              </a:ext>
            </a:extLst>
          </p:cNvPr>
          <p:cNvSpPr>
            <a:spLocks noGrp="1"/>
          </p:cNvSpPr>
          <p:nvPr>
            <p:ph type="body" idx="1"/>
          </p:nvPr>
        </p:nvSpPr>
        <p:spPr/>
        <p:txBody>
          <a:bodyPr/>
          <a:lstStyle/>
          <a:p>
            <a:r>
              <a:rPr lang="en-US" b="1" dirty="0"/>
              <a:t>Definition</a:t>
            </a:r>
            <a:br>
              <a:rPr lang="en-US" b="1" dirty="0">
                <a:cs typeface="+mn-lt"/>
              </a:rPr>
            </a:br>
            <a:r>
              <a:rPr lang="en-US" b="1" dirty="0"/>
              <a:t>The system should adapt to user context, needs, experience, and preferences.</a:t>
            </a:r>
            <a:endParaRPr lang="en-US" dirty="0"/>
          </a:p>
          <a:p>
            <a:pPr marL="171450" indent="-171450">
              <a:buFont typeface="Arial,Sans-Serif"/>
              <a:buChar char="•"/>
            </a:pPr>
            <a:r>
              <a:rPr lang="en-US" dirty="0"/>
              <a:t>Different usage scenarios call for different interface flexibilities.</a:t>
            </a:r>
          </a:p>
          <a:p>
            <a:r>
              <a:rPr lang="en-US" b="1" dirty="0"/>
              <a:t>Slide Purpose</a:t>
            </a:r>
            <a:br>
              <a:rPr lang="en-US" b="1" dirty="0">
                <a:cs typeface="+mn-lt"/>
              </a:rPr>
            </a:br>
            <a:r>
              <a:rPr lang="en-US" b="1" dirty="0"/>
              <a:t>Explain how adaptability increases satisfaction by catering to novices and experts alike.</a:t>
            </a:r>
            <a:endParaRPr lang="en-US" dirty="0"/>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A5E30D7B-CCDA-EEEF-AF59-B771AF2DBECF}"/>
              </a:ext>
            </a:extLst>
          </p:cNvPr>
          <p:cNvSpPr>
            <a:spLocks noGrp="1"/>
          </p:cNvSpPr>
          <p:nvPr>
            <p:ph type="sldNum" sz="quarter" idx="5"/>
          </p:nvPr>
        </p:nvSpPr>
        <p:spPr/>
        <p:txBody>
          <a:bodyPr/>
          <a:lstStyle/>
          <a:p>
            <a:fld id="{C082528A-504D-42C8-8112-D4335BF0C069}" type="slidenum">
              <a:rPr lang="en-US"/>
              <a:t>199</a:t>
            </a:fld>
            <a:endParaRPr lang="en-US"/>
          </a:p>
        </p:txBody>
      </p:sp>
    </p:spTree>
    <p:extLst>
      <p:ext uri="{BB962C8B-B14F-4D97-AF65-F5344CB8AC3E}">
        <p14:creationId xmlns:p14="http://schemas.microsoft.com/office/powerpoint/2010/main" val="74965712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864FB-2B14-94C8-3829-50750895F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BE4CF-34E2-3078-4A7E-7E7858F9C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56ED-5CA8-F91A-3CEE-1EC4E0639FE8}"/>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8E301596-3072-A820-B09A-0E21EF7CDD5C}"/>
              </a:ext>
            </a:extLst>
          </p:cNvPr>
          <p:cNvSpPr>
            <a:spLocks noGrp="1"/>
          </p:cNvSpPr>
          <p:nvPr>
            <p:ph type="sldNum" sz="quarter" idx="5"/>
          </p:nvPr>
        </p:nvSpPr>
        <p:spPr/>
        <p:txBody>
          <a:bodyPr/>
          <a:lstStyle/>
          <a:p>
            <a:fld id="{C082528A-504D-42C8-8112-D4335BF0C069}" type="slidenum">
              <a:rPr lang="en-US"/>
              <a:t>200</a:t>
            </a:fld>
            <a:endParaRPr lang="en-US"/>
          </a:p>
        </p:txBody>
      </p:sp>
    </p:spTree>
    <p:extLst>
      <p:ext uri="{BB962C8B-B14F-4D97-AF65-F5344CB8AC3E}">
        <p14:creationId xmlns:p14="http://schemas.microsoft.com/office/powerpoint/2010/main" val="418315091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3FB90-6DB6-02B2-906C-4FF84011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A2F50-74C8-5491-E501-9C36BC50D6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C3A1A-6571-2638-7A74-65AF8360E005}"/>
              </a:ext>
            </a:extLst>
          </p:cNvPr>
          <p:cNvSpPr>
            <a:spLocks noGrp="1"/>
          </p:cNvSpPr>
          <p:nvPr>
            <p:ph type="body" idx="1"/>
          </p:nvPr>
        </p:nvSpPr>
        <p:spPr/>
        <p:txBody>
          <a:bodyPr/>
          <a:lstStyle/>
          <a:p>
            <a:r>
              <a:rPr lang="en-US" b="1" dirty="0"/>
              <a:t>Slide Purpose</a:t>
            </a:r>
            <a:br>
              <a:rPr lang="en-US" b="1" dirty="0"/>
            </a:br>
            <a:r>
              <a:rPr lang="en-US" b="1" dirty="0"/>
              <a:t>Users with choices often feel more comfortable and in control.</a:t>
            </a:r>
            <a:endParaRPr lang="en-US" dirty="0"/>
          </a:p>
          <a:p>
            <a:pPr marL="171450" indent="-171450">
              <a:buFont typeface="Arial,Sans-Serif"/>
              <a:buChar char="•"/>
            </a:pPr>
            <a:r>
              <a:rPr lang="en-US" dirty="0"/>
              <a:t>Let them pick interface language, theme, or set notifications.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C21B99BF-83E9-A360-4192-6FE0E3B113A4}"/>
              </a:ext>
            </a:extLst>
          </p:cNvPr>
          <p:cNvSpPr>
            <a:spLocks noGrp="1"/>
          </p:cNvSpPr>
          <p:nvPr>
            <p:ph type="sldNum" sz="quarter" idx="5"/>
          </p:nvPr>
        </p:nvSpPr>
        <p:spPr/>
        <p:txBody>
          <a:bodyPr/>
          <a:lstStyle/>
          <a:p>
            <a:fld id="{C082528A-504D-42C8-8112-D4335BF0C069}" type="slidenum">
              <a:rPr lang="en-US"/>
              <a:t>201</a:t>
            </a:fld>
            <a:endParaRPr lang="en-US"/>
          </a:p>
        </p:txBody>
      </p:sp>
    </p:spTree>
    <p:extLst>
      <p:ext uri="{BB962C8B-B14F-4D97-AF65-F5344CB8AC3E}">
        <p14:creationId xmlns:p14="http://schemas.microsoft.com/office/powerpoint/2010/main" val="8193339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38F30-5EE3-A47F-E954-70FB90A26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451FF-9FF1-021B-FBF2-CD76E1C23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D7442E-93AD-B07C-95B7-F117387E5FA5}"/>
              </a:ext>
            </a:extLst>
          </p:cNvPr>
          <p:cNvSpPr>
            <a:spLocks noGrp="1"/>
          </p:cNvSpPr>
          <p:nvPr>
            <p:ph type="body" idx="1"/>
          </p:nvPr>
        </p:nvSpPr>
        <p:spPr/>
        <p:txBody>
          <a:bodyPr/>
          <a:lstStyle/>
          <a:p>
            <a:r>
              <a:rPr lang="en-US" b="1" dirty="0"/>
              <a:t>Slide Purpose</a:t>
            </a:r>
            <a:br>
              <a:rPr lang="en-US" b="1" dirty="0"/>
            </a:br>
            <a:r>
              <a:rPr lang="en-US" b="1" dirty="0"/>
              <a:t>Highlight the value in letting users choose how things are displayed.</a:t>
            </a:r>
            <a:endParaRPr lang="en-US" dirty="0"/>
          </a:p>
          <a:p>
            <a:pPr marL="171450" indent="-171450">
              <a:buFont typeface="Arial,Sans-Serif"/>
              <a:buChar char="•"/>
            </a:pPr>
            <a:r>
              <a:rPr lang="en-US" dirty="0"/>
              <a:t>E.g., sorting options, personal data management, language settings.</a:t>
            </a:r>
          </a:p>
          <a:p>
            <a:endParaRPr lang="en-US" dirty="0"/>
          </a:p>
        </p:txBody>
      </p:sp>
      <p:sp>
        <p:nvSpPr>
          <p:cNvPr id="4" name="Slide Number Placeholder 3">
            <a:extLst>
              <a:ext uri="{FF2B5EF4-FFF2-40B4-BE49-F238E27FC236}">
                <a16:creationId xmlns:a16="http://schemas.microsoft.com/office/drawing/2014/main" id="{A85B0075-A578-9E36-09CD-D1C8A6ADED95}"/>
              </a:ext>
            </a:extLst>
          </p:cNvPr>
          <p:cNvSpPr>
            <a:spLocks noGrp="1"/>
          </p:cNvSpPr>
          <p:nvPr>
            <p:ph type="sldNum" sz="quarter" idx="5"/>
          </p:nvPr>
        </p:nvSpPr>
        <p:spPr/>
        <p:txBody>
          <a:bodyPr/>
          <a:lstStyle/>
          <a:p>
            <a:fld id="{C082528A-504D-42C8-8112-D4335BF0C069}" type="slidenum">
              <a:rPr lang="en-US"/>
              <a:t>202</a:t>
            </a:fld>
            <a:endParaRPr lang="en-US"/>
          </a:p>
        </p:txBody>
      </p:sp>
    </p:spTree>
    <p:extLst>
      <p:ext uri="{BB962C8B-B14F-4D97-AF65-F5344CB8AC3E}">
        <p14:creationId xmlns:p14="http://schemas.microsoft.com/office/powerpoint/2010/main" val="8316086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C21A7-1B8E-3056-F714-A4EB60835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3B18B0-4ADB-274E-7479-A743D47AB0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ACE069-AF2F-E72D-F125-1094D87051FE}"/>
              </a:ext>
            </a:extLst>
          </p:cNvPr>
          <p:cNvSpPr>
            <a:spLocks noGrp="1"/>
          </p:cNvSpPr>
          <p:nvPr>
            <p:ph type="body" idx="1"/>
          </p:nvPr>
        </p:nvSpPr>
        <p:spPr/>
        <p:txBody>
          <a:bodyPr/>
          <a:lstStyle/>
          <a:p>
            <a:r>
              <a:rPr lang="en-US" b="1" dirty="0"/>
              <a:t>Slide Purpose</a:t>
            </a:r>
            <a:br>
              <a:rPr lang="en-US" b="1" dirty="0"/>
            </a:br>
            <a:r>
              <a:rPr lang="en-US" b="1" dirty="0"/>
              <a:t>Multiple ways to perform the same task can help different user levels.</a:t>
            </a:r>
            <a:endParaRPr lang="en-US" dirty="0"/>
          </a:p>
          <a:p>
            <a:pPr marL="171450" indent="-171450">
              <a:buFont typeface="Arial,Sans-Serif"/>
              <a:buChar char="•"/>
            </a:pPr>
            <a:r>
              <a:rPr lang="en-US" dirty="0"/>
              <a:t>But avoid over-complication. Balance is key.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B21CA067-8E8F-6D45-024F-B4CF4365D72E}"/>
              </a:ext>
            </a:extLst>
          </p:cNvPr>
          <p:cNvSpPr>
            <a:spLocks noGrp="1"/>
          </p:cNvSpPr>
          <p:nvPr>
            <p:ph type="sldNum" sz="quarter" idx="5"/>
          </p:nvPr>
        </p:nvSpPr>
        <p:spPr/>
        <p:txBody>
          <a:bodyPr/>
          <a:lstStyle/>
          <a:p>
            <a:fld id="{C082528A-504D-42C8-8112-D4335BF0C069}" type="slidenum">
              <a:rPr lang="en-US"/>
              <a:t>203</a:t>
            </a:fld>
            <a:endParaRPr lang="en-US"/>
          </a:p>
        </p:txBody>
      </p:sp>
    </p:spTree>
    <p:extLst>
      <p:ext uri="{BB962C8B-B14F-4D97-AF65-F5344CB8AC3E}">
        <p14:creationId xmlns:p14="http://schemas.microsoft.com/office/powerpoint/2010/main" val="135312240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7C49D-4CED-6D8A-CF3A-FD50B42CD4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9C5FA-97B8-9E7F-E10D-0E18FA020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C60146-9A3D-59D7-89CF-2BFC1908F4B1}"/>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A0DE58FC-0FCB-61DB-8BC1-D900C5B21398}"/>
              </a:ext>
            </a:extLst>
          </p:cNvPr>
          <p:cNvSpPr>
            <a:spLocks noGrp="1"/>
          </p:cNvSpPr>
          <p:nvPr>
            <p:ph type="sldNum" sz="quarter" idx="5"/>
          </p:nvPr>
        </p:nvSpPr>
        <p:spPr/>
        <p:txBody>
          <a:bodyPr/>
          <a:lstStyle/>
          <a:p>
            <a:fld id="{C082528A-504D-42C8-8112-D4335BF0C069}" type="slidenum">
              <a:rPr lang="en-US"/>
              <a:t>204</a:t>
            </a:fld>
            <a:endParaRPr lang="en-US"/>
          </a:p>
        </p:txBody>
      </p:sp>
    </p:spTree>
    <p:extLst>
      <p:ext uri="{BB962C8B-B14F-4D97-AF65-F5344CB8AC3E}">
        <p14:creationId xmlns:p14="http://schemas.microsoft.com/office/powerpoint/2010/main" val="13199545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32F45-B49A-AFD1-F04D-877FF3388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AA4E6-93B8-AF8B-BB3B-9C0F2DF17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71784C-0F5B-05FD-A230-55042F399F1B}"/>
              </a:ext>
            </a:extLst>
          </p:cNvPr>
          <p:cNvSpPr>
            <a:spLocks noGrp="1"/>
          </p:cNvSpPr>
          <p:nvPr>
            <p:ph type="body" idx="1"/>
          </p:nvPr>
        </p:nvSpPr>
        <p:spPr/>
        <p:txBody>
          <a:bodyPr/>
          <a:lstStyle/>
          <a:p>
            <a:r>
              <a:rPr lang="en-US" b="1" dirty="0"/>
              <a:t>Slide Purpose</a:t>
            </a:r>
            <a:br>
              <a:rPr lang="en-US" b="1" dirty="0"/>
            </a:br>
            <a:r>
              <a:rPr lang="en-US" b="1" dirty="0"/>
              <a:t>Novices need guidance or tooltips; experts might want shortcuts and advanced options.</a:t>
            </a:r>
            <a:endParaRPr lang="en-US" dirty="0"/>
          </a:p>
          <a:p>
            <a:pPr marL="171450" indent="-171450">
              <a:buFont typeface="Arial,Sans-Serif"/>
              <a:buChar char="•"/>
            </a:pPr>
            <a:r>
              <a:rPr lang="en-US" dirty="0"/>
              <a:t>Provide each group what they need without clutter.</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08F28B73-F5B3-975B-2867-22A580C90EAC}"/>
              </a:ext>
            </a:extLst>
          </p:cNvPr>
          <p:cNvSpPr>
            <a:spLocks noGrp="1"/>
          </p:cNvSpPr>
          <p:nvPr>
            <p:ph type="sldNum" sz="quarter" idx="5"/>
          </p:nvPr>
        </p:nvSpPr>
        <p:spPr/>
        <p:txBody>
          <a:bodyPr/>
          <a:lstStyle/>
          <a:p>
            <a:fld id="{C082528A-504D-42C8-8112-D4335BF0C069}" type="slidenum">
              <a:rPr lang="en-US"/>
              <a:t>205</a:t>
            </a:fld>
            <a:endParaRPr lang="en-US"/>
          </a:p>
        </p:txBody>
      </p:sp>
    </p:spTree>
    <p:extLst>
      <p:ext uri="{BB962C8B-B14F-4D97-AF65-F5344CB8AC3E}">
        <p14:creationId xmlns:p14="http://schemas.microsoft.com/office/powerpoint/2010/main" val="154885122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B3B2C-BEE7-BA97-FED9-98A1D9741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CDF01-9342-D9BB-3F03-12448BBB6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03188-525D-2C37-799E-478165E55470}"/>
              </a:ext>
            </a:extLst>
          </p:cNvPr>
          <p:cNvSpPr>
            <a:spLocks noGrp="1"/>
          </p:cNvSpPr>
          <p:nvPr>
            <p:ph type="body" idx="1"/>
          </p:nvPr>
        </p:nvSpPr>
        <p:spPr/>
        <p:txBody>
          <a:bodyPr/>
          <a:lstStyle/>
          <a:p>
            <a:r>
              <a:rPr lang="en-US" b="1" dirty="0"/>
              <a:t>Slide Purpose</a:t>
            </a:r>
            <a:br>
              <a:rPr lang="en-US" b="1" dirty="0"/>
            </a:br>
            <a:r>
              <a:rPr lang="en-US" b="1" dirty="0"/>
              <a:t>Users progress from novice to expert.</a:t>
            </a:r>
            <a:endParaRPr lang="en-US" dirty="0"/>
          </a:p>
          <a:p>
            <a:pPr marL="171450" indent="-171450">
              <a:buFont typeface="Arial,Sans-Serif"/>
              <a:buChar char="•"/>
            </a:pPr>
            <a:r>
              <a:rPr lang="en-US" dirty="0"/>
              <a:t>Gradual learning support can smooth out the initial experience.</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B10AE0C0-96BF-EA89-640A-463448282249}"/>
              </a:ext>
            </a:extLst>
          </p:cNvPr>
          <p:cNvSpPr>
            <a:spLocks noGrp="1"/>
          </p:cNvSpPr>
          <p:nvPr>
            <p:ph type="sldNum" sz="quarter" idx="5"/>
          </p:nvPr>
        </p:nvSpPr>
        <p:spPr/>
        <p:txBody>
          <a:bodyPr/>
          <a:lstStyle/>
          <a:p>
            <a:fld id="{C082528A-504D-42C8-8112-D4335BF0C069}" type="slidenum">
              <a:rPr lang="en-US"/>
              <a:t>206</a:t>
            </a:fld>
            <a:endParaRPr lang="en-US"/>
          </a:p>
        </p:txBody>
      </p:sp>
    </p:spTree>
    <p:extLst>
      <p:ext uri="{BB962C8B-B14F-4D97-AF65-F5344CB8AC3E}">
        <p14:creationId xmlns:p14="http://schemas.microsoft.com/office/powerpoint/2010/main" val="62631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28</a:t>
            </a:fld>
            <a:endParaRPr lang="fr-BE"/>
          </a:p>
        </p:txBody>
      </p:sp>
    </p:spTree>
    <p:extLst>
      <p:ext uri="{BB962C8B-B14F-4D97-AF65-F5344CB8AC3E}">
        <p14:creationId xmlns:p14="http://schemas.microsoft.com/office/powerpoint/2010/main" val="102643279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0018B-D998-6AD1-D141-EC668A7AB1C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649F309-81D0-F3DA-A3C9-B42358FA09E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66087ED-35AB-8F02-9FCC-96329193C00E}"/>
              </a:ext>
            </a:extLst>
          </p:cNvPr>
          <p:cNvSpPr>
            <a:spLocks noGrp="1"/>
          </p:cNvSpPr>
          <p:nvPr>
            <p:ph type="body" idx="1"/>
          </p:nvPr>
        </p:nvSpPr>
        <p:spPr/>
        <p:txBody>
          <a:bodyPr/>
          <a:lstStyle/>
          <a:p>
            <a:r>
              <a:rPr lang="en-US" b="1" dirty="0"/>
              <a:t>Slide Purpose</a:t>
            </a:r>
            <a:br>
              <a:rPr lang="en-US" b="1" dirty="0">
                <a:cs typeface="+mn-lt"/>
              </a:rPr>
            </a:br>
            <a:r>
              <a:rPr lang="en-US" b="1" dirty="0"/>
              <a:t>Prompt participants to analyze a design’s workload (number of steps, memory demands) and propose improvements.</a:t>
            </a:r>
            <a:endParaRPr lang="en-US" dirty="0"/>
          </a:p>
        </p:txBody>
      </p:sp>
      <p:sp>
        <p:nvSpPr>
          <p:cNvPr id="4" name="Espace réservé du numéro de diapositive 3">
            <a:extLst>
              <a:ext uri="{FF2B5EF4-FFF2-40B4-BE49-F238E27FC236}">
                <a16:creationId xmlns:a16="http://schemas.microsoft.com/office/drawing/2014/main" id="{CF02728A-C15A-E49C-2089-7F25A39BA081}"/>
              </a:ext>
            </a:extLst>
          </p:cNvPr>
          <p:cNvSpPr>
            <a:spLocks noGrp="1"/>
          </p:cNvSpPr>
          <p:nvPr>
            <p:ph type="sldNum" sz="quarter" idx="5"/>
          </p:nvPr>
        </p:nvSpPr>
        <p:spPr/>
        <p:txBody>
          <a:bodyPr/>
          <a:lstStyle/>
          <a:p>
            <a:fld id="{C082528A-504D-42C8-8112-D4335BF0C069}" type="slidenum">
              <a:rPr lang="fr-FR"/>
              <a:t>207</a:t>
            </a:fld>
            <a:endParaRPr lang="fr-FR"/>
          </a:p>
        </p:txBody>
      </p:sp>
    </p:spTree>
    <p:extLst>
      <p:ext uri="{BB962C8B-B14F-4D97-AF65-F5344CB8AC3E}">
        <p14:creationId xmlns:p14="http://schemas.microsoft.com/office/powerpoint/2010/main" val="7228629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E5C68-FEA3-B203-BA79-36FED8E20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B0549-BDE3-D2DE-E5CB-920DB193D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84A35-C971-4BE4-6514-969801E9D7F9}"/>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2054DF6E-AB14-00B0-9008-6206C0564FBF}"/>
              </a:ext>
            </a:extLst>
          </p:cNvPr>
          <p:cNvSpPr>
            <a:spLocks noGrp="1"/>
          </p:cNvSpPr>
          <p:nvPr>
            <p:ph type="sldNum" sz="quarter" idx="5"/>
          </p:nvPr>
        </p:nvSpPr>
        <p:spPr/>
        <p:txBody>
          <a:bodyPr/>
          <a:lstStyle/>
          <a:p>
            <a:fld id="{C082528A-504D-42C8-8112-D4335BF0C069}" type="slidenum">
              <a:rPr lang="en-US"/>
              <a:t>208</a:t>
            </a:fld>
            <a:endParaRPr lang="en-US"/>
          </a:p>
        </p:txBody>
      </p:sp>
    </p:spTree>
    <p:extLst>
      <p:ext uri="{BB962C8B-B14F-4D97-AF65-F5344CB8AC3E}">
        <p14:creationId xmlns:p14="http://schemas.microsoft.com/office/powerpoint/2010/main" val="139230719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5B345-5054-3EEA-6C77-036CFA757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51066B-2439-5F37-E6A3-0B307214E0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7EB8B-055C-FDB3-4B04-4C0E55B78300}"/>
              </a:ext>
            </a:extLst>
          </p:cNvPr>
          <p:cNvSpPr>
            <a:spLocks noGrp="1"/>
          </p:cNvSpPr>
          <p:nvPr>
            <p:ph type="body" idx="1"/>
          </p:nvPr>
        </p:nvSpPr>
        <p:spPr/>
        <p:txBody>
          <a:bodyPr/>
          <a:lstStyle/>
          <a:p>
            <a:r>
              <a:rPr lang="en-US" b="1" dirty="0"/>
              <a:t>Slide Purpose</a:t>
            </a:r>
            <a:br>
              <a:rPr lang="en-US" b="1" dirty="0"/>
            </a:br>
            <a:r>
              <a:rPr lang="en-US" b="1" dirty="0"/>
              <a:t>Interruptions from errors can be jarring. Proactively protect users or help them recover quickly.</a:t>
            </a:r>
            <a:endParaRPr lang="en-US" dirty="0"/>
          </a:p>
        </p:txBody>
      </p:sp>
      <p:sp>
        <p:nvSpPr>
          <p:cNvPr id="4" name="Slide Number Placeholder 3">
            <a:extLst>
              <a:ext uri="{FF2B5EF4-FFF2-40B4-BE49-F238E27FC236}">
                <a16:creationId xmlns:a16="http://schemas.microsoft.com/office/drawing/2014/main" id="{2101F010-F7FA-7FEB-D8F5-67101F102E18}"/>
              </a:ext>
            </a:extLst>
          </p:cNvPr>
          <p:cNvSpPr>
            <a:spLocks noGrp="1"/>
          </p:cNvSpPr>
          <p:nvPr>
            <p:ph type="sldNum" sz="quarter" idx="5"/>
          </p:nvPr>
        </p:nvSpPr>
        <p:spPr/>
        <p:txBody>
          <a:bodyPr/>
          <a:lstStyle/>
          <a:p>
            <a:fld id="{C082528A-504D-42C8-8112-D4335BF0C069}" type="slidenum">
              <a:rPr lang="en-US"/>
              <a:t>209</a:t>
            </a:fld>
            <a:endParaRPr lang="en-US"/>
          </a:p>
        </p:txBody>
      </p:sp>
    </p:spTree>
    <p:extLst>
      <p:ext uri="{BB962C8B-B14F-4D97-AF65-F5344CB8AC3E}">
        <p14:creationId xmlns:p14="http://schemas.microsoft.com/office/powerpoint/2010/main" val="30315172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A7875-E1B8-6B12-7884-A1181578C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72F5E-8059-7B3C-4FAB-0CBCB2CC1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693B80-299F-3F66-DB6C-E0CE01E0C5F4}"/>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F4CB36F2-86B6-FCFC-6D5F-B645DD8806F6}"/>
              </a:ext>
            </a:extLst>
          </p:cNvPr>
          <p:cNvSpPr>
            <a:spLocks noGrp="1"/>
          </p:cNvSpPr>
          <p:nvPr>
            <p:ph type="sldNum" sz="quarter" idx="5"/>
          </p:nvPr>
        </p:nvSpPr>
        <p:spPr/>
        <p:txBody>
          <a:bodyPr/>
          <a:lstStyle/>
          <a:p>
            <a:fld id="{C082528A-504D-42C8-8112-D4335BF0C069}" type="slidenum">
              <a:rPr lang="en-US"/>
              <a:t>210</a:t>
            </a:fld>
            <a:endParaRPr lang="en-US"/>
          </a:p>
        </p:txBody>
      </p:sp>
    </p:spTree>
    <p:extLst>
      <p:ext uri="{BB962C8B-B14F-4D97-AF65-F5344CB8AC3E}">
        <p14:creationId xmlns:p14="http://schemas.microsoft.com/office/powerpoint/2010/main" val="267363530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34994-B60A-E6A9-C832-178ECCC99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532844-510B-8057-C3C5-0B1A9C79F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A8D8F-B559-878F-7AE9-373C3716D9A8}"/>
              </a:ext>
            </a:extLst>
          </p:cNvPr>
          <p:cNvSpPr>
            <a:spLocks noGrp="1"/>
          </p:cNvSpPr>
          <p:nvPr>
            <p:ph type="body" idx="1"/>
          </p:nvPr>
        </p:nvSpPr>
        <p:spPr/>
        <p:txBody>
          <a:bodyPr/>
          <a:lstStyle/>
          <a:p>
            <a:r>
              <a:rPr lang="en-US" b="1"/>
              <a:t>Slide Purpose</a:t>
            </a:r>
            <a:br>
              <a:rPr lang="en-US" b="1"/>
            </a:br>
            <a:r>
              <a:rPr lang="en-US" b="1"/>
              <a:t>Prevention is better than cure (disable a button if a required field is blank).</a:t>
            </a:r>
            <a:endParaRPr lang="en-US"/>
          </a:p>
          <a:p>
            <a:pPr marL="171450" indent="-171450">
              <a:buFont typeface="Arial,Sans-Serif"/>
              <a:buChar char="•"/>
            </a:pPr>
            <a:r>
              <a:rPr lang="en-US"/>
              <a:t>Gently warn users before irreversible actions.</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0E9BCD24-942C-D01F-904D-0D8382797A16}"/>
              </a:ext>
            </a:extLst>
          </p:cNvPr>
          <p:cNvSpPr>
            <a:spLocks noGrp="1"/>
          </p:cNvSpPr>
          <p:nvPr>
            <p:ph type="sldNum" sz="quarter" idx="5"/>
          </p:nvPr>
        </p:nvSpPr>
        <p:spPr/>
        <p:txBody>
          <a:bodyPr/>
          <a:lstStyle/>
          <a:p>
            <a:fld id="{C082528A-504D-42C8-8112-D4335BF0C069}" type="slidenum">
              <a:rPr lang="en-US"/>
              <a:t>211</a:t>
            </a:fld>
            <a:endParaRPr lang="en-US"/>
          </a:p>
        </p:txBody>
      </p:sp>
    </p:spTree>
    <p:extLst>
      <p:ext uri="{BB962C8B-B14F-4D97-AF65-F5344CB8AC3E}">
        <p14:creationId xmlns:p14="http://schemas.microsoft.com/office/powerpoint/2010/main" val="152400841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1BF57-BF74-05CB-9844-1652DD9CE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CD433-AAE6-28BF-DA33-B10860E79B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F8F60-A328-28D0-685A-7E989DD2A6E0}"/>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9793DDC9-CF53-FE4F-1081-76AF27C3F5EF}"/>
              </a:ext>
            </a:extLst>
          </p:cNvPr>
          <p:cNvSpPr>
            <a:spLocks noGrp="1"/>
          </p:cNvSpPr>
          <p:nvPr>
            <p:ph type="sldNum" sz="quarter" idx="5"/>
          </p:nvPr>
        </p:nvSpPr>
        <p:spPr/>
        <p:txBody>
          <a:bodyPr/>
          <a:lstStyle/>
          <a:p>
            <a:fld id="{C082528A-504D-42C8-8112-D4335BF0C069}" type="slidenum">
              <a:rPr lang="en-US"/>
              <a:t>212</a:t>
            </a:fld>
            <a:endParaRPr lang="en-US"/>
          </a:p>
        </p:txBody>
      </p:sp>
    </p:spTree>
    <p:extLst>
      <p:ext uri="{BB962C8B-B14F-4D97-AF65-F5344CB8AC3E}">
        <p14:creationId xmlns:p14="http://schemas.microsoft.com/office/powerpoint/2010/main" val="328082886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7DB8E-E1A9-C7F7-1ADA-6F645E4FF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B6526-7874-D2D7-9DD4-79D3213CF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BFF88C-ADA5-6744-9C43-6002660FAF8D}"/>
              </a:ext>
            </a:extLst>
          </p:cNvPr>
          <p:cNvSpPr>
            <a:spLocks noGrp="1"/>
          </p:cNvSpPr>
          <p:nvPr>
            <p:ph type="body" idx="1"/>
          </p:nvPr>
        </p:nvSpPr>
        <p:spPr/>
        <p:txBody>
          <a:bodyPr/>
          <a:lstStyle/>
          <a:p>
            <a:r>
              <a:rPr lang="en-US" b="1"/>
              <a:t>Slide Purpose</a:t>
            </a:r>
            <a:br>
              <a:rPr lang="en-US" b="1"/>
            </a:br>
            <a:r>
              <a:rPr lang="en-US" b="1"/>
              <a:t>Error messages should be specific, useful, and in clear language.</a:t>
            </a:r>
            <a:endParaRPr lang="en-US"/>
          </a:p>
          <a:p>
            <a:pPr marL="171450" indent="-171450">
              <a:buFont typeface="Arial,Sans-Serif"/>
              <a:buChar char="•"/>
            </a:pPr>
            <a:r>
              <a:rPr lang="en-US"/>
              <a:t>Focus on solutions, not blame.</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016663EC-FBAA-2A5A-C277-9FC23927ED15}"/>
              </a:ext>
            </a:extLst>
          </p:cNvPr>
          <p:cNvSpPr>
            <a:spLocks noGrp="1"/>
          </p:cNvSpPr>
          <p:nvPr>
            <p:ph type="sldNum" sz="quarter" idx="5"/>
          </p:nvPr>
        </p:nvSpPr>
        <p:spPr/>
        <p:txBody>
          <a:bodyPr/>
          <a:lstStyle/>
          <a:p>
            <a:fld id="{C082528A-504D-42C8-8112-D4335BF0C069}" type="slidenum">
              <a:rPr lang="en-US"/>
              <a:t>213</a:t>
            </a:fld>
            <a:endParaRPr lang="en-US"/>
          </a:p>
        </p:txBody>
      </p:sp>
    </p:spTree>
    <p:extLst>
      <p:ext uri="{BB962C8B-B14F-4D97-AF65-F5344CB8AC3E}">
        <p14:creationId xmlns:p14="http://schemas.microsoft.com/office/powerpoint/2010/main" val="39381665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FFE32-1384-1169-ED29-4DB0CF34A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B626E-603F-E8F8-1144-FE0EC362D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3436D7-A3D7-258C-2EF9-B0988C9F1375}"/>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05E661BE-B4E0-9C76-5F3B-7A694A597EED}"/>
              </a:ext>
            </a:extLst>
          </p:cNvPr>
          <p:cNvSpPr>
            <a:spLocks noGrp="1"/>
          </p:cNvSpPr>
          <p:nvPr>
            <p:ph type="sldNum" sz="quarter" idx="5"/>
          </p:nvPr>
        </p:nvSpPr>
        <p:spPr/>
        <p:txBody>
          <a:bodyPr/>
          <a:lstStyle/>
          <a:p>
            <a:fld id="{C082528A-504D-42C8-8112-D4335BF0C069}" type="slidenum">
              <a:rPr lang="en-US"/>
              <a:t>214</a:t>
            </a:fld>
            <a:endParaRPr lang="en-US"/>
          </a:p>
        </p:txBody>
      </p:sp>
    </p:spTree>
    <p:extLst>
      <p:ext uri="{BB962C8B-B14F-4D97-AF65-F5344CB8AC3E}">
        <p14:creationId xmlns:p14="http://schemas.microsoft.com/office/powerpoint/2010/main" val="49086514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2F9E4-96CC-7D44-D3D2-F84107C07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DC4DE2-E88D-0E0B-9CBE-967112705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33397-3B1C-0CEF-E19B-8DCA96472A72}"/>
              </a:ext>
            </a:extLst>
          </p:cNvPr>
          <p:cNvSpPr>
            <a:spLocks noGrp="1"/>
          </p:cNvSpPr>
          <p:nvPr>
            <p:ph type="body" idx="1"/>
          </p:nvPr>
        </p:nvSpPr>
        <p:spPr/>
        <p:txBody>
          <a:bodyPr/>
          <a:lstStyle/>
          <a:p>
            <a:r>
              <a:rPr lang="en-US" b="1" dirty="0"/>
              <a:t>Slide Purpose</a:t>
            </a:r>
            <a:br>
              <a:rPr lang="en-US" b="1" dirty="0"/>
            </a:br>
            <a:r>
              <a:rPr lang="en-US" b="1" dirty="0"/>
              <a:t>Contextual errors should let the user see exactly where the problem is.</a:t>
            </a:r>
            <a:endParaRPr lang="en-US" dirty="0"/>
          </a:p>
          <a:p>
            <a:pPr marL="171450" indent="-171450">
              <a:buFont typeface="Arial,Sans-Serif"/>
              <a:buChar char="•"/>
            </a:pPr>
            <a:r>
              <a:rPr lang="en-US" dirty="0"/>
              <a:t>Colored highlights, inline hints, or an explanation near the field.</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F74EA789-DA33-3B94-E5EE-9505D3E559A8}"/>
              </a:ext>
            </a:extLst>
          </p:cNvPr>
          <p:cNvSpPr>
            <a:spLocks noGrp="1"/>
          </p:cNvSpPr>
          <p:nvPr>
            <p:ph type="sldNum" sz="quarter" idx="5"/>
          </p:nvPr>
        </p:nvSpPr>
        <p:spPr/>
        <p:txBody>
          <a:bodyPr/>
          <a:lstStyle/>
          <a:p>
            <a:fld id="{C082528A-504D-42C8-8112-D4335BF0C069}" type="slidenum">
              <a:rPr lang="en-US"/>
              <a:t>215</a:t>
            </a:fld>
            <a:endParaRPr lang="en-US"/>
          </a:p>
        </p:txBody>
      </p:sp>
    </p:spTree>
    <p:extLst>
      <p:ext uri="{BB962C8B-B14F-4D97-AF65-F5344CB8AC3E}">
        <p14:creationId xmlns:p14="http://schemas.microsoft.com/office/powerpoint/2010/main" val="61376177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84116-523B-B17E-4E6D-DE73322CD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F02A5-D759-294B-37D3-CA993FA24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853F7-94E9-C33B-6592-E097A291F0EF}"/>
              </a:ext>
            </a:extLst>
          </p:cNvPr>
          <p:cNvSpPr>
            <a:spLocks noGrp="1"/>
          </p:cNvSpPr>
          <p:nvPr>
            <p:ph type="body" idx="1"/>
          </p:nvPr>
        </p:nvSpPr>
        <p:spPr/>
        <p:txBody>
          <a:bodyPr/>
          <a:lstStyle/>
          <a:p>
            <a:r>
              <a:rPr lang="en-US" b="1"/>
              <a:t>Slide Purpose</a:t>
            </a:r>
            <a:br>
              <a:rPr lang="en-US" b="1"/>
            </a:br>
            <a:r>
              <a:rPr lang="en-US" b="1"/>
              <a:t>Provide best practices:</a:t>
            </a:r>
            <a:endParaRPr lang="en-US"/>
          </a:p>
          <a:p>
            <a:pPr marL="171450" indent="-171450">
              <a:buFont typeface="Arial,Sans-Serif"/>
              <a:buChar char="•"/>
            </a:pPr>
            <a:r>
              <a:rPr lang="en-US"/>
              <a:t>Use positive phrasing.</a:t>
            </a:r>
          </a:p>
          <a:p>
            <a:pPr marL="171450" indent="-171450">
              <a:buFont typeface="Arial,Sans-Serif"/>
              <a:buChar char="•"/>
            </a:pPr>
            <a:r>
              <a:rPr lang="en-US"/>
              <a:t>Specify what went wrong.</a:t>
            </a:r>
          </a:p>
          <a:p>
            <a:pPr marL="171450" indent="-171450">
              <a:buFont typeface="Arial,Sans-Serif"/>
              <a:buChar char="•"/>
            </a:pPr>
            <a:r>
              <a:rPr lang="en-US"/>
              <a:t>Offer a solution or link to help.</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C6CD88A2-6E78-BAA7-38DF-C243EC9C73D4}"/>
              </a:ext>
            </a:extLst>
          </p:cNvPr>
          <p:cNvSpPr>
            <a:spLocks noGrp="1"/>
          </p:cNvSpPr>
          <p:nvPr>
            <p:ph type="sldNum" sz="quarter" idx="5"/>
          </p:nvPr>
        </p:nvSpPr>
        <p:spPr/>
        <p:txBody>
          <a:bodyPr/>
          <a:lstStyle/>
          <a:p>
            <a:fld id="{C082528A-504D-42C8-8112-D4335BF0C069}" type="slidenum">
              <a:rPr lang="en-US"/>
              <a:t>216</a:t>
            </a:fld>
            <a:endParaRPr lang="en-US"/>
          </a:p>
        </p:txBody>
      </p:sp>
    </p:spTree>
    <p:extLst>
      <p:ext uri="{BB962C8B-B14F-4D97-AF65-F5344CB8AC3E}">
        <p14:creationId xmlns:p14="http://schemas.microsoft.com/office/powerpoint/2010/main" val="386578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4</a:t>
            </a:fld>
            <a:endParaRPr lang="fr-BE"/>
          </a:p>
        </p:txBody>
      </p:sp>
    </p:spTree>
    <p:extLst>
      <p:ext uri="{BB962C8B-B14F-4D97-AF65-F5344CB8AC3E}">
        <p14:creationId xmlns:p14="http://schemas.microsoft.com/office/powerpoint/2010/main" val="2006052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font-sans, '__figmaSans_a26a19', '__figmaSans_Fallback_a26a19', SF Pro Display, system-ui, helvetica, sans-serif)"/>
              </a:rPr>
              <a:t>Enhances usability. “Think of a user as someone asking you directions. If you just showed them a map and expected them to memorize it, they'll probably get lost,” Tom says. “But if you point them to a sign that says their destination is this way, they can follow the signs from there … That's a much better experience. UI design principles help you set up signs users can follow towards their goals—one click, scroll, or interaction at a time.”</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29</a:t>
            </a:fld>
            <a:endParaRPr lang="fr-BE"/>
          </a:p>
        </p:txBody>
      </p:sp>
    </p:spTree>
    <p:extLst>
      <p:ext uri="{BB962C8B-B14F-4D97-AF65-F5344CB8AC3E}">
        <p14:creationId xmlns:p14="http://schemas.microsoft.com/office/powerpoint/2010/main" val="401988782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A9034-8AD1-719A-216A-DF55DCF976D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68DD929-0F81-0C73-0009-0A6BDC9BEC1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5D7945-ABB5-7E8C-DB86-920E79425564}"/>
              </a:ext>
            </a:extLst>
          </p:cNvPr>
          <p:cNvSpPr>
            <a:spLocks noGrp="1"/>
          </p:cNvSpPr>
          <p:nvPr>
            <p:ph type="body" idx="1"/>
          </p:nvPr>
        </p:nvSpPr>
        <p:spPr/>
        <p:txBody>
          <a:bodyPr/>
          <a:lstStyle/>
          <a:p>
            <a:r>
              <a:rPr lang="en-US" b="1" dirty="0"/>
              <a:t>Slide Purpose</a:t>
            </a:r>
            <a:br>
              <a:rPr lang="en-US" b="1" dirty="0"/>
            </a:br>
            <a:r>
              <a:rPr lang="en-US" b="1" dirty="0"/>
              <a:t>Ask about how the interface prevents, warns, and corrects errors.</a:t>
            </a:r>
            <a:endParaRPr lang="en-US" dirty="0"/>
          </a:p>
          <a:p>
            <a:pPr marL="171450" indent="-171450">
              <a:buFont typeface="Arial,Sans-Serif"/>
              <a:buChar char="•"/>
            </a:pPr>
            <a:r>
              <a:rPr lang="en-US" dirty="0"/>
              <a:t>Can users revert to the initial state?</a:t>
            </a:r>
          </a:p>
          <a:p>
            <a:endParaRPr lang="en-US" dirty="0"/>
          </a:p>
          <a:p>
            <a:endParaRPr lang="en-US" b="1" dirty="0">
              <a:ea typeface="Calibri"/>
              <a:cs typeface="Calibri"/>
            </a:endParaRPr>
          </a:p>
        </p:txBody>
      </p:sp>
      <p:sp>
        <p:nvSpPr>
          <p:cNvPr id="4" name="Espace réservé du numéro de diapositive 3">
            <a:extLst>
              <a:ext uri="{FF2B5EF4-FFF2-40B4-BE49-F238E27FC236}">
                <a16:creationId xmlns:a16="http://schemas.microsoft.com/office/drawing/2014/main" id="{C11FC7A4-86B3-1E1B-603D-90C23B85DE6A}"/>
              </a:ext>
            </a:extLst>
          </p:cNvPr>
          <p:cNvSpPr>
            <a:spLocks noGrp="1"/>
          </p:cNvSpPr>
          <p:nvPr>
            <p:ph type="sldNum" sz="quarter" idx="5"/>
          </p:nvPr>
        </p:nvSpPr>
        <p:spPr/>
        <p:txBody>
          <a:bodyPr/>
          <a:lstStyle/>
          <a:p>
            <a:fld id="{C082528A-504D-42C8-8112-D4335BF0C069}" type="slidenum">
              <a:rPr lang="fr-FR"/>
              <a:t>217</a:t>
            </a:fld>
            <a:endParaRPr lang="fr-FR"/>
          </a:p>
        </p:txBody>
      </p:sp>
    </p:spTree>
    <p:extLst>
      <p:ext uri="{BB962C8B-B14F-4D97-AF65-F5344CB8AC3E}">
        <p14:creationId xmlns:p14="http://schemas.microsoft.com/office/powerpoint/2010/main" val="2466443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89D4C-F7E8-9A86-4DFD-4FB9BDF0AD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C917F-27D0-0EBD-ED65-C2435F005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1BE7A-AA75-B085-A3CC-CD8DD195C5D1}"/>
              </a:ext>
            </a:extLst>
          </p:cNvPr>
          <p:cNvSpPr>
            <a:spLocks noGrp="1"/>
          </p:cNvSpPr>
          <p:nvPr>
            <p:ph type="body" idx="1"/>
          </p:nvPr>
        </p:nvSpPr>
        <p:spPr/>
        <p:txBody>
          <a:bodyPr/>
          <a:lstStyle/>
          <a:p>
            <a:r>
              <a:rPr lang="en-US" b="1"/>
              <a:t>Slide Purpose</a:t>
            </a:r>
            <a:br>
              <a:rPr lang="en-US" b="1"/>
            </a:br>
            <a:r>
              <a:rPr lang="en-US" b="1"/>
              <a:t>A consistent design across the product fosters easier learning.</a:t>
            </a:r>
            <a:endParaRPr lang="en-US"/>
          </a:p>
          <a:p>
            <a:pPr marL="171450" indent="-171450">
              <a:buFont typeface="Arial,Sans-Serif"/>
              <a:buChar char="•"/>
            </a:pPr>
            <a:r>
              <a:rPr lang="en-US"/>
              <a:t>Uniform layouts, vocabulary, and iconography.</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472E8563-B9CA-5902-1B1A-E8C06CCD4A6D}"/>
              </a:ext>
            </a:extLst>
          </p:cNvPr>
          <p:cNvSpPr>
            <a:spLocks noGrp="1"/>
          </p:cNvSpPr>
          <p:nvPr>
            <p:ph type="sldNum" sz="quarter" idx="5"/>
          </p:nvPr>
        </p:nvSpPr>
        <p:spPr/>
        <p:txBody>
          <a:bodyPr/>
          <a:lstStyle/>
          <a:p>
            <a:fld id="{C082528A-504D-42C8-8112-D4335BF0C069}" type="slidenum">
              <a:rPr lang="en-US"/>
              <a:t>218</a:t>
            </a:fld>
            <a:endParaRPr lang="en-US"/>
          </a:p>
        </p:txBody>
      </p:sp>
    </p:spTree>
    <p:extLst>
      <p:ext uri="{BB962C8B-B14F-4D97-AF65-F5344CB8AC3E}">
        <p14:creationId xmlns:p14="http://schemas.microsoft.com/office/powerpoint/2010/main" val="312502537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55488-35DB-4E08-7C69-92FB2BEEC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0820E-4BA4-EAD5-1F30-510D7DB79C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23757-B9F5-3F00-E812-512579E34C2B}"/>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A99B1BEE-BB65-769B-06D7-C1044FC86A3E}"/>
              </a:ext>
            </a:extLst>
          </p:cNvPr>
          <p:cNvSpPr>
            <a:spLocks noGrp="1"/>
          </p:cNvSpPr>
          <p:nvPr>
            <p:ph type="sldNum" sz="quarter" idx="5"/>
          </p:nvPr>
        </p:nvSpPr>
        <p:spPr/>
        <p:txBody>
          <a:bodyPr/>
          <a:lstStyle/>
          <a:p>
            <a:fld id="{C082528A-504D-42C8-8112-D4335BF0C069}" type="slidenum">
              <a:rPr lang="en-US"/>
              <a:t>219</a:t>
            </a:fld>
            <a:endParaRPr lang="en-US"/>
          </a:p>
        </p:txBody>
      </p:sp>
    </p:spTree>
    <p:extLst>
      <p:ext uri="{BB962C8B-B14F-4D97-AF65-F5344CB8AC3E}">
        <p14:creationId xmlns:p14="http://schemas.microsoft.com/office/powerpoint/2010/main" val="12964371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7D3BB-4511-3216-3DB5-C4B8FA4F6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CEA6B0-F218-44AE-F356-053CAB542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C7CFA4-C12E-DD53-F9D7-14762F35222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which asks you to solve some math questions, then think of a tool and a color. After scrolling down, it will tell you a tool and a color... which just happened to be the exact ones I had thought of. They claim that 98% of people choose the same combo. </a:t>
            </a:r>
            <a:endParaRPr lang="en-US" b="1" dirty="0">
              <a:ea typeface="Calibri"/>
              <a:cs typeface="Calibri"/>
            </a:endParaRPr>
          </a:p>
        </p:txBody>
      </p:sp>
      <p:sp>
        <p:nvSpPr>
          <p:cNvPr id="4" name="Slide Number Placeholder 3">
            <a:extLst>
              <a:ext uri="{FF2B5EF4-FFF2-40B4-BE49-F238E27FC236}">
                <a16:creationId xmlns:a16="http://schemas.microsoft.com/office/drawing/2014/main" id="{C2235659-BB18-2485-E0BC-36E11DF46F43}"/>
              </a:ext>
            </a:extLst>
          </p:cNvPr>
          <p:cNvSpPr>
            <a:spLocks noGrp="1"/>
          </p:cNvSpPr>
          <p:nvPr>
            <p:ph type="sldNum" sz="quarter" idx="5"/>
          </p:nvPr>
        </p:nvSpPr>
        <p:spPr/>
        <p:txBody>
          <a:bodyPr/>
          <a:lstStyle/>
          <a:p>
            <a:fld id="{C082528A-504D-42C8-8112-D4335BF0C069}" type="slidenum">
              <a:rPr lang="en-US"/>
              <a:t>220</a:t>
            </a:fld>
            <a:endParaRPr lang="en-US"/>
          </a:p>
        </p:txBody>
      </p:sp>
    </p:spTree>
    <p:extLst>
      <p:ext uri="{BB962C8B-B14F-4D97-AF65-F5344CB8AC3E}">
        <p14:creationId xmlns:p14="http://schemas.microsoft.com/office/powerpoint/2010/main" val="78780916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FE44-B107-816C-B9D8-93E983C30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28C37-95EB-49D8-5DBF-2D87F28D4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40391-7FD4-2607-F7AB-D941CF5CAF81}"/>
              </a:ext>
            </a:extLst>
          </p:cNvPr>
          <p:cNvSpPr>
            <a:spLocks noGrp="1"/>
          </p:cNvSpPr>
          <p:nvPr>
            <p:ph type="body" idx="1"/>
          </p:nvPr>
        </p:nvSpPr>
        <p:spPr/>
        <p:txBody>
          <a:bodyPr/>
          <a:lstStyle/>
          <a:p>
            <a:r>
              <a:rPr lang="en-US" b="1" dirty="0"/>
              <a:t>Slide Purpose</a:t>
            </a:r>
            <a:br>
              <a:rPr lang="en-US" b="1" dirty="0"/>
            </a:br>
            <a:r>
              <a:rPr lang="en-US" b="1" dirty="0"/>
              <a:t>Users spend most of their time on other sites and expect yours to behave similarly.</a:t>
            </a:r>
            <a:endParaRPr lang="en-US" dirty="0"/>
          </a:p>
          <a:p>
            <a:pPr marL="171450" indent="-171450">
              <a:buFont typeface="Arial,Sans-Serif"/>
              <a:buChar char="•"/>
            </a:pPr>
            <a:r>
              <a:rPr lang="en-US" dirty="0"/>
              <a:t>Align with common UI patterns for familiarity.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D7D36AFD-640D-EBA9-1842-E33F48C3255A}"/>
              </a:ext>
            </a:extLst>
          </p:cNvPr>
          <p:cNvSpPr>
            <a:spLocks noGrp="1"/>
          </p:cNvSpPr>
          <p:nvPr>
            <p:ph type="sldNum" sz="quarter" idx="5"/>
          </p:nvPr>
        </p:nvSpPr>
        <p:spPr/>
        <p:txBody>
          <a:bodyPr/>
          <a:lstStyle/>
          <a:p>
            <a:fld id="{C082528A-504D-42C8-8112-D4335BF0C069}" type="slidenum">
              <a:rPr lang="en-US"/>
              <a:t>221</a:t>
            </a:fld>
            <a:endParaRPr lang="en-US"/>
          </a:p>
        </p:txBody>
      </p:sp>
    </p:spTree>
    <p:extLst>
      <p:ext uri="{BB962C8B-B14F-4D97-AF65-F5344CB8AC3E}">
        <p14:creationId xmlns:p14="http://schemas.microsoft.com/office/powerpoint/2010/main" val="85776053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E7160-5934-5923-7D8C-F7A23AD2A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847865-09F4-B51F-5725-ACEB59255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9AAA7-FF42-260E-A1B3-1C7787EBBC5D}"/>
              </a:ext>
            </a:extLst>
          </p:cNvPr>
          <p:cNvSpPr>
            <a:spLocks noGrp="1"/>
          </p:cNvSpPr>
          <p:nvPr>
            <p:ph type="body" idx="1"/>
          </p:nvPr>
        </p:nvSpPr>
        <p:spPr/>
        <p:txBody>
          <a:bodyPr/>
          <a:lstStyle/>
          <a:p>
            <a:r>
              <a:rPr lang="en-US" b="1" dirty="0"/>
              <a:t>Slide Purpose</a:t>
            </a:r>
            <a:br>
              <a:rPr lang="en-US" b="1" dirty="0">
                <a:cs typeface="+mn-lt"/>
              </a:rPr>
            </a:br>
            <a:r>
              <a:rPr lang="en-US" b="1" dirty="0"/>
              <a:t>The mind naturally looks for simple, stable, and symmetrical forms first.</a:t>
            </a:r>
            <a:endParaRPr lang="en-US" dirty="0"/>
          </a:p>
          <a:p>
            <a:pPr marL="171450" indent="-171450">
              <a:buFont typeface="Arial,Sans-Serif"/>
              <a:buChar char="•"/>
            </a:pPr>
            <a:r>
              <a:rPr lang="en-US" dirty="0"/>
              <a:t>Overly complex shapes or layouts confuse the user.</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CD3B2718-53E3-077B-6FD6-74BCAE551B21}"/>
              </a:ext>
            </a:extLst>
          </p:cNvPr>
          <p:cNvSpPr>
            <a:spLocks noGrp="1"/>
          </p:cNvSpPr>
          <p:nvPr>
            <p:ph type="sldNum" sz="quarter" idx="5"/>
          </p:nvPr>
        </p:nvSpPr>
        <p:spPr/>
        <p:txBody>
          <a:bodyPr/>
          <a:lstStyle/>
          <a:p>
            <a:fld id="{C082528A-504D-42C8-8112-D4335BF0C069}" type="slidenum">
              <a:rPr lang="en-US"/>
              <a:t>222</a:t>
            </a:fld>
            <a:endParaRPr lang="en-US"/>
          </a:p>
        </p:txBody>
      </p:sp>
    </p:spTree>
    <p:extLst>
      <p:ext uri="{BB962C8B-B14F-4D97-AF65-F5344CB8AC3E}">
        <p14:creationId xmlns:p14="http://schemas.microsoft.com/office/powerpoint/2010/main" val="351708911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FF0D5-E37E-F187-B255-8E2171614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D5ED92-9933-CDB9-5B0F-120E3707B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272F64-B895-469F-A150-24C8A73E90AA}"/>
              </a:ext>
            </a:extLst>
          </p:cNvPr>
          <p:cNvSpPr>
            <a:spLocks noGrp="1"/>
          </p:cNvSpPr>
          <p:nvPr>
            <p:ph type="body" idx="1"/>
          </p:nvPr>
        </p:nvSpPr>
        <p:spPr/>
        <p:txBody>
          <a:bodyPr/>
          <a:lstStyle/>
          <a:p>
            <a:r>
              <a:rPr lang="en-US" b="1" dirty="0"/>
              <a:t>Slide Purpose</a:t>
            </a:r>
            <a:br>
              <a:rPr lang="en-US" b="1" dirty="0">
                <a:cs typeface="+mn-lt"/>
              </a:rPr>
            </a:br>
            <a:r>
              <a:rPr lang="en-US" b="1" dirty="0"/>
              <a:t>Mention reading patterns in Western cultures (Z-pattern, F-pattern).</a:t>
            </a:r>
            <a:endParaRPr lang="en-US" dirty="0"/>
          </a:p>
          <a:p>
            <a:pPr marL="171450" indent="-171450">
              <a:buFont typeface="Arial,Sans-Serif"/>
              <a:buChar char="•"/>
            </a:pPr>
            <a:r>
              <a:rPr lang="en-US" dirty="0"/>
              <a:t>Where you place key elements can influence user attention.</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28F69FBE-ED50-D5B2-12E7-8475EE36D93B}"/>
              </a:ext>
            </a:extLst>
          </p:cNvPr>
          <p:cNvSpPr>
            <a:spLocks noGrp="1"/>
          </p:cNvSpPr>
          <p:nvPr>
            <p:ph type="sldNum" sz="quarter" idx="5"/>
          </p:nvPr>
        </p:nvSpPr>
        <p:spPr/>
        <p:txBody>
          <a:bodyPr/>
          <a:lstStyle/>
          <a:p>
            <a:fld id="{C082528A-504D-42C8-8112-D4335BF0C069}" type="slidenum">
              <a:rPr lang="en-US"/>
              <a:t>223</a:t>
            </a:fld>
            <a:endParaRPr lang="en-US"/>
          </a:p>
        </p:txBody>
      </p:sp>
    </p:spTree>
    <p:extLst>
      <p:ext uri="{BB962C8B-B14F-4D97-AF65-F5344CB8AC3E}">
        <p14:creationId xmlns:p14="http://schemas.microsoft.com/office/powerpoint/2010/main" val="223664049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9E654-6CB8-654A-7E3D-E50B32A83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EC2F9-C52C-650D-0CE6-C91711362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396D3-BE82-E69F-7643-9729F7EF435F}"/>
              </a:ext>
            </a:extLst>
          </p:cNvPr>
          <p:cNvSpPr>
            <a:spLocks noGrp="1"/>
          </p:cNvSpPr>
          <p:nvPr>
            <p:ph type="body" idx="1"/>
          </p:nvPr>
        </p:nvSpPr>
        <p:spPr/>
        <p:txBody>
          <a:bodyPr/>
          <a:lstStyle/>
          <a:p>
            <a:r>
              <a:rPr lang="en-US" b="1"/>
              <a:t>Slide Purpose</a:t>
            </a:r>
            <a:br>
              <a:rPr lang="en-US" b="1"/>
            </a:br>
            <a:r>
              <a:rPr lang="en-US" b="1"/>
              <a:t>Z-model is for quick scanning, F-pattern often appears in text-heavy pages.</a:t>
            </a:r>
            <a:endParaRPr lang="en-US"/>
          </a:p>
          <a:p>
            <a:pPr marL="171450" indent="-171450">
              <a:buFont typeface="Arial,Sans-Serif"/>
              <a:buChar char="•"/>
            </a:pPr>
            <a:r>
              <a:rPr lang="en-US"/>
              <a:t>Position crucial info in hotspots.</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147C1341-CFCF-F6E5-9B08-9A3687CEA309}"/>
              </a:ext>
            </a:extLst>
          </p:cNvPr>
          <p:cNvSpPr>
            <a:spLocks noGrp="1"/>
          </p:cNvSpPr>
          <p:nvPr>
            <p:ph type="sldNum" sz="quarter" idx="5"/>
          </p:nvPr>
        </p:nvSpPr>
        <p:spPr/>
        <p:txBody>
          <a:bodyPr/>
          <a:lstStyle/>
          <a:p>
            <a:fld id="{C082528A-504D-42C8-8112-D4335BF0C069}" type="slidenum">
              <a:rPr lang="en-US"/>
              <a:t>224</a:t>
            </a:fld>
            <a:endParaRPr lang="en-US"/>
          </a:p>
        </p:txBody>
      </p:sp>
    </p:spTree>
    <p:extLst>
      <p:ext uri="{BB962C8B-B14F-4D97-AF65-F5344CB8AC3E}">
        <p14:creationId xmlns:p14="http://schemas.microsoft.com/office/powerpoint/2010/main" val="15585760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58AEA-7DFF-A215-45B1-B725872F9D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8D51C-D942-1B4C-D642-8290D058B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27945-36D9-DAA0-14AB-A321EBCC283C}"/>
              </a:ext>
            </a:extLst>
          </p:cNvPr>
          <p:cNvSpPr>
            <a:spLocks noGrp="1"/>
          </p:cNvSpPr>
          <p:nvPr>
            <p:ph type="body" idx="1"/>
          </p:nvPr>
        </p:nvSpPr>
        <p:spPr/>
        <p:txBody>
          <a:bodyPr/>
          <a:lstStyle/>
          <a:p>
            <a:r>
              <a:rPr lang="en-US" b="1"/>
              <a:t>Slide Purpose</a:t>
            </a:r>
            <a:br>
              <a:rPr lang="en-US" b="1"/>
            </a:br>
            <a:r>
              <a:rPr lang="en-US" b="1"/>
              <a:t>Highlight additional reading behaviors (selective, fixative, avoidance).</a:t>
            </a:r>
            <a:endParaRPr lang="en-US"/>
          </a:p>
          <a:p>
            <a:pPr marL="171450" indent="-171450">
              <a:buFont typeface="Arial,Sans-Serif"/>
              <a:buChar char="•"/>
            </a:pPr>
            <a:r>
              <a:rPr lang="en-US"/>
              <a:t>Users read differently depending on motivation or layout.</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58877A42-A448-14E0-1E92-906E3FF8F368}"/>
              </a:ext>
            </a:extLst>
          </p:cNvPr>
          <p:cNvSpPr>
            <a:spLocks noGrp="1"/>
          </p:cNvSpPr>
          <p:nvPr>
            <p:ph type="sldNum" sz="quarter" idx="5"/>
          </p:nvPr>
        </p:nvSpPr>
        <p:spPr/>
        <p:txBody>
          <a:bodyPr/>
          <a:lstStyle/>
          <a:p>
            <a:fld id="{C082528A-504D-42C8-8112-D4335BF0C069}" type="slidenum">
              <a:rPr lang="en-US"/>
              <a:t>225</a:t>
            </a:fld>
            <a:endParaRPr lang="en-US"/>
          </a:p>
        </p:txBody>
      </p:sp>
    </p:spTree>
    <p:extLst>
      <p:ext uri="{BB962C8B-B14F-4D97-AF65-F5344CB8AC3E}">
        <p14:creationId xmlns:p14="http://schemas.microsoft.com/office/powerpoint/2010/main" val="416715969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9ECD4-2F59-5C58-5742-F1A4EC041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C96B7-FE11-21F5-8024-ACFE507EB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0C002-3A77-870F-9DCD-6CF25F4021A8}"/>
              </a:ext>
            </a:extLst>
          </p:cNvPr>
          <p:cNvSpPr>
            <a:spLocks noGrp="1"/>
          </p:cNvSpPr>
          <p:nvPr>
            <p:ph type="body" idx="1"/>
          </p:nvPr>
        </p:nvSpPr>
        <p:spPr/>
        <p:txBody>
          <a:bodyPr/>
          <a:lstStyle/>
          <a:p>
            <a:r>
              <a:rPr lang="en-US" b="1" dirty="0"/>
              <a:t>Slide Purpose</a:t>
            </a:r>
            <a:br>
              <a:rPr lang="en-US" b="1" dirty="0">
                <a:cs typeface="+mn-lt"/>
              </a:rPr>
            </a:br>
            <a:r>
              <a:rPr lang="en-US" b="1" dirty="0"/>
              <a:t>Blurring the interface reveals if main elements still stand out.</a:t>
            </a:r>
            <a:endParaRPr lang="en-US" dirty="0"/>
          </a:p>
          <a:p>
            <a:pPr marL="171450" indent="-171450">
              <a:buFont typeface="Arial,Sans-Serif"/>
              <a:buChar char="•"/>
            </a:pPr>
            <a:r>
              <a:rPr lang="en-US" dirty="0"/>
              <a:t>A test for visual hierarchy.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EBC4F683-FBEF-A98B-DD6C-6FDCD9483969}"/>
              </a:ext>
            </a:extLst>
          </p:cNvPr>
          <p:cNvSpPr>
            <a:spLocks noGrp="1"/>
          </p:cNvSpPr>
          <p:nvPr>
            <p:ph type="sldNum" sz="quarter" idx="5"/>
          </p:nvPr>
        </p:nvSpPr>
        <p:spPr/>
        <p:txBody>
          <a:bodyPr/>
          <a:lstStyle/>
          <a:p>
            <a:fld id="{C082528A-504D-42C8-8112-D4335BF0C069}" type="slidenum">
              <a:rPr lang="en-US"/>
              <a:t>226</a:t>
            </a:fld>
            <a:endParaRPr lang="en-US"/>
          </a:p>
        </p:txBody>
      </p:sp>
    </p:spTree>
    <p:extLst>
      <p:ext uri="{BB962C8B-B14F-4D97-AF65-F5344CB8AC3E}">
        <p14:creationId xmlns:p14="http://schemas.microsoft.com/office/powerpoint/2010/main" val="4245678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var(--f-font-sans, '__figmaSans_a26a19', '__figmaSans_Fallback_a26a19', SF Pro Display, system-ui, helvetica, sans-serif)"/>
              </a:rPr>
              <a:t>Increases efficiency. Aligning UI design principles at the start of projects lifts the cognitive load for designers, streamlining workflows and making product teams more efficient. Figma data analysts found that participants with access to a design system </a:t>
            </a:r>
            <a:r>
              <a:rPr lang="en-US" b="0" i="0" dirty="0">
                <a:solidFill>
                  <a:srgbClr val="000000"/>
                </a:solidFill>
                <a:effectLst/>
                <a:latin typeface="var(--f-font-sans, '__figmaSans_a26a19', '__figmaSans_Fallback_a26a19', SF Pro Display, system-ui, helvetica, sans-serif)"/>
                <a:hlinkClick r:id="rId3"/>
              </a:rPr>
              <a:t>completed their design objective 34% faster</a:t>
            </a:r>
            <a:r>
              <a:rPr lang="en-US" b="0" i="0" dirty="0">
                <a:solidFill>
                  <a:srgbClr val="000000"/>
                </a:solidFill>
                <a:effectLst/>
                <a:latin typeface="var(--f-font-sans, '__figmaSans_a26a19', '__figmaSans_Fallback_a26a19', SF Pro Display, system-ui, helvetica, sans-serif)"/>
              </a:rPr>
              <a:t> than those without one.</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30</a:t>
            </a:fld>
            <a:endParaRPr lang="fr-BE"/>
          </a:p>
        </p:txBody>
      </p:sp>
    </p:spTree>
    <p:extLst>
      <p:ext uri="{BB962C8B-B14F-4D97-AF65-F5344CB8AC3E}">
        <p14:creationId xmlns:p14="http://schemas.microsoft.com/office/powerpoint/2010/main" val="132023536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0891-039B-AE64-18A2-843820342A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5A2A1-A46D-0206-C1BF-8BE5D94B2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95A6F-DD7D-C654-232C-BC8535E914A7}"/>
              </a:ext>
            </a:extLst>
          </p:cNvPr>
          <p:cNvSpPr>
            <a:spLocks noGrp="1"/>
          </p:cNvSpPr>
          <p:nvPr>
            <p:ph type="body" idx="1"/>
          </p:nvPr>
        </p:nvSpPr>
        <p:spPr/>
        <p:txBody>
          <a:bodyPr/>
          <a:lstStyle/>
          <a:p>
            <a:r>
              <a:rPr lang="en-US" b="1" dirty="0"/>
              <a:t>Slide Purpose</a:t>
            </a:r>
            <a:br>
              <a:rPr lang="en-US" b="1" dirty="0">
                <a:cs typeface="+mn-lt"/>
              </a:rPr>
            </a:br>
            <a:r>
              <a:rPr lang="en-US" b="1" dirty="0"/>
              <a:t>Removing color/images helps focus on the structure.</a:t>
            </a:r>
            <a:endParaRPr lang="en-US" dirty="0"/>
          </a:p>
          <a:p>
            <a:pPr marL="171450" indent="-171450">
              <a:buFont typeface="Arial,Sans-Serif"/>
              <a:buChar char="•"/>
            </a:pPr>
            <a:r>
              <a:rPr lang="en-US" dirty="0"/>
              <a:t>Evaluate the arrangement of text blocks and interactive elements.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0FBFA035-0E29-762A-41C8-F08DB8CFE3FE}"/>
              </a:ext>
            </a:extLst>
          </p:cNvPr>
          <p:cNvSpPr>
            <a:spLocks noGrp="1"/>
          </p:cNvSpPr>
          <p:nvPr>
            <p:ph type="sldNum" sz="quarter" idx="5"/>
          </p:nvPr>
        </p:nvSpPr>
        <p:spPr/>
        <p:txBody>
          <a:bodyPr/>
          <a:lstStyle/>
          <a:p>
            <a:fld id="{C082528A-504D-42C8-8112-D4335BF0C069}" type="slidenum">
              <a:rPr lang="en-US"/>
              <a:t>227</a:t>
            </a:fld>
            <a:endParaRPr lang="en-US"/>
          </a:p>
        </p:txBody>
      </p:sp>
    </p:spTree>
    <p:extLst>
      <p:ext uri="{BB962C8B-B14F-4D97-AF65-F5344CB8AC3E}">
        <p14:creationId xmlns:p14="http://schemas.microsoft.com/office/powerpoint/2010/main" val="412835921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4800E-BAFF-879B-2F59-930AF08B7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33983E-FA3B-8F65-C25D-5D5C90105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27ABF0-10CF-A978-112B-2CD7DF626937}"/>
              </a:ext>
            </a:extLst>
          </p:cNvPr>
          <p:cNvSpPr>
            <a:spLocks noGrp="1"/>
          </p:cNvSpPr>
          <p:nvPr>
            <p:ph type="body" idx="1"/>
          </p:nvPr>
        </p:nvSpPr>
        <p:spPr/>
        <p:txBody>
          <a:bodyPr/>
          <a:lstStyle/>
          <a:p>
            <a:r>
              <a:rPr lang="en-US" b="1" dirty="0"/>
              <a:t>Slide Purpose</a:t>
            </a:r>
            <a:br>
              <a:rPr lang="en-US" b="1" dirty="0"/>
            </a:br>
            <a:r>
              <a:rPr lang="en-US" b="1" dirty="0"/>
              <a:t>AI-based predictive heatmaps can show where the user’s gaze might go.</a:t>
            </a:r>
            <a:endParaRPr lang="en-US" dirty="0"/>
          </a:p>
          <a:p>
            <a:pPr marL="171450" indent="-171450">
              <a:buFont typeface="Arial,Sans-Serif"/>
              <a:buChar char="•"/>
            </a:pPr>
            <a:r>
              <a:rPr lang="en-US" dirty="0"/>
              <a:t>Useful to confirm or adjust design decisions.</a:t>
            </a:r>
          </a:p>
          <a:p>
            <a:endParaRPr lang="en-US" dirty="0"/>
          </a:p>
          <a:p>
            <a:r>
              <a:rPr lang="en-US" b="1" dirty="0"/>
              <a:t>Artificial Intelligence (AI)</a:t>
            </a:r>
          </a:p>
          <a:p>
            <a:r>
              <a:rPr lang="en-US" dirty="0"/>
              <a:t>AI refers to computer systems that mimic human intelligence. It includes tasks like learning, problem-solving, and decision-making, enabling machines to act “smart.”</a:t>
            </a:r>
          </a:p>
          <a:p>
            <a:r>
              <a:rPr lang="en-US" b="1" dirty="0"/>
              <a:t>Predictive Models</a:t>
            </a:r>
          </a:p>
          <a:p>
            <a:r>
              <a:rPr lang="en-US" dirty="0"/>
              <a:t>These are mathematical models used to forecast future outcomes based on past data. They’re often used in UX to anticipate user behavior and improve design decisions.</a:t>
            </a:r>
          </a:p>
          <a:p>
            <a:r>
              <a:rPr lang="en-US" b="1" dirty="0"/>
              <a:t>Heat Maps</a:t>
            </a:r>
          </a:p>
          <a:p>
            <a:r>
              <a:rPr lang="en-US" dirty="0"/>
              <a:t>Heat maps visually represent where users click, scroll, or move their cursor on a webpage. Warmer areas (red/yellow) show high activity, helping designers identify which parts of the interface attract the most attention.</a:t>
            </a:r>
          </a:p>
          <a:p>
            <a:r>
              <a:rPr lang="en-US" b="1" dirty="0"/>
              <a:t>Computer Vision</a:t>
            </a:r>
          </a:p>
          <a:p>
            <a:r>
              <a:rPr lang="en-US" dirty="0"/>
              <a:t>This is a field of AI that enables computers to interpret and understand visual information, like images or videos. It can be used to track eye movement or analyze facial expressions in usability testing.</a:t>
            </a:r>
          </a:p>
          <a:p>
            <a:r>
              <a:rPr lang="en-US" b="1" dirty="0"/>
              <a:t>Cognitive Psychology</a:t>
            </a:r>
          </a:p>
          <a:p>
            <a:r>
              <a:rPr lang="en-US" dirty="0"/>
              <a:t>Cognitive psychology studies how people think, learn, and remember. It helps UX designers understand user behavior, mental models, and decision-making processes to create more intuitive interfaces.</a:t>
            </a:r>
          </a:p>
          <a:p>
            <a:endParaRPr lang="en-US" b="1" dirty="0">
              <a:ea typeface="Calibri"/>
              <a:cs typeface="Calibri"/>
            </a:endParaRPr>
          </a:p>
        </p:txBody>
      </p:sp>
      <p:sp>
        <p:nvSpPr>
          <p:cNvPr id="4" name="Slide Number Placeholder 3">
            <a:extLst>
              <a:ext uri="{FF2B5EF4-FFF2-40B4-BE49-F238E27FC236}">
                <a16:creationId xmlns:a16="http://schemas.microsoft.com/office/drawing/2014/main" id="{99A52973-CBB0-0D93-BB8E-A24C2CD58C38}"/>
              </a:ext>
            </a:extLst>
          </p:cNvPr>
          <p:cNvSpPr>
            <a:spLocks noGrp="1"/>
          </p:cNvSpPr>
          <p:nvPr>
            <p:ph type="sldNum" sz="quarter" idx="5"/>
          </p:nvPr>
        </p:nvSpPr>
        <p:spPr/>
        <p:txBody>
          <a:bodyPr/>
          <a:lstStyle/>
          <a:p>
            <a:fld id="{C082528A-504D-42C8-8112-D4335BF0C069}" type="slidenum">
              <a:rPr lang="en-US"/>
              <a:t>228</a:t>
            </a:fld>
            <a:endParaRPr lang="en-US"/>
          </a:p>
        </p:txBody>
      </p:sp>
    </p:spTree>
    <p:extLst>
      <p:ext uri="{BB962C8B-B14F-4D97-AF65-F5344CB8AC3E}">
        <p14:creationId xmlns:p14="http://schemas.microsoft.com/office/powerpoint/2010/main" val="115293568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051D1-5B10-AA13-AA6D-1C9D979A3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CC737-AA0C-FFC4-BD14-3025F0DF4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F7D0B-4CF6-098C-9835-3A5225FC29CB}"/>
              </a:ext>
            </a:extLst>
          </p:cNvPr>
          <p:cNvSpPr>
            <a:spLocks noGrp="1"/>
          </p:cNvSpPr>
          <p:nvPr>
            <p:ph type="body" idx="1"/>
          </p:nvPr>
        </p:nvSpPr>
        <p:spPr/>
        <p:txBody>
          <a:bodyPr/>
          <a:lstStyle/>
          <a:p>
            <a:r>
              <a:rPr lang="en-US" b="1"/>
              <a:t>Slide Purpose</a:t>
            </a:r>
            <a:br>
              <a:rPr lang="en-US" b="1">
                <a:cs typeface="+mn-lt"/>
              </a:rPr>
            </a:br>
            <a:r>
              <a:rPr lang="en-US" b="1"/>
              <a:t>Maintain a uniform editorial tone and vocabulary.</a:t>
            </a:r>
            <a:endParaRPr lang="en-US"/>
          </a:p>
          <a:p>
            <a:pPr marL="171450" indent="-171450">
              <a:buFont typeface="Arial,Sans-Serif"/>
              <a:buChar char="•"/>
            </a:pPr>
            <a:r>
              <a:rPr lang="en-US"/>
              <a:t>Users should feel they’re conversing with one entity, not multiple disjointed voices.</a:t>
            </a:r>
          </a:p>
        </p:txBody>
      </p:sp>
      <p:sp>
        <p:nvSpPr>
          <p:cNvPr id="4" name="Slide Number Placeholder 3">
            <a:extLst>
              <a:ext uri="{FF2B5EF4-FFF2-40B4-BE49-F238E27FC236}">
                <a16:creationId xmlns:a16="http://schemas.microsoft.com/office/drawing/2014/main" id="{FE89090C-8DB9-4C30-D8CC-9704FF8C968B}"/>
              </a:ext>
            </a:extLst>
          </p:cNvPr>
          <p:cNvSpPr>
            <a:spLocks noGrp="1"/>
          </p:cNvSpPr>
          <p:nvPr>
            <p:ph type="sldNum" sz="quarter" idx="5"/>
          </p:nvPr>
        </p:nvSpPr>
        <p:spPr/>
        <p:txBody>
          <a:bodyPr/>
          <a:lstStyle/>
          <a:p>
            <a:fld id="{C082528A-504D-42C8-8112-D4335BF0C069}" type="slidenum">
              <a:rPr lang="en-US"/>
              <a:t>229</a:t>
            </a:fld>
            <a:endParaRPr lang="en-US"/>
          </a:p>
        </p:txBody>
      </p:sp>
    </p:spTree>
    <p:extLst>
      <p:ext uri="{BB962C8B-B14F-4D97-AF65-F5344CB8AC3E}">
        <p14:creationId xmlns:p14="http://schemas.microsoft.com/office/powerpoint/2010/main" val="242670932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FEACF-42A0-4B84-043A-E6A34B430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C0302-CB2F-33DC-9AB9-138567E0F8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6E8307-287E-4E9A-ED84-9EB11E2AADF0}"/>
              </a:ext>
            </a:extLst>
          </p:cNvPr>
          <p:cNvSpPr>
            <a:spLocks noGrp="1"/>
          </p:cNvSpPr>
          <p:nvPr>
            <p:ph type="body" idx="1"/>
          </p:nvPr>
        </p:nvSpPr>
        <p:spPr/>
        <p:txBody>
          <a:bodyPr/>
          <a:lstStyle/>
          <a:p>
            <a:r>
              <a:rPr lang="en-US" b="1"/>
              <a:t>Slide Purpose</a:t>
            </a:r>
            <a:br>
              <a:rPr lang="en-US" b="1"/>
            </a:br>
            <a:r>
              <a:rPr lang="en-US" b="1"/>
              <a:t>Visual aspects (colors, position, sizing) should appear systematic.</a:t>
            </a:r>
            <a:endParaRPr lang="en-US"/>
          </a:p>
          <a:p>
            <a:pPr marL="171450" indent="-171450">
              <a:buFont typeface="Arial,Sans-Serif"/>
              <a:buChar char="•"/>
            </a:pPr>
            <a:r>
              <a:rPr lang="en-US"/>
              <a:t>A cohesive style builds brand identity.</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AADD2D32-8390-8C67-7780-707A1D36EBA2}"/>
              </a:ext>
            </a:extLst>
          </p:cNvPr>
          <p:cNvSpPr>
            <a:spLocks noGrp="1"/>
          </p:cNvSpPr>
          <p:nvPr>
            <p:ph type="sldNum" sz="quarter" idx="5"/>
          </p:nvPr>
        </p:nvSpPr>
        <p:spPr/>
        <p:txBody>
          <a:bodyPr/>
          <a:lstStyle/>
          <a:p>
            <a:fld id="{C082528A-504D-42C8-8112-D4335BF0C069}" type="slidenum">
              <a:rPr lang="en-US"/>
              <a:t>230</a:t>
            </a:fld>
            <a:endParaRPr lang="en-US"/>
          </a:p>
        </p:txBody>
      </p:sp>
    </p:spTree>
    <p:extLst>
      <p:ext uri="{BB962C8B-B14F-4D97-AF65-F5344CB8AC3E}">
        <p14:creationId xmlns:p14="http://schemas.microsoft.com/office/powerpoint/2010/main" val="66792729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E3B60-82CB-BF72-E526-CBF703AAEB4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B59A2D9-BE39-CEBC-D4D1-84BFB83F2E9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40BCE7A-2E8D-6A3F-D03C-62C508BF66B0}"/>
              </a:ext>
            </a:extLst>
          </p:cNvPr>
          <p:cNvSpPr>
            <a:spLocks noGrp="1"/>
          </p:cNvSpPr>
          <p:nvPr>
            <p:ph type="body" idx="1"/>
          </p:nvPr>
        </p:nvSpPr>
        <p:spPr/>
        <p:txBody>
          <a:bodyPr/>
          <a:lstStyle/>
          <a:p>
            <a:r>
              <a:rPr lang="en-US" b="1" dirty="0"/>
              <a:t>Slide Purpose</a:t>
            </a:r>
            <a:br>
              <a:rPr lang="en-US" b="1" dirty="0"/>
            </a:br>
            <a:r>
              <a:rPr lang="en-US" b="1" dirty="0"/>
              <a:t>Confirm your design uses consistent layouts, colors, icons, and vocabulary from start to finish.</a:t>
            </a:r>
            <a:endParaRPr lang="en-US" dirty="0"/>
          </a:p>
          <a:p>
            <a:endParaRPr lang="en-US" dirty="0"/>
          </a:p>
          <a:p>
            <a:endParaRPr lang="en-US" b="1" dirty="0">
              <a:ea typeface="Calibri"/>
              <a:cs typeface="Calibri"/>
            </a:endParaRPr>
          </a:p>
        </p:txBody>
      </p:sp>
      <p:sp>
        <p:nvSpPr>
          <p:cNvPr id="4" name="Espace réservé du numéro de diapositive 3">
            <a:extLst>
              <a:ext uri="{FF2B5EF4-FFF2-40B4-BE49-F238E27FC236}">
                <a16:creationId xmlns:a16="http://schemas.microsoft.com/office/drawing/2014/main" id="{33AD3F76-82B5-A8E7-A959-2E50B039DA07}"/>
              </a:ext>
            </a:extLst>
          </p:cNvPr>
          <p:cNvSpPr>
            <a:spLocks noGrp="1"/>
          </p:cNvSpPr>
          <p:nvPr>
            <p:ph type="sldNum" sz="quarter" idx="5"/>
          </p:nvPr>
        </p:nvSpPr>
        <p:spPr/>
        <p:txBody>
          <a:bodyPr/>
          <a:lstStyle/>
          <a:p>
            <a:fld id="{C082528A-504D-42C8-8112-D4335BF0C069}" type="slidenum">
              <a:rPr lang="fr-FR"/>
              <a:t>231</a:t>
            </a:fld>
            <a:endParaRPr lang="fr-FR"/>
          </a:p>
        </p:txBody>
      </p:sp>
    </p:spTree>
    <p:extLst>
      <p:ext uri="{BB962C8B-B14F-4D97-AF65-F5344CB8AC3E}">
        <p14:creationId xmlns:p14="http://schemas.microsoft.com/office/powerpoint/2010/main" val="107864770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FE028-FEC4-9B53-8815-D9B74CF60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621E9-5AD3-957D-412B-D562C10702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41517-8132-6089-B440-32D235B333E2}"/>
              </a:ext>
            </a:extLst>
          </p:cNvPr>
          <p:cNvSpPr>
            <a:spLocks noGrp="1"/>
          </p:cNvSpPr>
          <p:nvPr>
            <p:ph type="body" idx="1"/>
          </p:nvPr>
        </p:nvSpPr>
        <p:spPr/>
        <p:txBody>
          <a:bodyPr/>
          <a:lstStyle/>
          <a:p>
            <a:r>
              <a:rPr lang="en-US" b="1"/>
              <a:t>Slide Purpose</a:t>
            </a:r>
            <a:br>
              <a:rPr lang="en-US" b="1"/>
            </a:br>
            <a:r>
              <a:rPr lang="en-US" b="1"/>
              <a:t>Ensure a semantic link between items, codes, labels, and actions.</a:t>
            </a:r>
            <a:endParaRPr lang="en-US"/>
          </a:p>
          <a:p>
            <a:pPr marL="171450" indent="-171450">
              <a:buFont typeface="Arial,Sans-Serif"/>
              <a:buChar char="•"/>
            </a:pPr>
            <a:r>
              <a:rPr lang="en-US"/>
              <a:t>Avoid cryptic abbreviations that lead to errors.</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1EDE0B23-E8B7-82DA-CCFA-7B8B05E8C46C}"/>
              </a:ext>
            </a:extLst>
          </p:cNvPr>
          <p:cNvSpPr>
            <a:spLocks noGrp="1"/>
          </p:cNvSpPr>
          <p:nvPr>
            <p:ph type="sldNum" sz="quarter" idx="5"/>
          </p:nvPr>
        </p:nvSpPr>
        <p:spPr/>
        <p:txBody>
          <a:bodyPr/>
          <a:lstStyle/>
          <a:p>
            <a:fld id="{C082528A-504D-42C8-8112-D4335BF0C069}" type="slidenum">
              <a:rPr lang="en-US"/>
              <a:t>232</a:t>
            </a:fld>
            <a:endParaRPr lang="en-US"/>
          </a:p>
        </p:txBody>
      </p:sp>
    </p:spTree>
    <p:extLst>
      <p:ext uri="{BB962C8B-B14F-4D97-AF65-F5344CB8AC3E}">
        <p14:creationId xmlns:p14="http://schemas.microsoft.com/office/powerpoint/2010/main" val="325516247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018C3-0496-4D65-BBE1-F5AA90E92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BC2F26-E0E8-B41B-EFD1-862048054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4C819-2ED9-0A18-2C26-5502A984DA33}"/>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0904A4DF-907D-9AD3-5FA8-5EE3957C2069}"/>
              </a:ext>
            </a:extLst>
          </p:cNvPr>
          <p:cNvSpPr>
            <a:spLocks noGrp="1"/>
          </p:cNvSpPr>
          <p:nvPr>
            <p:ph type="sldNum" sz="quarter" idx="5"/>
          </p:nvPr>
        </p:nvSpPr>
        <p:spPr/>
        <p:txBody>
          <a:bodyPr/>
          <a:lstStyle/>
          <a:p>
            <a:fld id="{C082528A-504D-42C8-8112-D4335BF0C069}" type="slidenum">
              <a:rPr lang="en-US"/>
              <a:t>233</a:t>
            </a:fld>
            <a:endParaRPr lang="en-US"/>
          </a:p>
        </p:txBody>
      </p:sp>
    </p:spTree>
    <p:extLst>
      <p:ext uri="{BB962C8B-B14F-4D97-AF65-F5344CB8AC3E}">
        <p14:creationId xmlns:p14="http://schemas.microsoft.com/office/powerpoint/2010/main" val="103938071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AC8B-D02C-C383-9C4E-B79FA5CFEB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7B943-881C-20B1-D810-278142B67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D28BB-F80F-9FD8-9C3B-1E88A0AE7D53}"/>
              </a:ext>
            </a:extLst>
          </p:cNvPr>
          <p:cNvSpPr>
            <a:spLocks noGrp="1"/>
          </p:cNvSpPr>
          <p:nvPr>
            <p:ph type="body" idx="1"/>
          </p:nvPr>
        </p:nvSpPr>
        <p:spPr/>
        <p:txBody>
          <a:bodyPr/>
          <a:lstStyle/>
          <a:p>
            <a:r>
              <a:rPr lang="en-US" b="1" dirty="0"/>
              <a:t>Slide Purpose</a:t>
            </a:r>
            <a:br>
              <a:rPr lang="en-US" b="1" dirty="0"/>
            </a:br>
            <a:r>
              <a:rPr lang="en-US" b="1" dirty="0"/>
              <a:t>The shape of an object should reflect its function.</a:t>
            </a:r>
            <a:endParaRPr lang="en-US" dirty="0"/>
          </a:p>
          <a:p>
            <a:pPr marL="171450" indent="-171450">
              <a:buFont typeface="Arial,Sans-Serif"/>
              <a:buChar char="•"/>
            </a:pPr>
            <a:r>
              <a:rPr lang="en-US" dirty="0"/>
              <a:t>Linked to the principle of affordance.</a:t>
            </a:r>
          </a:p>
        </p:txBody>
      </p:sp>
      <p:sp>
        <p:nvSpPr>
          <p:cNvPr id="4" name="Slide Number Placeholder 3">
            <a:extLst>
              <a:ext uri="{FF2B5EF4-FFF2-40B4-BE49-F238E27FC236}">
                <a16:creationId xmlns:a16="http://schemas.microsoft.com/office/drawing/2014/main" id="{CC394FFE-1991-9A93-BD37-02C29F7F2150}"/>
              </a:ext>
            </a:extLst>
          </p:cNvPr>
          <p:cNvSpPr>
            <a:spLocks noGrp="1"/>
          </p:cNvSpPr>
          <p:nvPr>
            <p:ph type="sldNum" sz="quarter" idx="5"/>
          </p:nvPr>
        </p:nvSpPr>
        <p:spPr/>
        <p:txBody>
          <a:bodyPr/>
          <a:lstStyle/>
          <a:p>
            <a:fld id="{C082528A-504D-42C8-8112-D4335BF0C069}" type="slidenum">
              <a:rPr lang="en-US"/>
              <a:t>234</a:t>
            </a:fld>
            <a:endParaRPr lang="en-US"/>
          </a:p>
        </p:txBody>
      </p:sp>
    </p:spTree>
    <p:extLst>
      <p:ext uri="{BB962C8B-B14F-4D97-AF65-F5344CB8AC3E}">
        <p14:creationId xmlns:p14="http://schemas.microsoft.com/office/powerpoint/2010/main" val="364500861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CDBB0-CE7F-BED1-757F-C98F4B080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ED59C-7066-E87A-D91A-12C4A4E520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22B08-95C4-6C7C-480F-FF3B7ED23433}"/>
              </a:ext>
            </a:extLst>
          </p:cNvPr>
          <p:cNvSpPr>
            <a:spLocks noGrp="1"/>
          </p:cNvSpPr>
          <p:nvPr>
            <p:ph type="body" idx="1"/>
          </p:nvPr>
        </p:nvSpPr>
        <p:spPr/>
        <p:txBody>
          <a:bodyPr/>
          <a:lstStyle/>
          <a:p>
            <a:r>
              <a:rPr lang="en-US" b="1" dirty="0"/>
              <a:t>Slide Purpose</a:t>
            </a:r>
            <a:br>
              <a:rPr lang="en-US" b="1" dirty="0"/>
            </a:br>
            <a:r>
              <a:rPr lang="en-US" b="1" dirty="0"/>
              <a:t>The shape of an object should reflect its function.</a:t>
            </a:r>
            <a:endParaRPr lang="en-US" dirty="0"/>
          </a:p>
          <a:p>
            <a:pPr marL="171450" indent="-171450">
              <a:buFont typeface="Arial,Sans-Serif"/>
              <a:buChar char="•"/>
            </a:pPr>
            <a:r>
              <a:rPr lang="en-US" dirty="0"/>
              <a:t>Linked to the principle of affordance.</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B485E49A-529E-78F1-2A6A-07B378475225}"/>
              </a:ext>
            </a:extLst>
          </p:cNvPr>
          <p:cNvSpPr>
            <a:spLocks noGrp="1"/>
          </p:cNvSpPr>
          <p:nvPr>
            <p:ph type="sldNum" sz="quarter" idx="5"/>
          </p:nvPr>
        </p:nvSpPr>
        <p:spPr/>
        <p:txBody>
          <a:bodyPr/>
          <a:lstStyle/>
          <a:p>
            <a:fld id="{C082528A-504D-42C8-8112-D4335BF0C069}" type="slidenum">
              <a:rPr lang="en-US"/>
              <a:t>235</a:t>
            </a:fld>
            <a:endParaRPr lang="en-US"/>
          </a:p>
        </p:txBody>
      </p:sp>
    </p:spTree>
    <p:extLst>
      <p:ext uri="{BB962C8B-B14F-4D97-AF65-F5344CB8AC3E}">
        <p14:creationId xmlns:p14="http://schemas.microsoft.com/office/powerpoint/2010/main" val="121735865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E3FE5-EB07-D441-9667-5D7962762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9144A-5970-1A09-D3E0-8571761D4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E585C-BA1B-CA10-C84B-3EAA1CDD9BB7}"/>
              </a:ext>
            </a:extLst>
          </p:cNvPr>
          <p:cNvSpPr>
            <a:spLocks noGrp="1"/>
          </p:cNvSpPr>
          <p:nvPr>
            <p:ph type="body" idx="1"/>
          </p:nvPr>
        </p:nvSpPr>
        <p:spPr/>
        <p:txBody>
          <a:bodyPr/>
          <a:lstStyle/>
          <a:p>
            <a:r>
              <a:rPr lang="en-US" b="1" dirty="0"/>
              <a:t>Slide Purpose</a:t>
            </a:r>
            <a:br>
              <a:rPr lang="en-US" b="1" dirty="0">
                <a:cs typeface="+mn-lt"/>
              </a:rPr>
            </a:br>
            <a:r>
              <a:rPr lang="en-US" b="1" dirty="0"/>
              <a:t>Revisit two major design styles.</a:t>
            </a:r>
            <a:endParaRPr lang="en-US" dirty="0"/>
          </a:p>
          <a:p>
            <a:pPr marL="171450" indent="-171450">
              <a:buFont typeface="Arial,Sans-Serif"/>
              <a:buChar char="•"/>
            </a:pPr>
            <a:r>
              <a:rPr lang="en-US" dirty="0"/>
              <a:t>Flat design can be sleek but less obvious in conveying affordances.</a:t>
            </a:r>
          </a:p>
          <a:p>
            <a:pPr marL="171450" indent="-171450">
              <a:buFont typeface="Arial,Sans-Serif"/>
              <a:buChar char="•"/>
            </a:pPr>
            <a:r>
              <a:rPr lang="en-US" dirty="0"/>
              <a:t>Skeuomorphism can be immediately understood but risk outdated looks.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70967F10-BE37-B99F-D8E7-358AB5C3D62D}"/>
              </a:ext>
            </a:extLst>
          </p:cNvPr>
          <p:cNvSpPr>
            <a:spLocks noGrp="1"/>
          </p:cNvSpPr>
          <p:nvPr>
            <p:ph type="sldNum" sz="quarter" idx="5"/>
          </p:nvPr>
        </p:nvSpPr>
        <p:spPr/>
        <p:txBody>
          <a:bodyPr/>
          <a:lstStyle/>
          <a:p>
            <a:fld id="{C082528A-504D-42C8-8112-D4335BF0C069}" type="slidenum">
              <a:rPr lang="en-US"/>
              <a:t>236</a:t>
            </a:fld>
            <a:endParaRPr lang="en-US"/>
          </a:p>
        </p:txBody>
      </p:sp>
    </p:spTree>
    <p:extLst>
      <p:ext uri="{BB962C8B-B14F-4D97-AF65-F5344CB8AC3E}">
        <p14:creationId xmlns:p14="http://schemas.microsoft.com/office/powerpoint/2010/main" val="1515157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font-sans, '__figmaSans_a26a19', '__figmaSans_Fallback_a26a19', SF Pro Display, system-ui, helvetica, sans-serif)"/>
              </a:rPr>
              <a:t>Improves decision-making. Clear and consistent UI design principles give a structured framework for predicting user needs and making informed design choices.</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31</a:t>
            </a:fld>
            <a:endParaRPr lang="fr-BE"/>
          </a:p>
        </p:txBody>
      </p:sp>
    </p:spTree>
    <p:extLst>
      <p:ext uri="{BB962C8B-B14F-4D97-AF65-F5344CB8AC3E}">
        <p14:creationId xmlns:p14="http://schemas.microsoft.com/office/powerpoint/2010/main" val="350043900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862E2-2300-0AA6-96C5-5B24A97649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CA7270-5675-2910-1255-6D47EBA0C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C08C6-70DB-C4F5-D59A-66A56568FE6E}"/>
              </a:ext>
            </a:extLst>
          </p:cNvPr>
          <p:cNvSpPr>
            <a:spLocks noGrp="1"/>
          </p:cNvSpPr>
          <p:nvPr>
            <p:ph type="body" idx="1"/>
          </p:nvPr>
        </p:nvSpPr>
        <p:spPr/>
        <p:txBody>
          <a:bodyPr/>
          <a:lstStyle/>
          <a:p>
            <a:r>
              <a:rPr lang="en-US" b="1" dirty="0"/>
              <a:t>Slide Purpose</a:t>
            </a:r>
            <a:br>
              <a:rPr lang="en-US" b="1" dirty="0">
                <a:cs typeface="+mn-lt"/>
              </a:rPr>
            </a:br>
            <a:r>
              <a:rPr lang="en-US" b="1" dirty="0"/>
              <a:t>A design trend with soft shadows and subtle depth, often lacking strong contrast.</a:t>
            </a:r>
            <a:endParaRPr lang="en-US" dirty="0"/>
          </a:p>
          <a:p>
            <a:pPr marL="171450" indent="-171450">
              <a:buFont typeface="Arial,Sans-Serif"/>
              <a:buChar char="•"/>
            </a:pPr>
            <a:r>
              <a:rPr lang="en-US" dirty="0"/>
              <a:t>May look modern but can pose accessibility challenges.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D28C145A-5AEA-CBAA-35E7-32879852C87E}"/>
              </a:ext>
            </a:extLst>
          </p:cNvPr>
          <p:cNvSpPr>
            <a:spLocks noGrp="1"/>
          </p:cNvSpPr>
          <p:nvPr>
            <p:ph type="sldNum" sz="quarter" idx="5"/>
          </p:nvPr>
        </p:nvSpPr>
        <p:spPr/>
        <p:txBody>
          <a:bodyPr/>
          <a:lstStyle/>
          <a:p>
            <a:fld id="{C082528A-504D-42C8-8112-D4335BF0C069}" type="slidenum">
              <a:rPr lang="en-US"/>
              <a:t>237</a:t>
            </a:fld>
            <a:endParaRPr lang="en-US"/>
          </a:p>
        </p:txBody>
      </p:sp>
    </p:spTree>
    <p:extLst>
      <p:ext uri="{BB962C8B-B14F-4D97-AF65-F5344CB8AC3E}">
        <p14:creationId xmlns:p14="http://schemas.microsoft.com/office/powerpoint/2010/main" val="274283255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A137B-D1E2-A4B2-9D72-01D376F72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955BFA-8E1B-7158-9F21-12FB12ABB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096EF-3823-0927-B837-DEC166A67E01}"/>
              </a:ext>
            </a:extLst>
          </p:cNvPr>
          <p:cNvSpPr>
            <a:spLocks noGrp="1"/>
          </p:cNvSpPr>
          <p:nvPr>
            <p:ph type="body" idx="1"/>
          </p:nvPr>
        </p:nvSpPr>
        <p:spPr/>
        <p:txBody>
          <a:bodyPr/>
          <a:lstStyle/>
          <a:p>
            <a:r>
              <a:rPr lang="en-US" b="1"/>
              <a:t>Slide Purpose</a:t>
            </a:r>
            <a:br>
              <a:rPr lang="en-US" b="1">
                <a:cs typeface="+mn-lt"/>
              </a:rPr>
            </a:br>
            <a:r>
              <a:rPr lang="en-US" b="1"/>
              <a:t>Green is often positive, red negative, orange caution, etc.</a:t>
            </a:r>
            <a:endParaRPr lang="en-US"/>
          </a:p>
          <a:p>
            <a:pPr marL="171450" indent="-171450">
              <a:buFont typeface="Arial,Sans-Serif"/>
              <a:buChar char="•"/>
            </a:pPr>
            <a:r>
              <a:rPr lang="en-US"/>
              <a:t>Stick to common color associations for clarity.</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7419FEC7-3C3C-7EC8-9806-ECD7CF2E120B}"/>
              </a:ext>
            </a:extLst>
          </p:cNvPr>
          <p:cNvSpPr>
            <a:spLocks noGrp="1"/>
          </p:cNvSpPr>
          <p:nvPr>
            <p:ph type="sldNum" sz="quarter" idx="5"/>
          </p:nvPr>
        </p:nvSpPr>
        <p:spPr/>
        <p:txBody>
          <a:bodyPr/>
          <a:lstStyle/>
          <a:p>
            <a:fld id="{C082528A-504D-42C8-8112-D4335BF0C069}" type="slidenum">
              <a:rPr lang="en-US"/>
              <a:t>238</a:t>
            </a:fld>
            <a:endParaRPr lang="en-US"/>
          </a:p>
        </p:txBody>
      </p:sp>
    </p:spTree>
    <p:extLst>
      <p:ext uri="{BB962C8B-B14F-4D97-AF65-F5344CB8AC3E}">
        <p14:creationId xmlns:p14="http://schemas.microsoft.com/office/powerpoint/2010/main" val="336254041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95A15-75A3-0EB5-7EC6-E81B35C89A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C22EF-D509-8C4D-DF35-B5B11ED99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3C3AC-42DE-F730-D6B4-7F8116A3902F}"/>
              </a:ext>
            </a:extLst>
          </p:cNvPr>
          <p:cNvSpPr>
            <a:spLocks noGrp="1"/>
          </p:cNvSpPr>
          <p:nvPr>
            <p:ph type="body" idx="1"/>
          </p:nvPr>
        </p:nvSpPr>
        <p:spPr/>
        <p:txBody>
          <a:bodyPr/>
          <a:lstStyle/>
          <a:p>
            <a:r>
              <a:rPr lang="en-US" b="1" dirty="0"/>
              <a:t>Slide Purpose</a:t>
            </a:r>
            <a:br>
              <a:rPr lang="en-US" b="1" dirty="0"/>
            </a:br>
            <a:r>
              <a:rPr lang="en-US" b="1" dirty="0"/>
              <a:t>Icons are quick to scan, but can be ambiguous if not universally recognized.</a:t>
            </a:r>
            <a:endParaRPr lang="en-US" dirty="0"/>
          </a:p>
          <a:p>
            <a:pPr marL="171450" indent="-171450">
              <a:buFont typeface="Arial,Sans-Serif"/>
              <a:buChar char="•"/>
            </a:pPr>
            <a:r>
              <a:rPr lang="en-US" dirty="0"/>
              <a:t>If in doubt, pair with a label.</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09A0076D-BBFF-47F7-6820-E1030F5ED785}"/>
              </a:ext>
            </a:extLst>
          </p:cNvPr>
          <p:cNvSpPr>
            <a:spLocks noGrp="1"/>
          </p:cNvSpPr>
          <p:nvPr>
            <p:ph type="sldNum" sz="quarter" idx="5"/>
          </p:nvPr>
        </p:nvSpPr>
        <p:spPr/>
        <p:txBody>
          <a:bodyPr/>
          <a:lstStyle/>
          <a:p>
            <a:fld id="{C082528A-504D-42C8-8112-D4335BF0C069}" type="slidenum">
              <a:rPr lang="en-US"/>
              <a:t>239</a:t>
            </a:fld>
            <a:endParaRPr lang="en-US"/>
          </a:p>
        </p:txBody>
      </p:sp>
    </p:spTree>
    <p:extLst>
      <p:ext uri="{BB962C8B-B14F-4D97-AF65-F5344CB8AC3E}">
        <p14:creationId xmlns:p14="http://schemas.microsoft.com/office/powerpoint/2010/main" val="208221796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DA3BB-F193-5325-C700-B1C43D879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CE88D-19B2-1B64-C145-A60435E05F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3F8EB5-0980-5FE2-3848-20217A8D0DBE}"/>
              </a:ext>
            </a:extLst>
          </p:cNvPr>
          <p:cNvSpPr>
            <a:spLocks noGrp="1"/>
          </p:cNvSpPr>
          <p:nvPr>
            <p:ph type="body" idx="1"/>
          </p:nvPr>
        </p:nvSpPr>
        <p:spPr/>
        <p:txBody>
          <a:bodyPr/>
          <a:lstStyle/>
          <a:p>
            <a:r>
              <a:rPr lang="en-US" b="1"/>
              <a:t>Slide Purpose</a:t>
            </a:r>
            <a:br>
              <a:rPr lang="en-US" b="1">
                <a:cs typeface="+mn-lt"/>
              </a:rPr>
            </a:br>
            <a:r>
              <a:rPr lang="en-US" b="1"/>
              <a:t>Standard objects (camera, home icon) might not need labels.</a:t>
            </a:r>
            <a:endParaRPr lang="en-US"/>
          </a:p>
          <a:p>
            <a:pPr marL="171450" indent="-171450">
              <a:buFont typeface="Arial,Sans-Serif"/>
              <a:buChar char="•"/>
            </a:pPr>
            <a:r>
              <a:rPr lang="en-US"/>
              <a:t>Non-standard icons may confuse users.</a:t>
            </a:r>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CA43A3E5-18AB-4A1E-BC7C-48850250B13C}"/>
              </a:ext>
            </a:extLst>
          </p:cNvPr>
          <p:cNvSpPr>
            <a:spLocks noGrp="1"/>
          </p:cNvSpPr>
          <p:nvPr>
            <p:ph type="sldNum" sz="quarter" idx="5"/>
          </p:nvPr>
        </p:nvSpPr>
        <p:spPr/>
        <p:txBody>
          <a:bodyPr/>
          <a:lstStyle/>
          <a:p>
            <a:fld id="{C082528A-504D-42C8-8112-D4335BF0C069}" type="slidenum">
              <a:rPr lang="en-US"/>
              <a:t>240</a:t>
            </a:fld>
            <a:endParaRPr lang="en-US"/>
          </a:p>
        </p:txBody>
      </p:sp>
    </p:spTree>
    <p:extLst>
      <p:ext uri="{BB962C8B-B14F-4D97-AF65-F5344CB8AC3E}">
        <p14:creationId xmlns:p14="http://schemas.microsoft.com/office/powerpoint/2010/main" val="313049298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7D515-DF14-E256-5718-58F745296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E380A-48F8-1A40-C9FB-2C006CB3CE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4EAE5-474A-9FAC-9D59-4B3C128BB85D}"/>
              </a:ext>
            </a:extLst>
          </p:cNvPr>
          <p:cNvSpPr>
            <a:spLocks noGrp="1"/>
          </p:cNvSpPr>
          <p:nvPr>
            <p:ph type="body" idx="1"/>
          </p:nvPr>
        </p:nvSpPr>
        <p:spPr/>
        <p:txBody>
          <a:bodyPr/>
          <a:lstStyle/>
          <a:p>
            <a:r>
              <a:rPr lang="en-US" b="1"/>
              <a:t>Definition</a:t>
            </a:r>
            <a:br>
              <a:rPr lang="en-US" b="1">
                <a:cs typeface="+mn-lt"/>
              </a:rPr>
            </a:br>
            <a:r>
              <a:rPr lang="en-US" b="1"/>
              <a:t>Semiotics: Icons (analog sign), index (physical link), symbol (intellectual link).</a:t>
            </a:r>
            <a:endParaRPr lang="en-US"/>
          </a:p>
          <a:p>
            <a:pPr marL="171450" indent="-171450">
              <a:buFont typeface="Arial,Sans-Serif"/>
              <a:buChar char="•"/>
            </a:pPr>
            <a:r>
              <a:rPr lang="en-US"/>
              <a:t>Choose the right type to avoid misinterpretation.</a:t>
            </a:r>
          </a:p>
          <a:p>
            <a:r>
              <a:rPr lang="en-US" b="1"/>
              <a:t>Slide Purpose</a:t>
            </a:r>
            <a:br>
              <a:rPr lang="en-US" b="1">
                <a:cs typeface="+mn-lt"/>
              </a:rPr>
            </a:br>
            <a:r>
              <a:rPr lang="en-US" b="1"/>
              <a:t>Remind that communication is about sending signs that produce meaning.</a:t>
            </a:r>
            <a:endParaRPr lang="en-US"/>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1A7EE4FD-4D0F-1721-14B4-4F7C4D7EA8AE}"/>
              </a:ext>
            </a:extLst>
          </p:cNvPr>
          <p:cNvSpPr>
            <a:spLocks noGrp="1"/>
          </p:cNvSpPr>
          <p:nvPr>
            <p:ph type="sldNum" sz="quarter" idx="5"/>
          </p:nvPr>
        </p:nvSpPr>
        <p:spPr/>
        <p:txBody>
          <a:bodyPr/>
          <a:lstStyle/>
          <a:p>
            <a:fld id="{C082528A-504D-42C8-8112-D4335BF0C069}" type="slidenum">
              <a:rPr lang="en-US"/>
              <a:t>241</a:t>
            </a:fld>
            <a:endParaRPr lang="en-US"/>
          </a:p>
        </p:txBody>
      </p:sp>
    </p:spTree>
    <p:extLst>
      <p:ext uri="{BB962C8B-B14F-4D97-AF65-F5344CB8AC3E}">
        <p14:creationId xmlns:p14="http://schemas.microsoft.com/office/powerpoint/2010/main" val="235493939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A4232-8287-E2C6-0466-3434EB0C4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44BED7-C792-2E74-443B-A408727FA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1B755-877A-6DCB-5BAD-78FCDC5ADA40}"/>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9A6A9A3D-1A13-A067-42E2-135C5F4F68DC}"/>
              </a:ext>
            </a:extLst>
          </p:cNvPr>
          <p:cNvSpPr>
            <a:spLocks noGrp="1"/>
          </p:cNvSpPr>
          <p:nvPr>
            <p:ph type="sldNum" sz="quarter" idx="5"/>
          </p:nvPr>
        </p:nvSpPr>
        <p:spPr/>
        <p:txBody>
          <a:bodyPr/>
          <a:lstStyle/>
          <a:p>
            <a:fld id="{C082528A-504D-42C8-8112-D4335BF0C069}" type="slidenum">
              <a:rPr lang="en-US"/>
              <a:t>242</a:t>
            </a:fld>
            <a:endParaRPr lang="en-US"/>
          </a:p>
        </p:txBody>
      </p:sp>
    </p:spTree>
    <p:extLst>
      <p:ext uri="{BB962C8B-B14F-4D97-AF65-F5344CB8AC3E}">
        <p14:creationId xmlns:p14="http://schemas.microsoft.com/office/powerpoint/2010/main" val="198086675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E4EC5-C43D-88AE-071C-BF786CD6F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5F9C1-E5E0-C65E-D7F3-1474C61C7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FC44D4-758A-C1E3-BFA8-6506988101E1}"/>
              </a:ext>
            </a:extLst>
          </p:cNvPr>
          <p:cNvSpPr>
            <a:spLocks noGrp="1"/>
          </p:cNvSpPr>
          <p:nvPr>
            <p:ph type="body" idx="1"/>
          </p:nvPr>
        </p:nvSpPr>
        <p:spPr/>
        <p:txBody>
          <a:bodyPr/>
          <a:lstStyle/>
          <a:p>
            <a:r>
              <a:rPr lang="en-US" b="1" dirty="0"/>
              <a:t>Slide Purpose</a:t>
            </a:r>
            <a:br>
              <a:rPr lang="en-US" b="1" dirty="0"/>
            </a:br>
            <a:r>
              <a:rPr lang="en-US" b="1" dirty="0"/>
              <a:t>Words should be direct, easy to understand, and consistent with your brand tone.</a:t>
            </a:r>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490D3EF3-0478-52D4-68AD-F03348A7722F}"/>
              </a:ext>
            </a:extLst>
          </p:cNvPr>
          <p:cNvSpPr>
            <a:spLocks noGrp="1"/>
          </p:cNvSpPr>
          <p:nvPr>
            <p:ph type="sldNum" sz="quarter" idx="5"/>
          </p:nvPr>
        </p:nvSpPr>
        <p:spPr/>
        <p:txBody>
          <a:bodyPr/>
          <a:lstStyle/>
          <a:p>
            <a:fld id="{C082528A-504D-42C8-8112-D4335BF0C069}" type="slidenum">
              <a:rPr lang="en-US"/>
              <a:t>243</a:t>
            </a:fld>
            <a:endParaRPr lang="en-US"/>
          </a:p>
        </p:txBody>
      </p:sp>
    </p:spTree>
    <p:extLst>
      <p:ext uri="{BB962C8B-B14F-4D97-AF65-F5344CB8AC3E}">
        <p14:creationId xmlns:p14="http://schemas.microsoft.com/office/powerpoint/2010/main" val="2706902827"/>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DC5FE-2866-CE94-7151-B4E4C3622BD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57CDD20-A42F-04ED-5E2F-5672ED726F9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54B9111-3241-9569-C731-FF607658D8EE}"/>
              </a:ext>
            </a:extLst>
          </p:cNvPr>
          <p:cNvSpPr>
            <a:spLocks noGrp="1"/>
          </p:cNvSpPr>
          <p:nvPr>
            <p:ph type="body" idx="1"/>
          </p:nvPr>
        </p:nvSpPr>
        <p:spPr/>
        <p:txBody>
          <a:bodyPr/>
          <a:lstStyle/>
          <a:p>
            <a:r>
              <a:rPr lang="en-US" b="1" dirty="0"/>
              <a:t>Slide Purpose</a:t>
            </a:r>
            <a:br>
              <a:rPr lang="en-US" b="1" dirty="0">
                <a:cs typeface="+mn-lt"/>
              </a:rPr>
            </a:br>
            <a:r>
              <a:rPr lang="en-US" b="1" dirty="0"/>
              <a:t>Check if icons match labels, if button text describes the action, and if jargon is minimal.</a:t>
            </a:r>
            <a:endParaRPr lang="en-US" dirty="0"/>
          </a:p>
        </p:txBody>
      </p:sp>
      <p:sp>
        <p:nvSpPr>
          <p:cNvPr id="4" name="Espace réservé du numéro de diapositive 3">
            <a:extLst>
              <a:ext uri="{FF2B5EF4-FFF2-40B4-BE49-F238E27FC236}">
                <a16:creationId xmlns:a16="http://schemas.microsoft.com/office/drawing/2014/main" id="{5B13ADD0-CD91-F436-1C6B-66B02AA5B45A}"/>
              </a:ext>
            </a:extLst>
          </p:cNvPr>
          <p:cNvSpPr>
            <a:spLocks noGrp="1"/>
          </p:cNvSpPr>
          <p:nvPr>
            <p:ph type="sldNum" sz="quarter" idx="5"/>
          </p:nvPr>
        </p:nvSpPr>
        <p:spPr/>
        <p:txBody>
          <a:bodyPr/>
          <a:lstStyle/>
          <a:p>
            <a:fld id="{C082528A-504D-42C8-8112-D4335BF0C069}" type="slidenum">
              <a:rPr lang="fr-FR"/>
              <a:t>244</a:t>
            </a:fld>
            <a:endParaRPr lang="fr-FR"/>
          </a:p>
        </p:txBody>
      </p:sp>
    </p:spTree>
    <p:extLst>
      <p:ext uri="{BB962C8B-B14F-4D97-AF65-F5344CB8AC3E}">
        <p14:creationId xmlns:p14="http://schemas.microsoft.com/office/powerpoint/2010/main" val="233105594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659E8-241E-C1D4-C7E4-CCCE05833A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12551-4EAE-1571-7406-349D6DB31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CD19D-A0D5-4C7B-3BC5-384084F477F0}"/>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55951DC9-C384-AC47-D6F3-4533479CA78C}"/>
              </a:ext>
            </a:extLst>
          </p:cNvPr>
          <p:cNvSpPr>
            <a:spLocks noGrp="1"/>
          </p:cNvSpPr>
          <p:nvPr>
            <p:ph type="sldNum" sz="quarter" idx="5"/>
          </p:nvPr>
        </p:nvSpPr>
        <p:spPr/>
        <p:txBody>
          <a:bodyPr/>
          <a:lstStyle/>
          <a:p>
            <a:fld id="{C082528A-504D-42C8-8112-D4335BF0C069}" type="slidenum">
              <a:rPr lang="en-US"/>
              <a:t>245</a:t>
            </a:fld>
            <a:endParaRPr lang="en-US"/>
          </a:p>
        </p:txBody>
      </p:sp>
    </p:spTree>
    <p:extLst>
      <p:ext uri="{BB962C8B-B14F-4D97-AF65-F5344CB8AC3E}">
        <p14:creationId xmlns:p14="http://schemas.microsoft.com/office/powerpoint/2010/main" val="354070205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0EC11-E64C-2738-FDD8-67658A6EB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5C8119-65BD-FE38-1EDD-C3EEC8048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AF3F79-6A12-5829-07A2-6FAD87AB6BAC}"/>
              </a:ext>
            </a:extLst>
          </p:cNvPr>
          <p:cNvSpPr>
            <a:spLocks noGrp="1"/>
          </p:cNvSpPr>
          <p:nvPr>
            <p:ph type="body" idx="1"/>
          </p:nvPr>
        </p:nvSpPr>
        <p:spPr/>
        <p:txBody>
          <a:bodyPr/>
          <a:lstStyle/>
          <a:p>
            <a:r>
              <a:rPr lang="en-US" b="1"/>
              <a:t>Definition</a:t>
            </a:r>
            <a:br>
              <a:rPr lang="en-US" b="1">
                <a:cs typeface="+mn-lt"/>
              </a:rPr>
            </a:br>
            <a:r>
              <a:rPr lang="en-US" b="1"/>
              <a:t>The interface logic must match user logic, saving them from unnecessary interpretation.</a:t>
            </a:r>
            <a:endParaRPr lang="en-US"/>
          </a:p>
          <a:p>
            <a:pPr marL="171450" indent="-171450">
              <a:buFont typeface="Arial,Sans-Serif"/>
              <a:buChar char="•"/>
            </a:pPr>
            <a:r>
              <a:rPr lang="en-US"/>
              <a:t>Reflect user mental models in your design.</a:t>
            </a:r>
          </a:p>
          <a:p>
            <a:r>
              <a:rPr lang="en-US" b="1"/>
              <a:t>Slide Purpose</a:t>
            </a:r>
            <a:br>
              <a:rPr lang="en-US" b="1"/>
            </a:br>
            <a:r>
              <a:rPr lang="en-US" b="1"/>
              <a:t>Reinforce that a mismatch causes confusion and user frustration.</a:t>
            </a:r>
            <a:endParaRPr lang="en-US"/>
          </a:p>
          <a:p>
            <a:endParaRPr lang="en-US"/>
          </a:p>
          <a:p>
            <a:endParaRPr lang="en-US" b="1">
              <a:ea typeface="Calibri"/>
              <a:cs typeface="Calibri"/>
            </a:endParaRPr>
          </a:p>
        </p:txBody>
      </p:sp>
      <p:sp>
        <p:nvSpPr>
          <p:cNvPr id="4" name="Slide Number Placeholder 3">
            <a:extLst>
              <a:ext uri="{FF2B5EF4-FFF2-40B4-BE49-F238E27FC236}">
                <a16:creationId xmlns:a16="http://schemas.microsoft.com/office/drawing/2014/main" id="{3EFB8700-B06D-EA71-E6DF-C79ED95D9651}"/>
              </a:ext>
            </a:extLst>
          </p:cNvPr>
          <p:cNvSpPr>
            <a:spLocks noGrp="1"/>
          </p:cNvSpPr>
          <p:nvPr>
            <p:ph type="sldNum" sz="quarter" idx="5"/>
          </p:nvPr>
        </p:nvSpPr>
        <p:spPr/>
        <p:txBody>
          <a:bodyPr/>
          <a:lstStyle/>
          <a:p>
            <a:fld id="{C082528A-504D-42C8-8112-D4335BF0C069}" type="slidenum">
              <a:rPr lang="en-US"/>
              <a:t>246</a:t>
            </a:fld>
            <a:endParaRPr lang="en-US"/>
          </a:p>
        </p:txBody>
      </p:sp>
    </p:spTree>
    <p:extLst>
      <p:ext uri="{BB962C8B-B14F-4D97-AF65-F5344CB8AC3E}">
        <p14:creationId xmlns:p14="http://schemas.microsoft.com/office/powerpoint/2010/main" val="16830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var(--f-font-sans, '__figmaSans_a26a19', '__figmaSans_Fallback_a26a19', SF Pro Display, system-ui, helvetica, sans-serif)"/>
              </a:rPr>
              <a:t>Reduces cognitive load. A well-designed interface can simplify tasks, reducing the mental effort required to complete user actions. Less cognitive load can help create a more intuitive and enjoyable experience.</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32</a:t>
            </a:fld>
            <a:endParaRPr lang="fr-BE"/>
          </a:p>
        </p:txBody>
      </p:sp>
    </p:spTree>
    <p:extLst>
      <p:ext uri="{BB962C8B-B14F-4D97-AF65-F5344CB8AC3E}">
        <p14:creationId xmlns:p14="http://schemas.microsoft.com/office/powerpoint/2010/main" val="97754342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3933E-9CAC-9691-EBC6-27182382B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A47D6-6DC4-2712-C587-D7203C95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9F34B8-AF87-8475-DC4B-08EC04FE831C}"/>
              </a:ext>
            </a:extLst>
          </p:cNvPr>
          <p:cNvSpPr>
            <a:spLocks noGrp="1"/>
          </p:cNvSpPr>
          <p:nvPr>
            <p:ph type="body" idx="1"/>
          </p:nvPr>
        </p:nvSpPr>
        <p:spPr/>
        <p:txBody>
          <a:bodyPr/>
          <a:lstStyle/>
          <a:p>
            <a:r>
              <a:rPr lang="en-US" b="1" dirty="0"/>
              <a:t>Slide Purpose</a:t>
            </a:r>
            <a:br>
              <a:rPr lang="en-US" b="1" dirty="0">
                <a:cs typeface="+mn-lt"/>
              </a:rPr>
            </a:br>
            <a:r>
              <a:rPr lang="en-US" b="1" dirty="0"/>
              <a:t>Personas should reflect user memory, perception, anatomy, skills, age, and expectations.</a:t>
            </a:r>
            <a:endParaRPr lang="en-US" dirty="0"/>
          </a:p>
          <a:p>
            <a:pPr marL="171450" indent="-171450">
              <a:buFont typeface="Arial,Sans-Serif"/>
              <a:buChar char="•"/>
            </a:pPr>
            <a:r>
              <a:rPr lang="en-US" dirty="0"/>
              <a:t>Helps ensure the design meets diverse needs.</a:t>
            </a:r>
          </a:p>
          <a:p>
            <a:endParaRPr lang="en-US" dirty="0"/>
          </a:p>
          <a:p>
            <a:r>
              <a:rPr lang="en-US" b="1" dirty="0">
                <a:ea typeface="Calibri"/>
                <a:cs typeface="Calibri"/>
              </a:rPr>
              <a:t>In UX Design, a persona is a fictional but realistic representation of a typical user of a product or service. It is based on real user research and data, and is used to better understand their needs, behaviors, motivations and goals, in order to guide design decisions. In short: A UX persona is a user modeling tool that helps design teams create more relevant and effective user experiences.</a:t>
            </a:r>
          </a:p>
        </p:txBody>
      </p:sp>
      <p:sp>
        <p:nvSpPr>
          <p:cNvPr id="4" name="Slide Number Placeholder 3">
            <a:extLst>
              <a:ext uri="{FF2B5EF4-FFF2-40B4-BE49-F238E27FC236}">
                <a16:creationId xmlns:a16="http://schemas.microsoft.com/office/drawing/2014/main" id="{EEF28F36-81A3-32C7-CE15-9B96DEDBE661}"/>
              </a:ext>
            </a:extLst>
          </p:cNvPr>
          <p:cNvSpPr>
            <a:spLocks noGrp="1"/>
          </p:cNvSpPr>
          <p:nvPr>
            <p:ph type="sldNum" sz="quarter" idx="5"/>
          </p:nvPr>
        </p:nvSpPr>
        <p:spPr/>
        <p:txBody>
          <a:bodyPr/>
          <a:lstStyle/>
          <a:p>
            <a:fld id="{C082528A-504D-42C8-8112-D4335BF0C069}" type="slidenum">
              <a:rPr lang="en-US"/>
              <a:t>247</a:t>
            </a:fld>
            <a:endParaRPr lang="en-US"/>
          </a:p>
        </p:txBody>
      </p:sp>
    </p:spTree>
    <p:extLst>
      <p:ext uri="{BB962C8B-B14F-4D97-AF65-F5344CB8AC3E}">
        <p14:creationId xmlns:p14="http://schemas.microsoft.com/office/powerpoint/2010/main" val="172741155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C8069-7B27-B310-44E1-AC1B1D1857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DD646-1A0B-B9BB-FF88-B3F888DBFF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FBEA8-302A-3BB4-4387-48B02A7E1DBF}"/>
              </a:ext>
            </a:extLst>
          </p:cNvPr>
          <p:cNvSpPr>
            <a:spLocks noGrp="1"/>
          </p:cNvSpPr>
          <p:nvPr>
            <p:ph type="body" idx="1"/>
          </p:nvPr>
        </p:nvSpPr>
        <p:spPr/>
        <p:txBody>
          <a:bodyPr/>
          <a:lstStyle/>
          <a:p>
            <a:r>
              <a:rPr lang="en-US" b="1" dirty="0"/>
              <a:t>Slide Purpose</a:t>
            </a:r>
            <a:br>
              <a:rPr lang="en-US" b="1" dirty="0">
                <a:cs typeface="+mn-lt"/>
              </a:rPr>
            </a:br>
            <a:r>
              <a:rPr lang="en-US" b="1" dirty="0"/>
              <a:t>Show how external conditions (lighting, usage on the go) can affect the experience.</a:t>
            </a:r>
            <a:endParaRPr lang="en-US" dirty="0"/>
          </a:p>
          <a:p>
            <a:endParaRPr lang="en-US" dirty="0"/>
          </a:p>
        </p:txBody>
      </p:sp>
      <p:sp>
        <p:nvSpPr>
          <p:cNvPr id="4" name="Slide Number Placeholder 3">
            <a:extLst>
              <a:ext uri="{FF2B5EF4-FFF2-40B4-BE49-F238E27FC236}">
                <a16:creationId xmlns:a16="http://schemas.microsoft.com/office/drawing/2014/main" id="{62C5E0FC-2378-97F5-3C61-42F972E916C0}"/>
              </a:ext>
            </a:extLst>
          </p:cNvPr>
          <p:cNvSpPr>
            <a:spLocks noGrp="1"/>
          </p:cNvSpPr>
          <p:nvPr>
            <p:ph type="sldNum" sz="quarter" idx="5"/>
          </p:nvPr>
        </p:nvSpPr>
        <p:spPr/>
        <p:txBody>
          <a:bodyPr/>
          <a:lstStyle/>
          <a:p>
            <a:fld id="{C082528A-504D-42C8-8112-D4335BF0C069}" type="slidenum">
              <a:rPr lang="en-US"/>
              <a:t>248</a:t>
            </a:fld>
            <a:endParaRPr lang="en-US"/>
          </a:p>
        </p:txBody>
      </p:sp>
    </p:spTree>
    <p:extLst>
      <p:ext uri="{BB962C8B-B14F-4D97-AF65-F5344CB8AC3E}">
        <p14:creationId xmlns:p14="http://schemas.microsoft.com/office/powerpoint/2010/main" val="244833549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E87FF-1FF6-1461-9884-DF96FDD77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30C89-3ECB-7B9A-9DF9-E2293977B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A1FA9-8166-058C-1956-749FD1515DF5}"/>
              </a:ext>
            </a:extLst>
          </p:cNvPr>
          <p:cNvSpPr>
            <a:spLocks noGrp="1"/>
          </p:cNvSpPr>
          <p:nvPr>
            <p:ph type="body" idx="1"/>
          </p:nvPr>
        </p:nvSpPr>
        <p:spPr/>
        <p:txBody>
          <a:bodyPr/>
          <a:lstStyle/>
          <a:p>
            <a:r>
              <a:rPr lang="en-US" b="1" dirty="0"/>
              <a:t>Slide Purpose</a:t>
            </a:r>
            <a:br>
              <a:rPr lang="en-US" b="1" dirty="0"/>
            </a:br>
            <a:r>
              <a:rPr lang="en-US" b="1" dirty="0"/>
              <a:t>Explain how UIs differ for a phone, tablet, TV, or desktop.</a:t>
            </a:r>
            <a:endParaRPr lang="en-US" dirty="0"/>
          </a:p>
          <a:p>
            <a:pPr marL="171450" indent="-171450">
              <a:buFont typeface="Arial,Sans-Serif"/>
              <a:buChar char="•"/>
            </a:pPr>
            <a:r>
              <a:rPr lang="en-US" dirty="0"/>
              <a:t>One layout doesn’t fit all screen sizes or input methods.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7DBEC4E0-1ED1-2B4B-331A-33E91398980E}"/>
              </a:ext>
            </a:extLst>
          </p:cNvPr>
          <p:cNvSpPr>
            <a:spLocks noGrp="1"/>
          </p:cNvSpPr>
          <p:nvPr>
            <p:ph type="sldNum" sz="quarter" idx="5"/>
          </p:nvPr>
        </p:nvSpPr>
        <p:spPr/>
        <p:txBody>
          <a:bodyPr/>
          <a:lstStyle/>
          <a:p>
            <a:fld id="{C082528A-504D-42C8-8112-D4335BF0C069}" type="slidenum">
              <a:rPr lang="en-US"/>
              <a:t>249</a:t>
            </a:fld>
            <a:endParaRPr lang="en-US"/>
          </a:p>
        </p:txBody>
      </p:sp>
    </p:spTree>
    <p:extLst>
      <p:ext uri="{BB962C8B-B14F-4D97-AF65-F5344CB8AC3E}">
        <p14:creationId xmlns:p14="http://schemas.microsoft.com/office/powerpoint/2010/main" val="46905959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36A7-CA4D-EC17-BD4F-37A0386AF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5839F-91CE-B6DC-BBB8-6B05D0D78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85667-316C-DE85-2125-E748368E21E9}"/>
              </a:ext>
            </a:extLst>
          </p:cNvPr>
          <p:cNvSpPr>
            <a:spLocks noGrp="1"/>
          </p:cNvSpPr>
          <p:nvPr>
            <p:ph type="body" idx="1"/>
          </p:nvPr>
        </p:nvSpPr>
        <p:spPr/>
        <p:txBody>
          <a:bodyPr/>
          <a:lstStyle/>
          <a:p>
            <a:r>
              <a:rPr lang="en-US" b="1" dirty="0"/>
              <a:t>Slide Purpose</a:t>
            </a:r>
            <a:br>
              <a:rPr lang="en-US" b="1" dirty="0"/>
            </a:br>
            <a:r>
              <a:rPr lang="en-US" b="1" dirty="0"/>
              <a:t>Conventions differ by region: date formats, currency, reading direction.</a:t>
            </a:r>
            <a:endParaRPr lang="en-US" dirty="0"/>
          </a:p>
          <a:p>
            <a:pPr marL="171450" indent="-171450">
              <a:buFont typeface="Arial,Sans-Serif"/>
              <a:buChar char="•"/>
            </a:pPr>
            <a:r>
              <a:rPr lang="en-US" dirty="0"/>
              <a:t>Plan for localization and internationalization if needed.</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206B23BA-03AB-1D32-ABEE-09D11F8427CB}"/>
              </a:ext>
            </a:extLst>
          </p:cNvPr>
          <p:cNvSpPr>
            <a:spLocks noGrp="1"/>
          </p:cNvSpPr>
          <p:nvPr>
            <p:ph type="sldNum" sz="quarter" idx="5"/>
          </p:nvPr>
        </p:nvSpPr>
        <p:spPr/>
        <p:txBody>
          <a:bodyPr/>
          <a:lstStyle/>
          <a:p>
            <a:fld id="{C082528A-504D-42C8-8112-D4335BF0C069}" type="slidenum">
              <a:rPr lang="en-US"/>
              <a:t>250</a:t>
            </a:fld>
            <a:endParaRPr lang="en-US"/>
          </a:p>
        </p:txBody>
      </p:sp>
    </p:spTree>
    <p:extLst>
      <p:ext uri="{BB962C8B-B14F-4D97-AF65-F5344CB8AC3E}">
        <p14:creationId xmlns:p14="http://schemas.microsoft.com/office/powerpoint/2010/main" val="383487417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2242-0D0F-067E-F4B1-89E7C299E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46F64-AAB4-ECFE-D589-B7A7F811C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BC5246-143D-6536-B08F-B83956A32AAE}"/>
              </a:ext>
            </a:extLst>
          </p:cNvPr>
          <p:cNvSpPr>
            <a:spLocks noGrp="1"/>
          </p:cNvSpPr>
          <p:nvPr>
            <p:ph type="body" idx="1"/>
          </p:nvPr>
        </p:nvSpPr>
        <p:spPr/>
        <p:txBody>
          <a:bodyPr/>
          <a:lstStyle/>
          <a:p>
            <a:r>
              <a:rPr lang="en-US" b="1" dirty="0">
                <a:ea typeface="Calibri"/>
                <a:cs typeface="Calibri"/>
              </a:rPr>
              <a:t>Slide Purpose</a:t>
            </a:r>
            <a:br>
              <a:rPr lang="en-US" b="1" dirty="0">
                <a:cs typeface="+mn-lt"/>
              </a:rPr>
            </a:br>
            <a:r>
              <a:rPr lang="en-US" b="1" dirty="0">
                <a:ea typeface="Calibri"/>
                <a:cs typeface="Calibri"/>
              </a:rPr>
              <a:t>20%+ of the population has a permanent disability.</a:t>
            </a:r>
            <a:endParaRPr lang="en-US" dirty="0">
              <a:ea typeface="Calibri"/>
              <a:cs typeface="Calibri"/>
            </a:endParaRPr>
          </a:p>
          <a:p>
            <a:pPr marL="171450" indent="-171450">
              <a:buFont typeface="Arial,Sans-Serif"/>
              <a:buChar char="•"/>
            </a:pPr>
            <a:r>
              <a:rPr lang="en-US" dirty="0">
                <a:ea typeface="Calibri"/>
                <a:cs typeface="Calibri"/>
              </a:rPr>
              <a:t>Digital accessibility is a human right (WCAG guidelines).</a:t>
            </a:r>
          </a:p>
          <a:p>
            <a:endParaRPr lang="en-US" dirty="0">
              <a:ea typeface="Calibri"/>
              <a:cs typeface="Calibri"/>
            </a:endParaRPr>
          </a:p>
          <a:p>
            <a:endParaRPr lang="en-US" b="1" dirty="0">
              <a:ea typeface="Calibri"/>
              <a:cs typeface="Calibri"/>
            </a:endParaRPr>
          </a:p>
        </p:txBody>
      </p:sp>
      <p:sp>
        <p:nvSpPr>
          <p:cNvPr id="4" name="Slide Number Placeholder 3">
            <a:extLst>
              <a:ext uri="{FF2B5EF4-FFF2-40B4-BE49-F238E27FC236}">
                <a16:creationId xmlns:a16="http://schemas.microsoft.com/office/drawing/2014/main" id="{551D51AC-F9C9-391C-9167-21A8159CD769}"/>
              </a:ext>
            </a:extLst>
          </p:cNvPr>
          <p:cNvSpPr>
            <a:spLocks noGrp="1"/>
          </p:cNvSpPr>
          <p:nvPr>
            <p:ph type="sldNum" sz="quarter" idx="5"/>
          </p:nvPr>
        </p:nvSpPr>
        <p:spPr/>
        <p:txBody>
          <a:bodyPr/>
          <a:lstStyle/>
          <a:p>
            <a:fld id="{C082528A-504D-42C8-8112-D4335BF0C069}" type="slidenum">
              <a:rPr lang="en-US"/>
              <a:t>251</a:t>
            </a:fld>
            <a:endParaRPr lang="en-US"/>
          </a:p>
        </p:txBody>
      </p:sp>
    </p:spTree>
    <p:extLst>
      <p:ext uri="{BB962C8B-B14F-4D97-AF65-F5344CB8AC3E}">
        <p14:creationId xmlns:p14="http://schemas.microsoft.com/office/powerpoint/2010/main" val="182816195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567E2-5142-BC6F-F01B-BF5FB5339D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A151D6-EA3D-8432-D608-14E1A07387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561FD-C80F-7D8E-DBEB-0592946D6DED}"/>
              </a:ext>
            </a:extLst>
          </p:cNvPr>
          <p:cNvSpPr>
            <a:spLocks noGrp="1"/>
          </p:cNvSpPr>
          <p:nvPr>
            <p:ph type="body" idx="1"/>
          </p:nvPr>
        </p:nvSpPr>
        <p:spPr/>
        <p:txBody>
          <a:bodyPr/>
          <a:lstStyle/>
          <a:p>
            <a:endParaRPr lang="en-US" b="1">
              <a:ea typeface="Calibri"/>
              <a:cs typeface="Calibri"/>
            </a:endParaRPr>
          </a:p>
        </p:txBody>
      </p:sp>
      <p:sp>
        <p:nvSpPr>
          <p:cNvPr id="4" name="Slide Number Placeholder 3">
            <a:extLst>
              <a:ext uri="{FF2B5EF4-FFF2-40B4-BE49-F238E27FC236}">
                <a16:creationId xmlns:a16="http://schemas.microsoft.com/office/drawing/2014/main" id="{FA8C7433-6869-857D-3440-2EFFB1CC27C9}"/>
              </a:ext>
            </a:extLst>
          </p:cNvPr>
          <p:cNvSpPr>
            <a:spLocks noGrp="1"/>
          </p:cNvSpPr>
          <p:nvPr>
            <p:ph type="sldNum" sz="quarter" idx="5"/>
          </p:nvPr>
        </p:nvSpPr>
        <p:spPr/>
        <p:txBody>
          <a:bodyPr/>
          <a:lstStyle/>
          <a:p>
            <a:fld id="{C082528A-504D-42C8-8112-D4335BF0C069}" type="slidenum">
              <a:rPr lang="en-US"/>
              <a:t>252</a:t>
            </a:fld>
            <a:endParaRPr lang="en-US"/>
          </a:p>
        </p:txBody>
      </p:sp>
    </p:spTree>
    <p:extLst>
      <p:ext uri="{BB962C8B-B14F-4D97-AF65-F5344CB8AC3E}">
        <p14:creationId xmlns:p14="http://schemas.microsoft.com/office/powerpoint/2010/main" val="309423355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B3DBE-927A-6B67-A8A5-9B53C344F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B639D-BE6B-2151-BB6A-DD24D76FB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865625-B92E-5E38-14DE-E24A681EF186}"/>
              </a:ext>
            </a:extLst>
          </p:cNvPr>
          <p:cNvSpPr>
            <a:spLocks noGrp="1"/>
          </p:cNvSpPr>
          <p:nvPr>
            <p:ph type="body" idx="1"/>
          </p:nvPr>
        </p:nvSpPr>
        <p:spPr/>
        <p:txBody>
          <a:bodyPr/>
          <a:lstStyle/>
          <a:p>
            <a:endParaRPr lang="en-US" b="1" dirty="0">
              <a:ea typeface="Calibri"/>
              <a:cs typeface="Calibri"/>
            </a:endParaRPr>
          </a:p>
        </p:txBody>
      </p:sp>
      <p:sp>
        <p:nvSpPr>
          <p:cNvPr id="4" name="Slide Number Placeholder 3">
            <a:extLst>
              <a:ext uri="{FF2B5EF4-FFF2-40B4-BE49-F238E27FC236}">
                <a16:creationId xmlns:a16="http://schemas.microsoft.com/office/drawing/2014/main" id="{B57B56A1-CDBE-2E20-3719-4BAE03BBB917}"/>
              </a:ext>
            </a:extLst>
          </p:cNvPr>
          <p:cNvSpPr>
            <a:spLocks noGrp="1"/>
          </p:cNvSpPr>
          <p:nvPr>
            <p:ph type="sldNum" sz="quarter" idx="5"/>
          </p:nvPr>
        </p:nvSpPr>
        <p:spPr/>
        <p:txBody>
          <a:bodyPr/>
          <a:lstStyle/>
          <a:p>
            <a:fld id="{C082528A-504D-42C8-8112-D4335BF0C069}" type="slidenum">
              <a:rPr lang="en-US"/>
              <a:t>253</a:t>
            </a:fld>
            <a:endParaRPr lang="en-US"/>
          </a:p>
        </p:txBody>
      </p:sp>
    </p:spTree>
    <p:extLst>
      <p:ext uri="{BB962C8B-B14F-4D97-AF65-F5344CB8AC3E}">
        <p14:creationId xmlns:p14="http://schemas.microsoft.com/office/powerpoint/2010/main" val="371560465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A4DE9-8482-9A9A-06BC-F275BC449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993512-724B-E599-AB03-ADCD4498B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A4A9D-7971-4612-33BF-60B175CE621E}"/>
              </a:ext>
            </a:extLst>
          </p:cNvPr>
          <p:cNvSpPr>
            <a:spLocks noGrp="1"/>
          </p:cNvSpPr>
          <p:nvPr>
            <p:ph type="body" idx="1"/>
          </p:nvPr>
        </p:nvSpPr>
        <p:spPr/>
        <p:txBody>
          <a:bodyPr/>
          <a:lstStyle/>
          <a:p>
            <a:r>
              <a:rPr lang="en-US" b="1" dirty="0"/>
              <a:t>Slide Purpose</a:t>
            </a:r>
            <a:br>
              <a:rPr lang="en-US" b="1" dirty="0">
                <a:cs typeface="+mn-lt"/>
              </a:rPr>
            </a:br>
            <a:r>
              <a:rPr lang="en-US" b="1" dirty="0"/>
              <a:t>Users have varying skill levels; adapt your vocabulary and references.</a:t>
            </a:r>
            <a:endParaRPr lang="en-US" dirty="0"/>
          </a:p>
          <a:p>
            <a:pPr marL="171450" indent="-171450">
              <a:buFont typeface="Arial,Sans-Serif"/>
              <a:buChar char="•"/>
            </a:pPr>
            <a:r>
              <a:rPr lang="en-US" dirty="0"/>
              <a:t>Overly technical terms can alienate novices.</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9084A77A-D356-B503-3861-E21A31CAE500}"/>
              </a:ext>
            </a:extLst>
          </p:cNvPr>
          <p:cNvSpPr>
            <a:spLocks noGrp="1"/>
          </p:cNvSpPr>
          <p:nvPr>
            <p:ph type="sldNum" sz="quarter" idx="5"/>
          </p:nvPr>
        </p:nvSpPr>
        <p:spPr/>
        <p:txBody>
          <a:bodyPr/>
          <a:lstStyle/>
          <a:p>
            <a:fld id="{C082528A-504D-42C8-8112-D4335BF0C069}" type="slidenum">
              <a:rPr lang="en-US"/>
              <a:t>254</a:t>
            </a:fld>
            <a:endParaRPr lang="en-US"/>
          </a:p>
        </p:txBody>
      </p:sp>
    </p:spTree>
    <p:extLst>
      <p:ext uri="{BB962C8B-B14F-4D97-AF65-F5344CB8AC3E}">
        <p14:creationId xmlns:p14="http://schemas.microsoft.com/office/powerpoint/2010/main" val="43292292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E2AE-25C4-C565-7CC7-84C09CD5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28862-6AB0-4396-C9FD-B73259169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C559B-955F-A688-C8A6-4B7B120DF7B1}"/>
              </a:ext>
            </a:extLst>
          </p:cNvPr>
          <p:cNvSpPr>
            <a:spLocks noGrp="1"/>
          </p:cNvSpPr>
          <p:nvPr>
            <p:ph type="body" idx="1"/>
          </p:nvPr>
        </p:nvSpPr>
        <p:spPr/>
        <p:txBody>
          <a:bodyPr/>
          <a:lstStyle/>
          <a:p>
            <a:r>
              <a:rPr lang="en-US" b="1" dirty="0"/>
              <a:t>Slide Purpose</a:t>
            </a:r>
            <a:br>
              <a:rPr lang="en-US" b="1" dirty="0"/>
            </a:br>
            <a:r>
              <a:rPr lang="en-US" b="1" dirty="0"/>
              <a:t>Information architecture must meet user expectations.</a:t>
            </a:r>
            <a:endParaRPr lang="en-US" dirty="0"/>
          </a:p>
          <a:p>
            <a:pPr marL="171450" indent="-171450">
              <a:buFont typeface="Arial,Sans-Serif"/>
              <a:buChar char="•"/>
            </a:pPr>
            <a:r>
              <a:rPr lang="en-US" dirty="0"/>
              <a:t>Group modules logically so people find them intuitively.</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538156BB-F809-6139-E8F2-83B10D8981AE}"/>
              </a:ext>
            </a:extLst>
          </p:cNvPr>
          <p:cNvSpPr>
            <a:spLocks noGrp="1"/>
          </p:cNvSpPr>
          <p:nvPr>
            <p:ph type="sldNum" sz="quarter" idx="5"/>
          </p:nvPr>
        </p:nvSpPr>
        <p:spPr/>
        <p:txBody>
          <a:bodyPr/>
          <a:lstStyle/>
          <a:p>
            <a:fld id="{C082528A-504D-42C8-8112-D4335BF0C069}" type="slidenum">
              <a:rPr lang="en-US"/>
              <a:t>255</a:t>
            </a:fld>
            <a:endParaRPr lang="en-US"/>
          </a:p>
        </p:txBody>
      </p:sp>
    </p:spTree>
    <p:extLst>
      <p:ext uri="{BB962C8B-B14F-4D97-AF65-F5344CB8AC3E}">
        <p14:creationId xmlns:p14="http://schemas.microsoft.com/office/powerpoint/2010/main" val="1516622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4828D-3F5C-1E54-24B3-802C314194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83C99-F971-079E-2FDF-89B140B64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08DE-82C3-E31C-CE50-3D3EC139736D}"/>
              </a:ext>
            </a:extLst>
          </p:cNvPr>
          <p:cNvSpPr>
            <a:spLocks noGrp="1"/>
          </p:cNvSpPr>
          <p:nvPr>
            <p:ph type="body" idx="1"/>
          </p:nvPr>
        </p:nvSpPr>
        <p:spPr/>
        <p:txBody>
          <a:bodyPr/>
          <a:lstStyle/>
          <a:p>
            <a:r>
              <a:rPr lang="en-US" b="1" dirty="0"/>
              <a:t>Slide Purpose</a:t>
            </a:r>
            <a:br>
              <a:rPr lang="en-US" b="1" dirty="0">
                <a:cs typeface="+mn-lt"/>
              </a:rPr>
            </a:br>
            <a:r>
              <a:rPr lang="en-US" b="1" dirty="0"/>
              <a:t>Tone and visuals should align with the user’s emotions or context (e.g., serious for a medical site, playful for a game).</a:t>
            </a:r>
            <a:endParaRPr lang="en-US" dirty="0"/>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90A83AD6-128C-58A8-D2F4-3BA932331926}"/>
              </a:ext>
            </a:extLst>
          </p:cNvPr>
          <p:cNvSpPr>
            <a:spLocks noGrp="1"/>
          </p:cNvSpPr>
          <p:nvPr>
            <p:ph type="sldNum" sz="quarter" idx="5"/>
          </p:nvPr>
        </p:nvSpPr>
        <p:spPr/>
        <p:txBody>
          <a:bodyPr/>
          <a:lstStyle/>
          <a:p>
            <a:fld id="{C082528A-504D-42C8-8112-D4335BF0C069}" type="slidenum">
              <a:rPr lang="en-US"/>
              <a:t>256</a:t>
            </a:fld>
            <a:endParaRPr lang="en-US"/>
          </a:p>
        </p:txBody>
      </p:sp>
    </p:spTree>
    <p:extLst>
      <p:ext uri="{BB962C8B-B14F-4D97-AF65-F5344CB8AC3E}">
        <p14:creationId xmlns:p14="http://schemas.microsoft.com/office/powerpoint/2010/main" val="3472281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42D9C-1527-920C-ABD8-9658D83BC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34B131-EEAA-A03B-29BC-B14B75ACF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B163A-07DC-0853-EDA9-841E2644A721}"/>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65FB3E6D-B416-502E-CAD4-07018D5CCC34}"/>
              </a:ext>
            </a:extLst>
          </p:cNvPr>
          <p:cNvSpPr>
            <a:spLocks noGrp="1"/>
          </p:cNvSpPr>
          <p:nvPr>
            <p:ph type="sldNum" sz="quarter" idx="5"/>
          </p:nvPr>
        </p:nvSpPr>
        <p:spPr/>
        <p:txBody>
          <a:bodyPr/>
          <a:lstStyle/>
          <a:p>
            <a:fld id="{41209458-76B0-492C-AE3B-5216EDE26413}" type="slidenum">
              <a:rPr lang="fr-BE" smtClean="0"/>
              <a:t>33</a:t>
            </a:fld>
            <a:endParaRPr lang="fr-BE"/>
          </a:p>
        </p:txBody>
      </p:sp>
    </p:spTree>
    <p:extLst>
      <p:ext uri="{BB962C8B-B14F-4D97-AF65-F5344CB8AC3E}">
        <p14:creationId xmlns:p14="http://schemas.microsoft.com/office/powerpoint/2010/main" val="130508700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E478D-63CB-2E99-0CFE-D1609B8B99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65BEA-BD34-F8AA-CE9D-D1E05D082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E9F98-78B7-4E36-6E6B-A0FB921FE002}"/>
              </a:ext>
            </a:extLst>
          </p:cNvPr>
          <p:cNvSpPr>
            <a:spLocks noGrp="1"/>
          </p:cNvSpPr>
          <p:nvPr>
            <p:ph type="body" idx="1"/>
          </p:nvPr>
        </p:nvSpPr>
        <p:spPr/>
        <p:txBody>
          <a:bodyPr/>
          <a:lstStyle/>
          <a:p>
            <a:r>
              <a:rPr lang="en-US" b="1" dirty="0"/>
              <a:t>Slide Purpose</a:t>
            </a:r>
            <a:br>
              <a:rPr lang="en-US" b="1" dirty="0">
                <a:cs typeface="+mn-lt"/>
              </a:rPr>
            </a:br>
            <a:r>
              <a:rPr lang="en-US" b="1" dirty="0"/>
              <a:t>Tailored experiences powered by data or algorithms.</a:t>
            </a:r>
            <a:endParaRPr lang="en-US" dirty="0"/>
          </a:p>
          <a:p>
            <a:pPr marL="171450" indent="-171450">
              <a:buFont typeface="Arial,Sans-Serif"/>
              <a:buChar char="•"/>
            </a:pPr>
            <a:r>
              <a:rPr lang="en-US" dirty="0"/>
              <a:t>Increases efficiency but respect user privacy and data protection.</a:t>
            </a:r>
          </a:p>
          <a:p>
            <a:endParaRPr lang="en-US" dirty="0"/>
          </a:p>
          <a:p>
            <a:endParaRPr lang="en-US" b="1" dirty="0">
              <a:ea typeface="Calibri"/>
              <a:cs typeface="Calibri"/>
            </a:endParaRPr>
          </a:p>
        </p:txBody>
      </p:sp>
      <p:sp>
        <p:nvSpPr>
          <p:cNvPr id="4" name="Slide Number Placeholder 3">
            <a:extLst>
              <a:ext uri="{FF2B5EF4-FFF2-40B4-BE49-F238E27FC236}">
                <a16:creationId xmlns:a16="http://schemas.microsoft.com/office/drawing/2014/main" id="{4BB6461A-CD53-472F-404A-D8DF6B93DB72}"/>
              </a:ext>
            </a:extLst>
          </p:cNvPr>
          <p:cNvSpPr>
            <a:spLocks noGrp="1"/>
          </p:cNvSpPr>
          <p:nvPr>
            <p:ph type="sldNum" sz="quarter" idx="5"/>
          </p:nvPr>
        </p:nvSpPr>
        <p:spPr/>
        <p:txBody>
          <a:bodyPr/>
          <a:lstStyle/>
          <a:p>
            <a:fld id="{C082528A-504D-42C8-8112-D4335BF0C069}" type="slidenum">
              <a:rPr lang="en-US"/>
              <a:t>257</a:t>
            </a:fld>
            <a:endParaRPr lang="en-US"/>
          </a:p>
        </p:txBody>
      </p:sp>
    </p:spTree>
    <p:extLst>
      <p:ext uri="{BB962C8B-B14F-4D97-AF65-F5344CB8AC3E}">
        <p14:creationId xmlns:p14="http://schemas.microsoft.com/office/powerpoint/2010/main" val="189452371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F496-E0CE-675B-CB75-E68B2FCFBC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9BF40B-0B02-21DC-56DF-CFEC7F383E0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579FD75-08DD-24CA-6D50-C4B45F312CAD}"/>
              </a:ext>
            </a:extLst>
          </p:cNvPr>
          <p:cNvSpPr>
            <a:spLocks noGrp="1"/>
          </p:cNvSpPr>
          <p:nvPr>
            <p:ph type="body" idx="1"/>
          </p:nvPr>
        </p:nvSpPr>
        <p:spPr/>
        <p:txBody>
          <a:bodyPr/>
          <a:lstStyle/>
          <a:p>
            <a:r>
              <a:rPr lang="en-US" b="1" dirty="0"/>
              <a:t>Slide Purpose</a:t>
            </a:r>
            <a:br>
              <a:rPr lang="en-US" b="1" dirty="0"/>
            </a:br>
            <a:r>
              <a:rPr lang="en-US" b="1" dirty="0"/>
              <a:t>Check if the interface suits the user’s context and needs.</a:t>
            </a:r>
            <a:endParaRPr lang="en-US" dirty="0"/>
          </a:p>
          <a:p>
            <a:pPr marL="171450" indent="-171450">
              <a:buFont typeface="Arial,Sans-Serif"/>
              <a:buChar char="•"/>
            </a:pPr>
            <a:r>
              <a:rPr lang="en-US" dirty="0"/>
              <a:t>Is it accessible? Does it match personas? Does it work in the relevant environment?</a:t>
            </a:r>
          </a:p>
          <a:p>
            <a:endParaRPr lang="en-US" dirty="0"/>
          </a:p>
          <a:p>
            <a:endParaRPr lang="en-US" b="1" dirty="0">
              <a:ea typeface="Calibri"/>
              <a:cs typeface="Calibri"/>
            </a:endParaRPr>
          </a:p>
        </p:txBody>
      </p:sp>
      <p:sp>
        <p:nvSpPr>
          <p:cNvPr id="4" name="Espace réservé du numéro de diapositive 3">
            <a:extLst>
              <a:ext uri="{FF2B5EF4-FFF2-40B4-BE49-F238E27FC236}">
                <a16:creationId xmlns:a16="http://schemas.microsoft.com/office/drawing/2014/main" id="{60BFB1DA-C9FF-2033-A086-FA2779F43B02}"/>
              </a:ext>
            </a:extLst>
          </p:cNvPr>
          <p:cNvSpPr>
            <a:spLocks noGrp="1"/>
          </p:cNvSpPr>
          <p:nvPr>
            <p:ph type="sldNum" sz="quarter" idx="5"/>
          </p:nvPr>
        </p:nvSpPr>
        <p:spPr/>
        <p:txBody>
          <a:bodyPr/>
          <a:lstStyle/>
          <a:p>
            <a:fld id="{C082528A-504D-42C8-8112-D4335BF0C069}" type="slidenum">
              <a:rPr lang="fr-FR"/>
              <a:t>258</a:t>
            </a:fld>
            <a:endParaRPr lang="fr-FR"/>
          </a:p>
        </p:txBody>
      </p:sp>
    </p:spTree>
    <p:extLst>
      <p:ext uri="{BB962C8B-B14F-4D97-AF65-F5344CB8AC3E}">
        <p14:creationId xmlns:p14="http://schemas.microsoft.com/office/powerpoint/2010/main" val="15706472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259</a:t>
            </a:fld>
            <a:endParaRPr lang="fr-BE"/>
          </a:p>
        </p:txBody>
      </p:sp>
    </p:spTree>
    <p:extLst>
      <p:ext uri="{BB962C8B-B14F-4D97-AF65-F5344CB8AC3E}">
        <p14:creationId xmlns:p14="http://schemas.microsoft.com/office/powerpoint/2010/main" val="6617493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261</a:t>
            </a:fld>
            <a:endParaRPr lang="fr-BE"/>
          </a:p>
        </p:txBody>
      </p:sp>
    </p:spTree>
    <p:extLst>
      <p:ext uri="{BB962C8B-B14F-4D97-AF65-F5344CB8AC3E}">
        <p14:creationId xmlns:p14="http://schemas.microsoft.com/office/powerpoint/2010/main" val="14736215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90240-0172-B28F-75FE-F0C80B9A6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F2F99-E28A-484E-9303-F69ACB0B0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12A17-8D95-9329-3BBF-20CFD20C9F2D}"/>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C949C0C6-6B27-60CC-2B30-7EC7E87AC985}"/>
              </a:ext>
            </a:extLst>
          </p:cNvPr>
          <p:cNvSpPr>
            <a:spLocks noGrp="1"/>
          </p:cNvSpPr>
          <p:nvPr>
            <p:ph type="sldNum" sz="quarter" idx="5"/>
          </p:nvPr>
        </p:nvSpPr>
        <p:spPr/>
        <p:txBody>
          <a:bodyPr/>
          <a:lstStyle/>
          <a:p>
            <a:fld id="{41209458-76B0-492C-AE3B-5216EDE26413}" type="slidenum">
              <a:rPr lang="fr-BE" smtClean="0"/>
              <a:t>262</a:t>
            </a:fld>
            <a:endParaRPr lang="fr-BE"/>
          </a:p>
        </p:txBody>
      </p:sp>
    </p:spTree>
    <p:extLst>
      <p:ext uri="{BB962C8B-B14F-4D97-AF65-F5344CB8AC3E}">
        <p14:creationId xmlns:p14="http://schemas.microsoft.com/office/powerpoint/2010/main" val="253297936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C2AB5-EE8A-ECE5-9F7E-7A17ED5BF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94BCE-6A79-E711-EBAE-6127C461A3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C173CB-4AAC-D71F-2A01-60FB6A035DCB}"/>
              </a:ext>
            </a:extLst>
          </p:cNvPr>
          <p:cNvSpPr>
            <a:spLocks noGrp="1"/>
          </p:cNvSpPr>
          <p:nvPr>
            <p:ph type="body" idx="1"/>
          </p:nvPr>
        </p:nvSpPr>
        <p:spPr/>
        <p:txBody>
          <a:bodyPr/>
          <a:lstStyle/>
          <a:p>
            <a:endParaRPr lang="fr-BE" sz="1800" b="0" i="0" u="sng" strike="noStrike" kern="1200" dirty="0">
              <a:solidFill>
                <a:srgbClr val="000000"/>
              </a:solidFill>
              <a:effectLst/>
              <a:latin typeface="Calibri" panose="020F0502020204030204" pitchFamily="34" charset="0"/>
              <a:ea typeface="+mn-ea"/>
              <a:cs typeface="+mn-cs"/>
            </a:endParaRPr>
          </a:p>
        </p:txBody>
      </p:sp>
      <p:sp>
        <p:nvSpPr>
          <p:cNvPr id="4" name="Slide Number Placeholder 3">
            <a:extLst>
              <a:ext uri="{FF2B5EF4-FFF2-40B4-BE49-F238E27FC236}">
                <a16:creationId xmlns:a16="http://schemas.microsoft.com/office/drawing/2014/main" id="{4C3FAB8E-245A-475C-E6A0-20C61213C992}"/>
              </a:ext>
            </a:extLst>
          </p:cNvPr>
          <p:cNvSpPr>
            <a:spLocks noGrp="1"/>
          </p:cNvSpPr>
          <p:nvPr>
            <p:ph type="sldNum" sz="quarter" idx="5"/>
          </p:nvPr>
        </p:nvSpPr>
        <p:spPr/>
        <p:txBody>
          <a:bodyPr/>
          <a:lstStyle/>
          <a:p>
            <a:fld id="{41209458-76B0-492C-AE3B-5216EDE26413}" type="slidenum">
              <a:rPr lang="fr-BE" smtClean="0"/>
              <a:t>263</a:t>
            </a:fld>
            <a:endParaRPr lang="fr-BE"/>
          </a:p>
        </p:txBody>
      </p:sp>
    </p:spTree>
    <p:extLst>
      <p:ext uri="{BB962C8B-B14F-4D97-AF65-F5344CB8AC3E}">
        <p14:creationId xmlns:p14="http://schemas.microsoft.com/office/powerpoint/2010/main" val="154526520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52171-D5BA-2A50-6C13-37116182E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A443B-71A7-EB46-C246-4AB9124F69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B163D-1FA0-B621-A100-5EAA02699A21}"/>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80C903AF-B783-3B48-D57C-529C8B7CE09D}"/>
              </a:ext>
            </a:extLst>
          </p:cNvPr>
          <p:cNvSpPr>
            <a:spLocks noGrp="1"/>
          </p:cNvSpPr>
          <p:nvPr>
            <p:ph type="sldNum" sz="quarter" idx="5"/>
          </p:nvPr>
        </p:nvSpPr>
        <p:spPr/>
        <p:txBody>
          <a:bodyPr/>
          <a:lstStyle/>
          <a:p>
            <a:fld id="{41209458-76B0-492C-AE3B-5216EDE26413}" type="slidenum">
              <a:rPr lang="fr-BE" smtClean="0"/>
              <a:t>264</a:t>
            </a:fld>
            <a:endParaRPr lang="fr-BE"/>
          </a:p>
        </p:txBody>
      </p:sp>
    </p:spTree>
    <p:extLst>
      <p:ext uri="{BB962C8B-B14F-4D97-AF65-F5344CB8AC3E}">
        <p14:creationId xmlns:p14="http://schemas.microsoft.com/office/powerpoint/2010/main" val="207465101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265</a:t>
            </a:fld>
            <a:endParaRPr lang="fr-BE"/>
          </a:p>
        </p:txBody>
      </p:sp>
    </p:spTree>
    <p:extLst>
      <p:ext uri="{BB962C8B-B14F-4D97-AF65-F5344CB8AC3E}">
        <p14:creationId xmlns:p14="http://schemas.microsoft.com/office/powerpoint/2010/main" val="98037552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C681B-4BBC-D68D-2783-A07C39C47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9E2DD-18E1-AADB-8877-E2540FE96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3F3698-8750-7737-6F86-7FB1AB1C4E22}"/>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CA34D641-57F0-6969-A7FB-5E315A7F2A1C}"/>
              </a:ext>
            </a:extLst>
          </p:cNvPr>
          <p:cNvSpPr>
            <a:spLocks noGrp="1"/>
          </p:cNvSpPr>
          <p:nvPr>
            <p:ph type="sldNum" sz="quarter" idx="5"/>
          </p:nvPr>
        </p:nvSpPr>
        <p:spPr/>
        <p:txBody>
          <a:bodyPr/>
          <a:lstStyle/>
          <a:p>
            <a:fld id="{C082528A-504D-42C8-8112-D4335BF0C069}" type="slidenum">
              <a:rPr lang="fr-BE" smtClean="0"/>
              <a:t>266</a:t>
            </a:fld>
            <a:endParaRPr lang="fr-BE"/>
          </a:p>
        </p:txBody>
      </p:sp>
    </p:spTree>
    <p:extLst>
      <p:ext uri="{BB962C8B-B14F-4D97-AF65-F5344CB8AC3E}">
        <p14:creationId xmlns:p14="http://schemas.microsoft.com/office/powerpoint/2010/main" val="3387434089"/>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CD76D-F09D-4021-9349-BB5AC7C90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87B55-77E0-317A-F80E-F2313F9E0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55D2FF-9B19-11BC-1C72-E3F0272C1697}"/>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50FB45D1-0197-93C5-567F-99D5FC2F51E3}"/>
              </a:ext>
            </a:extLst>
          </p:cNvPr>
          <p:cNvSpPr>
            <a:spLocks noGrp="1"/>
          </p:cNvSpPr>
          <p:nvPr>
            <p:ph type="sldNum" sz="quarter" idx="5"/>
          </p:nvPr>
        </p:nvSpPr>
        <p:spPr/>
        <p:txBody>
          <a:bodyPr/>
          <a:lstStyle/>
          <a:p>
            <a:fld id="{C082528A-504D-42C8-8112-D4335BF0C069}" type="slidenum">
              <a:rPr lang="fr-BE" smtClean="0"/>
              <a:t>267</a:t>
            </a:fld>
            <a:endParaRPr lang="fr-BE"/>
          </a:p>
        </p:txBody>
      </p:sp>
    </p:spTree>
    <p:extLst>
      <p:ext uri="{BB962C8B-B14F-4D97-AF65-F5344CB8AC3E}">
        <p14:creationId xmlns:p14="http://schemas.microsoft.com/office/powerpoint/2010/main" val="107645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34</a:t>
            </a:fld>
            <a:endParaRPr lang="fr-BE"/>
          </a:p>
        </p:txBody>
      </p:sp>
    </p:spTree>
    <p:extLst>
      <p:ext uri="{BB962C8B-B14F-4D97-AF65-F5344CB8AC3E}">
        <p14:creationId xmlns:p14="http://schemas.microsoft.com/office/powerpoint/2010/main" val="2537469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35</a:t>
            </a:fld>
            <a:endParaRPr lang="fr-BE"/>
          </a:p>
        </p:txBody>
      </p:sp>
    </p:spTree>
    <p:extLst>
      <p:ext uri="{BB962C8B-B14F-4D97-AF65-F5344CB8AC3E}">
        <p14:creationId xmlns:p14="http://schemas.microsoft.com/office/powerpoint/2010/main" val="1391701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37</a:t>
            </a:fld>
            <a:endParaRPr lang="fr-BE"/>
          </a:p>
        </p:txBody>
      </p:sp>
    </p:spTree>
    <p:extLst>
      <p:ext uri="{BB962C8B-B14F-4D97-AF65-F5344CB8AC3E}">
        <p14:creationId xmlns:p14="http://schemas.microsoft.com/office/powerpoint/2010/main" val="1678275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38</a:t>
            </a:fld>
            <a:endParaRPr lang="fr-BE"/>
          </a:p>
        </p:txBody>
      </p:sp>
    </p:spTree>
    <p:extLst>
      <p:ext uri="{BB962C8B-B14F-4D97-AF65-F5344CB8AC3E}">
        <p14:creationId xmlns:p14="http://schemas.microsoft.com/office/powerpoint/2010/main" val="1698083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AD730-19D4-A0E0-AB53-314F238B7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DCB85-4C71-7E6F-D127-A5E4EC362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2230BE-F87B-15B3-C8E4-8449E00A29A7}"/>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EDA7458B-C4C6-36E4-5998-EB4F1950FA31}"/>
              </a:ext>
            </a:extLst>
          </p:cNvPr>
          <p:cNvSpPr>
            <a:spLocks noGrp="1"/>
          </p:cNvSpPr>
          <p:nvPr>
            <p:ph type="sldNum" sz="quarter" idx="5"/>
          </p:nvPr>
        </p:nvSpPr>
        <p:spPr/>
        <p:txBody>
          <a:bodyPr/>
          <a:lstStyle/>
          <a:p>
            <a:fld id="{41209458-76B0-492C-AE3B-5216EDE26413}" type="slidenum">
              <a:rPr lang="fr-BE" smtClean="0"/>
              <a:t>39</a:t>
            </a:fld>
            <a:endParaRPr lang="fr-BE"/>
          </a:p>
        </p:txBody>
      </p:sp>
    </p:spTree>
    <p:extLst>
      <p:ext uri="{BB962C8B-B14F-4D97-AF65-F5344CB8AC3E}">
        <p14:creationId xmlns:p14="http://schemas.microsoft.com/office/powerpoint/2010/main" val="732747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8</a:t>
            </a:fld>
            <a:endParaRPr lang="fr-BE"/>
          </a:p>
        </p:txBody>
      </p:sp>
    </p:spTree>
    <p:extLst>
      <p:ext uri="{BB962C8B-B14F-4D97-AF65-F5344CB8AC3E}">
        <p14:creationId xmlns:p14="http://schemas.microsoft.com/office/powerpoint/2010/main" val="4076287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BA9A-0B74-BC25-9853-80D4947CE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674C-8FEF-4C8D-073F-858E36F65A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507FF4-D3D5-0640-FDF9-125B7C0FD729}"/>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26EEC8EE-7048-2ACE-6C5C-628760DF7427}"/>
              </a:ext>
            </a:extLst>
          </p:cNvPr>
          <p:cNvSpPr>
            <a:spLocks noGrp="1"/>
          </p:cNvSpPr>
          <p:nvPr>
            <p:ph type="sldNum" sz="quarter" idx="5"/>
          </p:nvPr>
        </p:nvSpPr>
        <p:spPr/>
        <p:txBody>
          <a:bodyPr/>
          <a:lstStyle/>
          <a:p>
            <a:fld id="{41209458-76B0-492C-AE3B-5216EDE26413}" type="slidenum">
              <a:rPr lang="fr-BE" smtClean="0"/>
              <a:t>40</a:t>
            </a:fld>
            <a:endParaRPr lang="fr-BE"/>
          </a:p>
        </p:txBody>
      </p:sp>
    </p:spTree>
    <p:extLst>
      <p:ext uri="{BB962C8B-B14F-4D97-AF65-F5344CB8AC3E}">
        <p14:creationId xmlns:p14="http://schemas.microsoft.com/office/powerpoint/2010/main" val="1314389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2483E-4ED6-C7F9-A2E6-4A1BA4AAC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F2DE8-F306-D25D-153A-F7FE5CF368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5DF0B-BD00-BDD4-E9F8-7136654FE846}"/>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29672812-AE31-90CA-1813-011CA1A32665}"/>
              </a:ext>
            </a:extLst>
          </p:cNvPr>
          <p:cNvSpPr>
            <a:spLocks noGrp="1"/>
          </p:cNvSpPr>
          <p:nvPr>
            <p:ph type="sldNum" sz="quarter" idx="5"/>
          </p:nvPr>
        </p:nvSpPr>
        <p:spPr/>
        <p:txBody>
          <a:bodyPr/>
          <a:lstStyle/>
          <a:p>
            <a:fld id="{41209458-76B0-492C-AE3B-5216EDE26413}" type="slidenum">
              <a:rPr lang="fr-BE" smtClean="0"/>
              <a:t>41</a:t>
            </a:fld>
            <a:endParaRPr lang="fr-BE"/>
          </a:p>
        </p:txBody>
      </p:sp>
    </p:spTree>
    <p:extLst>
      <p:ext uri="{BB962C8B-B14F-4D97-AF65-F5344CB8AC3E}">
        <p14:creationId xmlns:p14="http://schemas.microsoft.com/office/powerpoint/2010/main" val="391962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4E177-2EEC-2370-0627-BDF104B2D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045CD-76EA-7459-A49E-4188CFC01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79E4AF-D698-E089-3B3A-E6FCE2FA61E8}"/>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As you may have noticed right away, the white circle is greatly emphasized compared to the other grey circles, which are many shades darker.</a:t>
            </a:r>
            <a:endParaRPr lang="fr-BE" dirty="0"/>
          </a:p>
        </p:txBody>
      </p:sp>
      <p:sp>
        <p:nvSpPr>
          <p:cNvPr id="4" name="Slide Number Placeholder 3">
            <a:extLst>
              <a:ext uri="{FF2B5EF4-FFF2-40B4-BE49-F238E27FC236}">
                <a16:creationId xmlns:a16="http://schemas.microsoft.com/office/drawing/2014/main" id="{F9BCCDE6-B54C-8885-099B-70168A483D55}"/>
              </a:ext>
            </a:extLst>
          </p:cNvPr>
          <p:cNvSpPr>
            <a:spLocks noGrp="1"/>
          </p:cNvSpPr>
          <p:nvPr>
            <p:ph type="sldNum" sz="quarter" idx="5"/>
          </p:nvPr>
        </p:nvSpPr>
        <p:spPr/>
        <p:txBody>
          <a:bodyPr/>
          <a:lstStyle/>
          <a:p>
            <a:fld id="{41209458-76B0-492C-AE3B-5216EDE26413}" type="slidenum">
              <a:rPr lang="fr-BE" smtClean="0"/>
              <a:t>42</a:t>
            </a:fld>
            <a:endParaRPr lang="fr-BE"/>
          </a:p>
        </p:txBody>
      </p:sp>
    </p:spTree>
    <p:extLst>
      <p:ext uri="{BB962C8B-B14F-4D97-AF65-F5344CB8AC3E}">
        <p14:creationId xmlns:p14="http://schemas.microsoft.com/office/powerpoint/2010/main" val="2204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64D26-D116-8F70-F2A3-F148558921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BA349-C100-9AA7-E7BF-5A22A65EA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5D8DB-A24A-2065-12F8-DDF6777D2A27}"/>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676104FE-9DE1-0BF6-F210-7D1BA4AD985A}"/>
              </a:ext>
            </a:extLst>
          </p:cNvPr>
          <p:cNvSpPr>
            <a:spLocks noGrp="1"/>
          </p:cNvSpPr>
          <p:nvPr>
            <p:ph type="sldNum" sz="quarter" idx="5"/>
          </p:nvPr>
        </p:nvSpPr>
        <p:spPr/>
        <p:txBody>
          <a:bodyPr/>
          <a:lstStyle/>
          <a:p>
            <a:fld id="{41209458-76B0-492C-AE3B-5216EDE26413}" type="slidenum">
              <a:rPr lang="fr-BE" smtClean="0"/>
              <a:t>43</a:t>
            </a:fld>
            <a:endParaRPr lang="fr-BE"/>
          </a:p>
        </p:txBody>
      </p:sp>
    </p:spTree>
    <p:extLst>
      <p:ext uri="{BB962C8B-B14F-4D97-AF65-F5344CB8AC3E}">
        <p14:creationId xmlns:p14="http://schemas.microsoft.com/office/powerpoint/2010/main" val="2870717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E374C-6443-D723-F0A0-391C963B3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5A689-3F4E-B8CD-A201-F90628F7A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95B1D2-5298-C1CC-8E03-AC774222EAC5}"/>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7E02B07B-3DB2-B7F8-E28D-20BBF873D71A}"/>
              </a:ext>
            </a:extLst>
          </p:cNvPr>
          <p:cNvSpPr>
            <a:spLocks noGrp="1"/>
          </p:cNvSpPr>
          <p:nvPr>
            <p:ph type="sldNum" sz="quarter" idx="5"/>
          </p:nvPr>
        </p:nvSpPr>
        <p:spPr/>
        <p:txBody>
          <a:bodyPr/>
          <a:lstStyle/>
          <a:p>
            <a:fld id="{41209458-76B0-492C-AE3B-5216EDE26413}" type="slidenum">
              <a:rPr lang="fr-BE" smtClean="0"/>
              <a:t>44</a:t>
            </a:fld>
            <a:endParaRPr lang="fr-BE"/>
          </a:p>
        </p:txBody>
      </p:sp>
    </p:spTree>
    <p:extLst>
      <p:ext uri="{BB962C8B-B14F-4D97-AF65-F5344CB8AC3E}">
        <p14:creationId xmlns:p14="http://schemas.microsoft.com/office/powerpoint/2010/main" val="2649614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CB49A-AC8D-E607-6E6B-ABC87D33B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8470D-6C99-5D2C-FB5E-9590844137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502F68-7650-1BEF-1E44-0CA5C6DB9F57}"/>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52E59F3C-73CA-AD50-E2C3-95857392A35D}"/>
              </a:ext>
            </a:extLst>
          </p:cNvPr>
          <p:cNvSpPr>
            <a:spLocks noGrp="1"/>
          </p:cNvSpPr>
          <p:nvPr>
            <p:ph type="sldNum" sz="quarter" idx="5"/>
          </p:nvPr>
        </p:nvSpPr>
        <p:spPr/>
        <p:txBody>
          <a:bodyPr/>
          <a:lstStyle/>
          <a:p>
            <a:fld id="{41209458-76B0-492C-AE3B-5216EDE26413}" type="slidenum">
              <a:rPr lang="fr-BE" smtClean="0"/>
              <a:t>45</a:t>
            </a:fld>
            <a:endParaRPr lang="fr-BE"/>
          </a:p>
        </p:txBody>
      </p:sp>
    </p:spTree>
    <p:extLst>
      <p:ext uri="{BB962C8B-B14F-4D97-AF65-F5344CB8AC3E}">
        <p14:creationId xmlns:p14="http://schemas.microsoft.com/office/powerpoint/2010/main" val="1572812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29F4B-6876-AF29-E458-E8959D752C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5C39C-09BB-E76C-5DEB-6B246B8180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AA11D-EE70-221F-83FD-5EECC9835563}"/>
              </a:ext>
            </a:extLst>
          </p:cNvPr>
          <p:cNvSpPr>
            <a:spLocks noGrp="1"/>
          </p:cNvSpPr>
          <p:nvPr>
            <p:ph type="body" idx="1"/>
          </p:nvPr>
        </p:nvSpPr>
        <p:spPr/>
        <p:txBody>
          <a:bodyPr/>
          <a:lstStyle/>
          <a:p>
            <a:r>
              <a:rPr lang="en-US" b="0" i="1" dirty="0">
                <a:solidFill>
                  <a:srgbClr val="676767"/>
                </a:solidFill>
                <a:effectLst/>
                <a:latin typeface="Source Sans Variable"/>
              </a:rPr>
              <a:t>The Hub Style Exploration: The composition feels stable, which is especially appropriate when you’re looking for a job you love. The balance here is symmetrical. If you were to draw an imaginary vertical axis down the center of the website, elements are distributed equally on both sides of the axis. </a:t>
            </a:r>
            <a:endParaRPr lang="fr-BE" dirty="0"/>
          </a:p>
        </p:txBody>
      </p:sp>
      <p:sp>
        <p:nvSpPr>
          <p:cNvPr id="4" name="Slide Number Placeholder 3">
            <a:extLst>
              <a:ext uri="{FF2B5EF4-FFF2-40B4-BE49-F238E27FC236}">
                <a16:creationId xmlns:a16="http://schemas.microsoft.com/office/drawing/2014/main" id="{8C8B19A0-F518-B68C-06FA-033CE2AA8149}"/>
              </a:ext>
            </a:extLst>
          </p:cNvPr>
          <p:cNvSpPr>
            <a:spLocks noGrp="1"/>
          </p:cNvSpPr>
          <p:nvPr>
            <p:ph type="sldNum" sz="quarter" idx="5"/>
          </p:nvPr>
        </p:nvSpPr>
        <p:spPr/>
        <p:txBody>
          <a:bodyPr/>
          <a:lstStyle/>
          <a:p>
            <a:fld id="{41209458-76B0-492C-AE3B-5216EDE26413}" type="slidenum">
              <a:rPr lang="fr-BE" smtClean="0"/>
              <a:t>46</a:t>
            </a:fld>
            <a:endParaRPr lang="fr-BE"/>
          </a:p>
        </p:txBody>
      </p:sp>
    </p:spTree>
    <p:extLst>
      <p:ext uri="{BB962C8B-B14F-4D97-AF65-F5344CB8AC3E}">
        <p14:creationId xmlns:p14="http://schemas.microsoft.com/office/powerpoint/2010/main" val="1147417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14BA3-FF2E-58A7-1E2E-062815216C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115861-56ED-92E1-B182-ACEA0D033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A42B6-BC53-A88E-7CE2-7A3D60D90228}"/>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37FEEDFE-3BBF-9386-7D1F-F63486D90BCE}"/>
              </a:ext>
            </a:extLst>
          </p:cNvPr>
          <p:cNvSpPr>
            <a:spLocks noGrp="1"/>
          </p:cNvSpPr>
          <p:nvPr>
            <p:ph type="sldNum" sz="quarter" idx="5"/>
          </p:nvPr>
        </p:nvSpPr>
        <p:spPr/>
        <p:txBody>
          <a:bodyPr/>
          <a:lstStyle/>
          <a:p>
            <a:fld id="{41209458-76B0-492C-AE3B-5216EDE26413}" type="slidenum">
              <a:rPr lang="fr-BE" smtClean="0"/>
              <a:t>47</a:t>
            </a:fld>
            <a:endParaRPr lang="fr-BE"/>
          </a:p>
        </p:txBody>
      </p:sp>
    </p:spTree>
    <p:extLst>
      <p:ext uri="{BB962C8B-B14F-4D97-AF65-F5344CB8AC3E}">
        <p14:creationId xmlns:p14="http://schemas.microsoft.com/office/powerpoint/2010/main" val="2830226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D1DEA-1F93-3452-1004-0BF68ACF7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50B28-4377-DC10-75C7-B721C1E9D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EBA9B5-81D5-8352-1047-976ED51A72C6}"/>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C68D372C-57EA-53BA-3863-C50FF4C7FF1F}"/>
              </a:ext>
            </a:extLst>
          </p:cNvPr>
          <p:cNvSpPr>
            <a:spLocks noGrp="1"/>
          </p:cNvSpPr>
          <p:nvPr>
            <p:ph type="sldNum" sz="quarter" idx="5"/>
          </p:nvPr>
        </p:nvSpPr>
        <p:spPr/>
        <p:txBody>
          <a:bodyPr/>
          <a:lstStyle/>
          <a:p>
            <a:fld id="{41209458-76B0-492C-AE3B-5216EDE26413}" type="slidenum">
              <a:rPr lang="fr-BE" smtClean="0"/>
              <a:t>49</a:t>
            </a:fld>
            <a:endParaRPr lang="fr-BE"/>
          </a:p>
        </p:txBody>
      </p:sp>
    </p:spTree>
    <p:extLst>
      <p:ext uri="{BB962C8B-B14F-4D97-AF65-F5344CB8AC3E}">
        <p14:creationId xmlns:p14="http://schemas.microsoft.com/office/powerpoint/2010/main" val="1053886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4414F-0C6F-EBE3-AACA-6DBC80BB1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7FB9E-C16F-497E-1F55-9F2BEFCAD9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695F6C-B7F1-3978-69A3-301C1C98C4BE}"/>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2B8AF13D-2A8E-1573-560C-6D11E81C4E05}"/>
              </a:ext>
            </a:extLst>
          </p:cNvPr>
          <p:cNvSpPr>
            <a:spLocks noGrp="1"/>
          </p:cNvSpPr>
          <p:nvPr>
            <p:ph type="sldNum" sz="quarter" idx="5"/>
          </p:nvPr>
        </p:nvSpPr>
        <p:spPr/>
        <p:txBody>
          <a:bodyPr/>
          <a:lstStyle/>
          <a:p>
            <a:fld id="{41209458-76B0-492C-AE3B-5216EDE26413}" type="slidenum">
              <a:rPr lang="fr-BE" smtClean="0"/>
              <a:t>50</a:t>
            </a:fld>
            <a:endParaRPr lang="fr-BE"/>
          </a:p>
        </p:txBody>
      </p:sp>
    </p:spTree>
    <p:extLst>
      <p:ext uri="{BB962C8B-B14F-4D97-AF65-F5344CB8AC3E}">
        <p14:creationId xmlns:p14="http://schemas.microsoft.com/office/powerpoint/2010/main" val="130136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9</a:t>
            </a:fld>
            <a:endParaRPr lang="fr-BE"/>
          </a:p>
        </p:txBody>
      </p:sp>
    </p:spTree>
    <p:extLst>
      <p:ext uri="{BB962C8B-B14F-4D97-AF65-F5344CB8AC3E}">
        <p14:creationId xmlns:p14="http://schemas.microsoft.com/office/powerpoint/2010/main" val="3802534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645A1-7D11-2AD1-EA62-3D9B13944D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F5B5C-357C-E831-CDF2-9ACBC12A8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4321D-02FA-41C4-C557-9F026E87D198}"/>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AD62A53B-DD9F-F365-3857-76C86E0B352D}"/>
              </a:ext>
            </a:extLst>
          </p:cNvPr>
          <p:cNvSpPr>
            <a:spLocks noGrp="1"/>
          </p:cNvSpPr>
          <p:nvPr>
            <p:ph type="sldNum" sz="quarter" idx="5"/>
          </p:nvPr>
        </p:nvSpPr>
        <p:spPr/>
        <p:txBody>
          <a:bodyPr/>
          <a:lstStyle/>
          <a:p>
            <a:fld id="{41209458-76B0-492C-AE3B-5216EDE26413}" type="slidenum">
              <a:rPr lang="fr-BE" smtClean="0"/>
              <a:t>51</a:t>
            </a:fld>
            <a:endParaRPr lang="fr-BE"/>
          </a:p>
        </p:txBody>
      </p:sp>
    </p:spTree>
    <p:extLst>
      <p:ext uri="{BB962C8B-B14F-4D97-AF65-F5344CB8AC3E}">
        <p14:creationId xmlns:p14="http://schemas.microsoft.com/office/powerpoint/2010/main" val="2849399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0E45C-C902-C721-F371-11DB57509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1F599-07ED-7C19-8FD6-6834FFB92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CFB73-8CE2-D29B-2AD1-1E2139C431B0}"/>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0073A377-9ED5-2B8B-85D9-5654BE557328}"/>
              </a:ext>
            </a:extLst>
          </p:cNvPr>
          <p:cNvSpPr>
            <a:spLocks noGrp="1"/>
          </p:cNvSpPr>
          <p:nvPr>
            <p:ph type="sldNum" sz="quarter" idx="5"/>
          </p:nvPr>
        </p:nvSpPr>
        <p:spPr/>
        <p:txBody>
          <a:bodyPr/>
          <a:lstStyle/>
          <a:p>
            <a:fld id="{41209458-76B0-492C-AE3B-5216EDE26413}" type="slidenum">
              <a:rPr lang="fr-BE" smtClean="0"/>
              <a:t>52</a:t>
            </a:fld>
            <a:endParaRPr lang="fr-BE"/>
          </a:p>
        </p:txBody>
      </p:sp>
    </p:spTree>
    <p:extLst>
      <p:ext uri="{BB962C8B-B14F-4D97-AF65-F5344CB8AC3E}">
        <p14:creationId xmlns:p14="http://schemas.microsoft.com/office/powerpoint/2010/main" val="2215038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F798F-DA6B-04B4-27B7-A240AAAF7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79A62-4EEE-44CF-56C5-200F30B89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6040A-845B-31BF-ECA3-904E7DE9EC05}"/>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05BC3898-2BDD-F07D-E4AA-5BCF098B1449}"/>
              </a:ext>
            </a:extLst>
          </p:cNvPr>
          <p:cNvSpPr>
            <a:spLocks noGrp="1"/>
          </p:cNvSpPr>
          <p:nvPr>
            <p:ph type="sldNum" sz="quarter" idx="5"/>
          </p:nvPr>
        </p:nvSpPr>
        <p:spPr/>
        <p:txBody>
          <a:bodyPr/>
          <a:lstStyle/>
          <a:p>
            <a:fld id="{41209458-76B0-492C-AE3B-5216EDE26413}" type="slidenum">
              <a:rPr lang="fr-BE" smtClean="0"/>
              <a:t>53</a:t>
            </a:fld>
            <a:endParaRPr lang="fr-BE"/>
          </a:p>
        </p:txBody>
      </p:sp>
    </p:spTree>
    <p:extLst>
      <p:ext uri="{BB962C8B-B14F-4D97-AF65-F5344CB8AC3E}">
        <p14:creationId xmlns:p14="http://schemas.microsoft.com/office/powerpoint/2010/main" val="668804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F613C-8BF5-367C-EFBE-6F0B0D4AE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16DAE-1A25-CDD3-19BE-5FF96E90C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47286E-D4E3-1A0E-FDFF-3111139E531D}"/>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24F2298E-D78C-D0F2-1CAC-AC6361DD96CB}"/>
              </a:ext>
            </a:extLst>
          </p:cNvPr>
          <p:cNvSpPr>
            <a:spLocks noGrp="1"/>
          </p:cNvSpPr>
          <p:nvPr>
            <p:ph type="sldNum" sz="quarter" idx="5"/>
          </p:nvPr>
        </p:nvSpPr>
        <p:spPr/>
        <p:txBody>
          <a:bodyPr/>
          <a:lstStyle/>
          <a:p>
            <a:fld id="{41209458-76B0-492C-AE3B-5216EDE26413}" type="slidenum">
              <a:rPr lang="fr-BE" smtClean="0"/>
              <a:t>54</a:t>
            </a:fld>
            <a:endParaRPr lang="fr-BE"/>
          </a:p>
        </p:txBody>
      </p:sp>
    </p:spTree>
    <p:extLst>
      <p:ext uri="{BB962C8B-B14F-4D97-AF65-F5344CB8AC3E}">
        <p14:creationId xmlns:p14="http://schemas.microsoft.com/office/powerpoint/2010/main" val="702570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8C84-FB1C-A566-5B7D-BB7D7EF18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F6AD4-89FE-1D5D-7C46-DACD916F1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0D912-0DCD-7A9C-B4F6-17750CD8712A}"/>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F43F5674-7C5A-0DEC-72FC-4CB17DA21571}"/>
              </a:ext>
            </a:extLst>
          </p:cNvPr>
          <p:cNvSpPr>
            <a:spLocks noGrp="1"/>
          </p:cNvSpPr>
          <p:nvPr>
            <p:ph type="sldNum" sz="quarter" idx="5"/>
          </p:nvPr>
        </p:nvSpPr>
        <p:spPr/>
        <p:txBody>
          <a:bodyPr/>
          <a:lstStyle/>
          <a:p>
            <a:fld id="{41209458-76B0-492C-AE3B-5216EDE26413}" type="slidenum">
              <a:rPr lang="fr-BE" smtClean="0"/>
              <a:t>55</a:t>
            </a:fld>
            <a:endParaRPr lang="fr-BE"/>
          </a:p>
        </p:txBody>
      </p:sp>
    </p:spTree>
    <p:extLst>
      <p:ext uri="{BB962C8B-B14F-4D97-AF65-F5344CB8AC3E}">
        <p14:creationId xmlns:p14="http://schemas.microsoft.com/office/powerpoint/2010/main" val="1351911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D841C-ED99-E4F2-B130-79FB92649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B5AEC5-64FD-E87F-F8ED-4C8999A2F1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44DFD-75DE-CFB0-2D4A-B739DA6D8F8A}"/>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F6649524-B3E4-61E4-64D2-307C3CF8D1EB}"/>
              </a:ext>
            </a:extLst>
          </p:cNvPr>
          <p:cNvSpPr>
            <a:spLocks noGrp="1"/>
          </p:cNvSpPr>
          <p:nvPr>
            <p:ph type="sldNum" sz="quarter" idx="5"/>
          </p:nvPr>
        </p:nvSpPr>
        <p:spPr/>
        <p:txBody>
          <a:bodyPr/>
          <a:lstStyle/>
          <a:p>
            <a:fld id="{41209458-76B0-492C-AE3B-5216EDE26413}" type="slidenum">
              <a:rPr lang="fr-BE" smtClean="0"/>
              <a:t>56</a:t>
            </a:fld>
            <a:endParaRPr lang="fr-BE"/>
          </a:p>
        </p:txBody>
      </p:sp>
    </p:spTree>
    <p:extLst>
      <p:ext uri="{BB962C8B-B14F-4D97-AF65-F5344CB8AC3E}">
        <p14:creationId xmlns:p14="http://schemas.microsoft.com/office/powerpoint/2010/main" val="1169235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624CA-D0A6-2ADA-7535-8FB34235CD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2122E-08D3-D4D9-2E43-95B825469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21AD85-86BF-5E9E-306D-1E0BB0100EB5}"/>
              </a:ext>
            </a:extLst>
          </p:cNvPr>
          <p:cNvSpPr>
            <a:spLocks noGrp="1"/>
          </p:cNvSpPr>
          <p:nvPr>
            <p:ph type="body" idx="1"/>
          </p:nvPr>
        </p:nvSpPr>
        <p:spPr/>
        <p:txBody>
          <a:bodyPr/>
          <a:lstStyle/>
          <a:p>
            <a:pPr algn="l">
              <a:spcAft>
                <a:spcPts val="750"/>
              </a:spcAft>
            </a:pPr>
            <a:r>
              <a:rPr lang="fr-BE"/>
              <a:t>+ </a:t>
            </a:r>
            <a:r>
              <a:rPr lang="en-US" b="0" i="0">
                <a:solidFill>
                  <a:srgbClr val="FFFFFF"/>
                </a:solidFill>
                <a:effectLst/>
                <a:latin typeface="Inter"/>
              </a:rPr>
              <a:t>We refer to </a:t>
            </a:r>
            <a:r>
              <a:rPr lang="en-US" b="1" i="0">
                <a:solidFill>
                  <a:srgbClr val="FFFFFF"/>
                </a:solidFill>
                <a:effectLst/>
                <a:latin typeface="Inter"/>
              </a:rPr>
              <a:t>micro</a:t>
            </a:r>
            <a:r>
              <a:rPr lang="en-US" b="0" i="0">
                <a:solidFill>
                  <a:srgbClr val="FFFFFF"/>
                </a:solidFill>
                <a:effectLst/>
                <a:latin typeface="Inter"/>
              </a:rPr>
              <a:t> and </a:t>
            </a:r>
            <a:r>
              <a:rPr lang="en-US" b="1" i="0">
                <a:solidFill>
                  <a:srgbClr val="FFFFFF"/>
                </a:solidFill>
                <a:effectLst/>
                <a:latin typeface="Inter"/>
              </a:rPr>
              <a:t>macro</a:t>
            </a:r>
            <a:r>
              <a:rPr lang="en-US" b="0" i="0">
                <a:solidFill>
                  <a:srgbClr val="FFFFFF"/>
                </a:solidFill>
                <a:effectLst/>
                <a:latin typeface="Inter"/>
              </a:rPr>
              <a:t> white space in UI design.</a:t>
            </a:r>
          </a:p>
          <a:p>
            <a:pPr algn="l">
              <a:spcAft>
                <a:spcPts val="750"/>
              </a:spcAft>
            </a:pPr>
            <a:r>
              <a:rPr lang="en-US" b="0" i="0">
                <a:solidFill>
                  <a:srgbClr val="FFFFFF"/>
                </a:solidFill>
                <a:effectLst/>
                <a:latin typeface="Inter"/>
              </a:rPr>
              <a:t>- </a:t>
            </a:r>
            <a:r>
              <a:rPr lang="en-US" b="1" i="0">
                <a:solidFill>
                  <a:srgbClr val="FFFFFF"/>
                </a:solidFill>
                <a:effectLst/>
                <a:latin typeface="Inter"/>
              </a:rPr>
              <a:t>Micro</a:t>
            </a:r>
            <a:r>
              <a:rPr lang="en-US" b="0" i="0">
                <a:solidFill>
                  <a:srgbClr val="FFFFFF"/>
                </a:solidFill>
                <a:effectLst/>
                <a:latin typeface="Inter"/>
              </a:rPr>
              <a:t> white space refers to the small spaces between individual elements, such as text and images.</a:t>
            </a:r>
          </a:p>
          <a:p>
            <a:pPr algn="l">
              <a:spcAft>
                <a:spcPts val="750"/>
              </a:spcAft>
            </a:pPr>
            <a:r>
              <a:rPr lang="en-US" b="0" i="0">
                <a:solidFill>
                  <a:srgbClr val="FFFFFF"/>
                </a:solidFill>
                <a:effectLst/>
                <a:latin typeface="Inter"/>
              </a:rPr>
              <a:t>- </a:t>
            </a:r>
            <a:r>
              <a:rPr lang="en-US" b="1" i="0">
                <a:solidFill>
                  <a:srgbClr val="FFFFFF"/>
                </a:solidFill>
                <a:effectLst/>
                <a:latin typeface="Inter"/>
              </a:rPr>
              <a:t>Macro</a:t>
            </a:r>
            <a:r>
              <a:rPr lang="en-US" b="0" i="0">
                <a:solidFill>
                  <a:srgbClr val="FFFFFF"/>
                </a:solidFill>
                <a:effectLst/>
                <a:latin typeface="Inter"/>
              </a:rPr>
              <a:t> white space refers to the larger spaces between sections or groups of elements, such as between paragraphs or sections of a page.</a:t>
            </a:r>
          </a:p>
          <a:p>
            <a:endParaRPr lang="fr-BE" dirty="0"/>
          </a:p>
        </p:txBody>
      </p:sp>
      <p:sp>
        <p:nvSpPr>
          <p:cNvPr id="4" name="Slide Number Placeholder 3">
            <a:extLst>
              <a:ext uri="{FF2B5EF4-FFF2-40B4-BE49-F238E27FC236}">
                <a16:creationId xmlns:a16="http://schemas.microsoft.com/office/drawing/2014/main" id="{2F7E6EF8-257E-66C6-8CFC-34DAC39F83D0}"/>
              </a:ext>
            </a:extLst>
          </p:cNvPr>
          <p:cNvSpPr>
            <a:spLocks noGrp="1"/>
          </p:cNvSpPr>
          <p:nvPr>
            <p:ph type="sldNum" sz="quarter" idx="5"/>
          </p:nvPr>
        </p:nvSpPr>
        <p:spPr/>
        <p:txBody>
          <a:bodyPr/>
          <a:lstStyle/>
          <a:p>
            <a:fld id="{41209458-76B0-492C-AE3B-5216EDE26413}" type="slidenum">
              <a:rPr lang="fr-BE" smtClean="0"/>
              <a:t>57</a:t>
            </a:fld>
            <a:endParaRPr lang="fr-BE"/>
          </a:p>
        </p:txBody>
      </p:sp>
    </p:spTree>
    <p:extLst>
      <p:ext uri="{BB962C8B-B14F-4D97-AF65-F5344CB8AC3E}">
        <p14:creationId xmlns:p14="http://schemas.microsoft.com/office/powerpoint/2010/main" val="1096403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58</a:t>
            </a:fld>
            <a:endParaRPr lang="fr-BE"/>
          </a:p>
        </p:txBody>
      </p:sp>
    </p:spTree>
    <p:extLst>
      <p:ext uri="{BB962C8B-B14F-4D97-AF65-F5344CB8AC3E}">
        <p14:creationId xmlns:p14="http://schemas.microsoft.com/office/powerpoint/2010/main" val="2926906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115C-D2DE-1664-F928-B1233D1F6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88D5D-5B5B-7E91-EFE3-5E6A1CB58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C9D86-159A-0B84-07C8-3D85061CA806}"/>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E632D93A-9CE1-A316-12E0-4C39D9A8FF19}"/>
              </a:ext>
            </a:extLst>
          </p:cNvPr>
          <p:cNvSpPr>
            <a:spLocks noGrp="1"/>
          </p:cNvSpPr>
          <p:nvPr>
            <p:ph type="sldNum" sz="quarter" idx="5"/>
          </p:nvPr>
        </p:nvSpPr>
        <p:spPr/>
        <p:txBody>
          <a:bodyPr/>
          <a:lstStyle/>
          <a:p>
            <a:fld id="{41209458-76B0-492C-AE3B-5216EDE26413}" type="slidenum">
              <a:rPr lang="fr-BE" smtClean="0"/>
              <a:t>59</a:t>
            </a:fld>
            <a:endParaRPr lang="fr-BE"/>
          </a:p>
        </p:txBody>
      </p:sp>
    </p:spTree>
    <p:extLst>
      <p:ext uri="{BB962C8B-B14F-4D97-AF65-F5344CB8AC3E}">
        <p14:creationId xmlns:p14="http://schemas.microsoft.com/office/powerpoint/2010/main" val="3836467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4720B-A6C6-E164-1C50-E756600F7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6BED0F-5962-2F93-DEFA-0D388EDCA2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5E556-6D00-58E4-0804-D66D6B2EDF19}"/>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B99D4D31-6272-5FE4-3EEA-DE5B05483E04}"/>
              </a:ext>
            </a:extLst>
          </p:cNvPr>
          <p:cNvSpPr>
            <a:spLocks noGrp="1"/>
          </p:cNvSpPr>
          <p:nvPr>
            <p:ph type="sldNum" sz="quarter" idx="5"/>
          </p:nvPr>
        </p:nvSpPr>
        <p:spPr/>
        <p:txBody>
          <a:bodyPr/>
          <a:lstStyle/>
          <a:p>
            <a:fld id="{41209458-76B0-492C-AE3B-5216EDE26413}" type="slidenum">
              <a:rPr lang="fr-BE" smtClean="0"/>
              <a:t>60</a:t>
            </a:fld>
            <a:endParaRPr lang="fr-BE"/>
          </a:p>
        </p:txBody>
      </p:sp>
    </p:spTree>
    <p:extLst>
      <p:ext uri="{BB962C8B-B14F-4D97-AF65-F5344CB8AC3E}">
        <p14:creationId xmlns:p14="http://schemas.microsoft.com/office/powerpoint/2010/main" val="3286103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10</a:t>
            </a:fld>
            <a:endParaRPr lang="fr-BE"/>
          </a:p>
        </p:txBody>
      </p:sp>
    </p:spTree>
    <p:extLst>
      <p:ext uri="{BB962C8B-B14F-4D97-AF65-F5344CB8AC3E}">
        <p14:creationId xmlns:p14="http://schemas.microsoft.com/office/powerpoint/2010/main" val="4001122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AA27F-1F66-06FA-D9E8-BCE0EADB38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651A0-0E29-964A-A380-7B32919A7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1CADE-EDAA-5325-AE66-EDAC4C4233A4}"/>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CE3E733B-C3AC-7911-C963-82C1F434AC9C}"/>
              </a:ext>
            </a:extLst>
          </p:cNvPr>
          <p:cNvSpPr>
            <a:spLocks noGrp="1"/>
          </p:cNvSpPr>
          <p:nvPr>
            <p:ph type="sldNum" sz="quarter" idx="5"/>
          </p:nvPr>
        </p:nvSpPr>
        <p:spPr/>
        <p:txBody>
          <a:bodyPr/>
          <a:lstStyle/>
          <a:p>
            <a:fld id="{41209458-76B0-492C-AE3B-5216EDE26413}" type="slidenum">
              <a:rPr lang="fr-BE" smtClean="0"/>
              <a:t>62</a:t>
            </a:fld>
            <a:endParaRPr lang="fr-BE"/>
          </a:p>
        </p:txBody>
      </p:sp>
    </p:spTree>
    <p:extLst>
      <p:ext uri="{BB962C8B-B14F-4D97-AF65-F5344CB8AC3E}">
        <p14:creationId xmlns:p14="http://schemas.microsoft.com/office/powerpoint/2010/main" val="2230807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F09F4-1AD5-4A1A-0E3F-6CF5F5143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A3CDD-2375-B601-55EB-EB52A063D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65EC1-5BC9-4058-0393-64E2E45627E9}"/>
              </a:ext>
            </a:extLst>
          </p:cNvPr>
          <p:cNvSpPr>
            <a:spLocks noGrp="1"/>
          </p:cNvSpPr>
          <p:nvPr>
            <p:ph type="body" idx="1"/>
          </p:nvPr>
        </p:nvSpPr>
        <p:spPr/>
        <p:txBody>
          <a:bodyPr/>
          <a:lstStyle/>
          <a:p>
            <a:endParaRPr lang="fr-BE" dirty="0"/>
          </a:p>
          <a:p>
            <a:endParaRPr lang="fr-BE" dirty="0"/>
          </a:p>
          <a:p>
            <a:r>
              <a:rPr lang="en-US" b="1" dirty="0"/>
              <a:t>Proportion</a:t>
            </a:r>
            <a:br>
              <a:rPr lang="en-US" dirty="0"/>
            </a:br>
            <a:r>
              <a:rPr lang="en-US" dirty="0" err="1"/>
              <a:t>Proportion</a:t>
            </a:r>
            <a:r>
              <a:rPr lang="en-US" dirty="0"/>
              <a:t> refers to the relative size and scale of elements in a design, ensuring visual balance and a natural look.</a:t>
            </a:r>
          </a:p>
          <a:p>
            <a:r>
              <a:rPr lang="en-US" b="1" dirty="0"/>
              <a:t>Rhythm</a:t>
            </a:r>
            <a:br>
              <a:rPr lang="en-US" dirty="0"/>
            </a:br>
            <a:r>
              <a:rPr lang="en-US" dirty="0" err="1"/>
              <a:t>Rhythm</a:t>
            </a:r>
            <a:r>
              <a:rPr lang="en-US" dirty="0"/>
              <a:t> is the repeated use of elements in a pattern or sequence to create visual movement and harmony.</a:t>
            </a:r>
          </a:p>
          <a:p>
            <a:r>
              <a:rPr lang="en-US" b="1" dirty="0"/>
              <a:t>Pattern</a:t>
            </a:r>
            <a:br>
              <a:rPr lang="en-US" dirty="0"/>
            </a:br>
            <a:r>
              <a:rPr lang="en-US" dirty="0" err="1"/>
              <a:t>Pattern</a:t>
            </a:r>
            <a:r>
              <a:rPr lang="en-US" dirty="0"/>
              <a:t> is the repetition of visual elements like shapes, lines, or colors to add consistency and unity to a design.</a:t>
            </a:r>
          </a:p>
          <a:p>
            <a:r>
              <a:rPr lang="en-US" b="1" dirty="0"/>
              <a:t>Movement</a:t>
            </a:r>
            <a:br>
              <a:rPr lang="en-US" dirty="0"/>
            </a:br>
            <a:r>
              <a:rPr lang="en-US" dirty="0" err="1"/>
              <a:t>Movement</a:t>
            </a:r>
            <a:r>
              <a:rPr lang="en-US" dirty="0"/>
              <a:t> guides the viewer’s eye through a design by using direction, flow, or implied motion between elements.</a:t>
            </a:r>
          </a:p>
          <a:p>
            <a:r>
              <a:rPr lang="en-US" b="1" dirty="0"/>
              <a:t>Variety</a:t>
            </a:r>
            <a:br>
              <a:rPr lang="en-US" dirty="0"/>
            </a:br>
            <a:r>
              <a:rPr lang="en-US" dirty="0" err="1"/>
              <a:t>Variety</a:t>
            </a:r>
            <a:r>
              <a:rPr lang="en-US" dirty="0"/>
              <a:t> introduces different elements, styles, or visual contrasts to maintain interest and prevent monotony in a design.</a:t>
            </a:r>
          </a:p>
          <a:p>
            <a:r>
              <a:rPr lang="en-US" b="1" dirty="0"/>
              <a:t>Unity</a:t>
            </a:r>
            <a:br>
              <a:rPr lang="en-US" dirty="0"/>
            </a:br>
            <a:r>
              <a:rPr lang="en-US" dirty="0" err="1"/>
              <a:t>Unity</a:t>
            </a:r>
            <a:r>
              <a:rPr lang="en-US" dirty="0"/>
              <a:t> ensures all design elements work together cohesively to create a consistent and harmonious composition.</a:t>
            </a:r>
          </a:p>
          <a:p>
            <a:r>
              <a:rPr lang="en-US" b="1" dirty="0"/>
              <a:t>Line</a:t>
            </a:r>
            <a:br>
              <a:rPr lang="en-US" dirty="0"/>
            </a:br>
            <a:r>
              <a:rPr lang="en-US" dirty="0"/>
              <a:t>A line defines space, outlines shapes, and creates structure or emphasis in a design, whether straight, curved, thick, or thin.</a:t>
            </a:r>
          </a:p>
          <a:p>
            <a:r>
              <a:rPr lang="en-US" b="1" dirty="0"/>
              <a:t>Shape</a:t>
            </a:r>
            <a:br>
              <a:rPr lang="en-US" dirty="0"/>
            </a:br>
            <a:r>
              <a:rPr lang="en-US" dirty="0" err="1"/>
              <a:t>Shape</a:t>
            </a:r>
            <a:r>
              <a:rPr lang="en-US" dirty="0"/>
              <a:t> refers to enclosed areas created by lines or curves that define objects and contribute to the visual structure of a design.</a:t>
            </a:r>
          </a:p>
          <a:p>
            <a:endParaRPr lang="fr-BE" dirty="0"/>
          </a:p>
        </p:txBody>
      </p:sp>
      <p:sp>
        <p:nvSpPr>
          <p:cNvPr id="4" name="Slide Number Placeholder 3">
            <a:extLst>
              <a:ext uri="{FF2B5EF4-FFF2-40B4-BE49-F238E27FC236}">
                <a16:creationId xmlns:a16="http://schemas.microsoft.com/office/drawing/2014/main" id="{545252EE-BE52-B55C-41E0-353A78F2AB09}"/>
              </a:ext>
            </a:extLst>
          </p:cNvPr>
          <p:cNvSpPr>
            <a:spLocks noGrp="1"/>
          </p:cNvSpPr>
          <p:nvPr>
            <p:ph type="sldNum" sz="quarter" idx="5"/>
          </p:nvPr>
        </p:nvSpPr>
        <p:spPr/>
        <p:txBody>
          <a:bodyPr/>
          <a:lstStyle/>
          <a:p>
            <a:fld id="{41209458-76B0-492C-AE3B-5216EDE26413}" type="slidenum">
              <a:rPr lang="fr-BE" smtClean="0"/>
              <a:t>63</a:t>
            </a:fld>
            <a:endParaRPr lang="fr-BE"/>
          </a:p>
        </p:txBody>
      </p:sp>
    </p:spTree>
    <p:extLst>
      <p:ext uri="{BB962C8B-B14F-4D97-AF65-F5344CB8AC3E}">
        <p14:creationId xmlns:p14="http://schemas.microsoft.com/office/powerpoint/2010/main" val="2472996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64</a:t>
            </a:fld>
            <a:endParaRPr lang="fr-BE"/>
          </a:p>
        </p:txBody>
      </p:sp>
    </p:spTree>
    <p:extLst>
      <p:ext uri="{BB962C8B-B14F-4D97-AF65-F5344CB8AC3E}">
        <p14:creationId xmlns:p14="http://schemas.microsoft.com/office/powerpoint/2010/main" val="20288374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200"/>
              </a:spcAft>
              <a:buFont typeface="+mj-lt"/>
              <a:buAutoNum type="arabicPeriod"/>
            </a:pPr>
            <a:r>
              <a:rPr lang="en-US" b="0" i="0" dirty="0">
                <a:effectLst/>
                <a:latin typeface="Noto Sans" panose="020B0502040504020204" pitchFamily="34" charset="0"/>
              </a:rPr>
              <a:t>The call-to-action will be to </a:t>
            </a:r>
            <a:r>
              <a:rPr lang="en-US" b="1" i="0" dirty="0">
                <a:effectLst/>
                <a:latin typeface="Noto Sans" panose="020B0502040504020204" pitchFamily="34" charset="0"/>
              </a:rPr>
              <a:t>“Choose Wisely,”</a:t>
            </a:r>
            <a:r>
              <a:rPr lang="en-US" b="0" i="0" dirty="0">
                <a:effectLst/>
                <a:latin typeface="Noto Sans" panose="020B0502040504020204" pitchFamily="34" charset="0"/>
              </a:rPr>
              <a:t> making it immediately clear what the user should do.</a:t>
            </a:r>
          </a:p>
          <a:p>
            <a:pPr algn="l">
              <a:spcAft>
                <a:spcPts val="1200"/>
              </a:spcAft>
              <a:buFont typeface="+mj-lt"/>
              <a:buAutoNum type="arabicPeriod"/>
            </a:pPr>
            <a:r>
              <a:rPr lang="en-US" b="0" i="0" dirty="0">
                <a:effectLst/>
                <a:latin typeface="Noto Sans" panose="020B0502040504020204" pitchFamily="34" charset="0"/>
              </a:rPr>
              <a:t>The primary button will be the </a:t>
            </a:r>
            <a:r>
              <a:rPr lang="en-US" b="1" i="0" dirty="0">
                <a:effectLst/>
                <a:latin typeface="Noto Sans" panose="020B0502040504020204" pitchFamily="34" charset="0"/>
              </a:rPr>
              <a:t>“No Me” button</a:t>
            </a:r>
            <a:r>
              <a:rPr lang="en-US" b="0" i="0" dirty="0">
                <a:effectLst/>
                <a:latin typeface="Noto Sans" panose="020B0502040504020204" pitchFamily="34" charset="0"/>
              </a:rPr>
              <a:t>. We’ll make this the second most emphasized element, so the user can </a:t>
            </a:r>
            <a:r>
              <a:rPr lang="en-US" b="0" i="0" dirty="0" err="1">
                <a:effectLst/>
                <a:latin typeface="Noto Sans" panose="020B0502040504020204" pitchFamily="34" charset="0"/>
              </a:rPr>
              <a:t>can</a:t>
            </a:r>
            <a:r>
              <a:rPr lang="en-US" b="0" i="0" dirty="0">
                <a:effectLst/>
                <a:latin typeface="Noto Sans" panose="020B0502040504020204" pitchFamily="34" charset="0"/>
              </a:rPr>
              <a:t> have confidence that it’s the “right choice.”</a:t>
            </a:r>
          </a:p>
          <a:p>
            <a:pPr algn="l">
              <a:spcAft>
                <a:spcPts val="1200"/>
              </a:spcAft>
              <a:buFont typeface="+mj-lt"/>
              <a:buAutoNum type="arabicPeriod"/>
            </a:pPr>
            <a:r>
              <a:rPr lang="en-US" b="0" i="0" dirty="0">
                <a:effectLst/>
                <a:latin typeface="Noto Sans" panose="020B0502040504020204" pitchFamily="34" charset="0"/>
              </a:rPr>
              <a:t>The secondary button will be the </a:t>
            </a:r>
            <a:r>
              <a:rPr lang="en-US" b="1" i="0" dirty="0">
                <a:effectLst/>
                <a:latin typeface="Noto Sans" panose="020B0502040504020204" pitchFamily="34" charset="0"/>
              </a:rPr>
              <a:t>“Click Me” button</a:t>
            </a:r>
            <a:r>
              <a:rPr lang="en-US" b="0" i="0" dirty="0">
                <a:effectLst/>
                <a:latin typeface="Noto Sans" panose="020B0502040504020204" pitchFamily="34" charset="0"/>
              </a:rPr>
              <a:t>. This button will have less emphasize to make it clear that it’s not as important as the primary button. </a:t>
            </a:r>
          </a:p>
          <a:p>
            <a:pPr algn="l">
              <a:spcAft>
                <a:spcPts val="1200"/>
              </a:spcAft>
              <a:buFont typeface="+mj-lt"/>
              <a:buAutoNum type="arabicPeriod"/>
            </a:pPr>
            <a:r>
              <a:rPr lang="en-US" b="0" i="0" dirty="0">
                <a:effectLst/>
                <a:latin typeface="Noto Sans" panose="020B0502040504020204" pitchFamily="34" charset="0"/>
              </a:rPr>
              <a:t>Next, we’ll make sure the reader knows </a:t>
            </a:r>
            <a:r>
              <a:rPr lang="en-US" b="1" i="0" dirty="0">
                <a:effectLst/>
                <a:latin typeface="Noto Sans" panose="020B0502040504020204" pitchFamily="34" charset="0"/>
              </a:rPr>
              <a:t>“only one option is correct”</a:t>
            </a:r>
            <a:r>
              <a:rPr lang="en-US" b="0" i="0" dirty="0">
                <a:effectLst/>
                <a:latin typeface="Noto Sans" panose="020B0502040504020204" pitchFamily="34" charset="0"/>
              </a:rPr>
              <a:t> by giving it more emphasis than the remaining text.</a:t>
            </a:r>
          </a:p>
          <a:p>
            <a:pPr algn="l">
              <a:spcAft>
                <a:spcPts val="1200"/>
              </a:spcAft>
              <a:buFont typeface="+mj-lt"/>
              <a:buAutoNum type="arabicPeriod"/>
            </a:pPr>
            <a:r>
              <a:rPr lang="en-US" b="0" i="0" dirty="0">
                <a:effectLst/>
                <a:latin typeface="Noto Sans" panose="020B0502040504020204" pitchFamily="34" charset="0"/>
              </a:rPr>
              <a:t>The </a:t>
            </a:r>
            <a:r>
              <a:rPr lang="en-US" b="1" i="0" dirty="0">
                <a:effectLst/>
                <a:latin typeface="Noto Sans" panose="020B0502040504020204" pitchFamily="34" charset="0"/>
              </a:rPr>
              <a:t>remaining text</a:t>
            </a:r>
            <a:r>
              <a:rPr lang="en-US" b="0" i="0" dirty="0">
                <a:effectLst/>
                <a:latin typeface="Noto Sans" panose="020B0502040504020204" pitchFamily="34" charset="0"/>
              </a:rPr>
              <a:t> is merely provided for more context. Since it’s not as important as the previous elements it will be toned down a bit.</a:t>
            </a:r>
          </a:p>
          <a:p>
            <a:pPr algn="l">
              <a:buFont typeface="+mj-lt"/>
              <a:buAutoNum type="arabicPeriod"/>
            </a:pPr>
            <a:r>
              <a:rPr lang="en-US" b="0" i="0" dirty="0">
                <a:effectLst/>
                <a:latin typeface="Noto Sans" panose="020B0502040504020204" pitchFamily="34" charset="0"/>
              </a:rPr>
              <a:t>Finally, the </a:t>
            </a:r>
            <a:r>
              <a:rPr lang="en-US" b="1" i="0" dirty="0">
                <a:effectLst/>
                <a:latin typeface="Noto Sans" panose="020B0502040504020204" pitchFamily="34" charset="0"/>
              </a:rPr>
              <a:t>waving hand icon</a:t>
            </a:r>
            <a:r>
              <a:rPr lang="en-US" b="0" i="0" dirty="0">
                <a:effectLst/>
                <a:latin typeface="Noto Sans" panose="020B0502040504020204" pitchFamily="34" charset="0"/>
              </a:rPr>
              <a:t> is the least important element. If anything, it only serves to help communicate the message subconsciously. Therefore, it will be muted to fade into the background.    </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65</a:t>
            </a:fld>
            <a:endParaRPr lang="fr-BE"/>
          </a:p>
        </p:txBody>
      </p:sp>
    </p:spTree>
    <p:extLst>
      <p:ext uri="{BB962C8B-B14F-4D97-AF65-F5344CB8AC3E}">
        <p14:creationId xmlns:p14="http://schemas.microsoft.com/office/powerpoint/2010/main" val="24163204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66</a:t>
            </a:fld>
            <a:endParaRPr lang="fr-BE"/>
          </a:p>
        </p:txBody>
      </p:sp>
    </p:spTree>
    <p:extLst>
      <p:ext uri="{BB962C8B-B14F-4D97-AF65-F5344CB8AC3E}">
        <p14:creationId xmlns:p14="http://schemas.microsoft.com/office/powerpoint/2010/main" val="6002005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67</a:t>
            </a:fld>
            <a:endParaRPr lang="fr-BE"/>
          </a:p>
        </p:txBody>
      </p:sp>
    </p:spTree>
    <p:extLst>
      <p:ext uri="{BB962C8B-B14F-4D97-AF65-F5344CB8AC3E}">
        <p14:creationId xmlns:p14="http://schemas.microsoft.com/office/powerpoint/2010/main" val="2840600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68</a:t>
            </a:fld>
            <a:endParaRPr lang="fr-BE"/>
          </a:p>
        </p:txBody>
      </p:sp>
    </p:spTree>
    <p:extLst>
      <p:ext uri="{BB962C8B-B14F-4D97-AF65-F5344CB8AC3E}">
        <p14:creationId xmlns:p14="http://schemas.microsoft.com/office/powerpoint/2010/main" val="10975845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t>
            </a:r>
            <a:r>
              <a:rPr lang="en-US" sz="1200" b="0" i="0" u="sng" kern="1200" dirty="0">
                <a:solidFill>
                  <a:schemeClr val="tx1"/>
                </a:solidFill>
                <a:effectLst/>
                <a:latin typeface="+mn-lt"/>
                <a:ea typeface="+mn-ea"/>
                <a:cs typeface="+mn-cs"/>
                <a:hlinkClick r:id="rId3"/>
              </a:rPr>
              <a:t>this visual</a:t>
            </a:r>
            <a:r>
              <a:rPr lang="en-US" sz="1200" b="0" i="0" kern="1200" dirty="0">
                <a:solidFill>
                  <a:schemeClr val="tx1"/>
                </a:solidFill>
                <a:effectLst/>
                <a:latin typeface="+mn-lt"/>
                <a:ea typeface="+mn-ea"/>
                <a:cs typeface="+mn-cs"/>
              </a:rPr>
              <a:t> above, on the left the user has many options to choose from and will take longer to decide. You can make this easier by limiting the number of options in view, but the best solution is to limit the total number of options.</a:t>
            </a:r>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69</a:t>
            </a:fld>
            <a:endParaRPr lang="fr-BE"/>
          </a:p>
        </p:txBody>
      </p:sp>
    </p:spTree>
    <p:extLst>
      <p:ext uri="{BB962C8B-B14F-4D97-AF65-F5344CB8AC3E}">
        <p14:creationId xmlns:p14="http://schemas.microsoft.com/office/powerpoint/2010/main" val="2254644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70</a:t>
            </a:fld>
            <a:endParaRPr lang="fr-BE"/>
          </a:p>
        </p:txBody>
      </p:sp>
    </p:spTree>
    <p:extLst>
      <p:ext uri="{BB962C8B-B14F-4D97-AF65-F5344CB8AC3E}">
        <p14:creationId xmlns:p14="http://schemas.microsoft.com/office/powerpoint/2010/main" val="30001470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82788-B0EF-FEEA-C446-79953C9E6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A94127-46D6-F0DF-9DF6-1FCB6C40ED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86602-6494-67FA-B2F0-B45BC60BF40F}"/>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8F84B7BC-1601-DD15-214F-BD07AF87DF54}"/>
              </a:ext>
            </a:extLst>
          </p:cNvPr>
          <p:cNvSpPr>
            <a:spLocks noGrp="1"/>
          </p:cNvSpPr>
          <p:nvPr>
            <p:ph type="sldNum" sz="quarter" idx="5"/>
          </p:nvPr>
        </p:nvSpPr>
        <p:spPr/>
        <p:txBody>
          <a:bodyPr/>
          <a:lstStyle/>
          <a:p>
            <a:fld id="{41209458-76B0-492C-AE3B-5216EDE26413}" type="slidenum">
              <a:rPr lang="fr-BE" smtClean="0"/>
              <a:t>73</a:t>
            </a:fld>
            <a:endParaRPr lang="fr-BE"/>
          </a:p>
        </p:txBody>
      </p:sp>
    </p:spTree>
    <p:extLst>
      <p:ext uri="{BB962C8B-B14F-4D97-AF65-F5344CB8AC3E}">
        <p14:creationId xmlns:p14="http://schemas.microsoft.com/office/powerpoint/2010/main" val="3855258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11</a:t>
            </a:fld>
            <a:endParaRPr lang="fr-BE"/>
          </a:p>
        </p:txBody>
      </p:sp>
    </p:spTree>
    <p:extLst>
      <p:ext uri="{BB962C8B-B14F-4D97-AF65-F5344CB8AC3E}">
        <p14:creationId xmlns:p14="http://schemas.microsoft.com/office/powerpoint/2010/main" val="2563931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7FF35-CAE5-FA3F-90B4-0154BECE6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B19EA-F12A-5FDD-3BC2-CF006F29A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A129A-83A1-1496-0C71-D56562284CDF}"/>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4F964456-9119-5416-09FE-7828BC191EF8}"/>
              </a:ext>
            </a:extLst>
          </p:cNvPr>
          <p:cNvSpPr>
            <a:spLocks noGrp="1"/>
          </p:cNvSpPr>
          <p:nvPr>
            <p:ph type="sldNum" sz="quarter" idx="5"/>
          </p:nvPr>
        </p:nvSpPr>
        <p:spPr/>
        <p:txBody>
          <a:bodyPr/>
          <a:lstStyle/>
          <a:p>
            <a:fld id="{41209458-76B0-492C-AE3B-5216EDE26413}" type="slidenum">
              <a:rPr lang="fr-BE" smtClean="0"/>
              <a:t>74</a:t>
            </a:fld>
            <a:endParaRPr lang="fr-BE"/>
          </a:p>
        </p:txBody>
      </p:sp>
    </p:spTree>
    <p:extLst>
      <p:ext uri="{BB962C8B-B14F-4D97-AF65-F5344CB8AC3E}">
        <p14:creationId xmlns:p14="http://schemas.microsoft.com/office/powerpoint/2010/main" val="3036259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C8603-931D-CDB5-99C0-B8FB97160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F147D-F7C2-A709-5924-19F2791CD3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0479B-E31D-A69B-EE5E-CEDC43D62B0C}"/>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4478AB82-E294-1952-04B6-51EF7400DDEA}"/>
              </a:ext>
            </a:extLst>
          </p:cNvPr>
          <p:cNvSpPr>
            <a:spLocks noGrp="1"/>
          </p:cNvSpPr>
          <p:nvPr>
            <p:ph type="sldNum" sz="quarter" idx="5"/>
          </p:nvPr>
        </p:nvSpPr>
        <p:spPr/>
        <p:txBody>
          <a:bodyPr/>
          <a:lstStyle/>
          <a:p>
            <a:fld id="{41209458-76B0-492C-AE3B-5216EDE26413}" type="slidenum">
              <a:rPr lang="fr-BE" smtClean="0"/>
              <a:t>75</a:t>
            </a:fld>
            <a:endParaRPr lang="fr-BE"/>
          </a:p>
        </p:txBody>
      </p:sp>
    </p:spTree>
    <p:extLst>
      <p:ext uri="{BB962C8B-B14F-4D97-AF65-F5344CB8AC3E}">
        <p14:creationId xmlns:p14="http://schemas.microsoft.com/office/powerpoint/2010/main" val="6430020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D0B2D-4038-06AC-0BDA-3D5966A42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6379D-562B-4F54-0116-14A3CE59B5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7D898-EFD3-F192-14DB-6A23A1C09466}"/>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CED557BD-B73B-5D03-E344-943023B449C1}"/>
              </a:ext>
            </a:extLst>
          </p:cNvPr>
          <p:cNvSpPr>
            <a:spLocks noGrp="1"/>
          </p:cNvSpPr>
          <p:nvPr>
            <p:ph type="sldNum" sz="quarter" idx="5"/>
          </p:nvPr>
        </p:nvSpPr>
        <p:spPr/>
        <p:txBody>
          <a:bodyPr/>
          <a:lstStyle/>
          <a:p>
            <a:fld id="{41209458-76B0-492C-AE3B-5216EDE26413}" type="slidenum">
              <a:rPr lang="fr-BE" smtClean="0"/>
              <a:t>76</a:t>
            </a:fld>
            <a:endParaRPr lang="fr-BE"/>
          </a:p>
        </p:txBody>
      </p:sp>
    </p:spTree>
    <p:extLst>
      <p:ext uri="{BB962C8B-B14F-4D97-AF65-F5344CB8AC3E}">
        <p14:creationId xmlns:p14="http://schemas.microsoft.com/office/powerpoint/2010/main" val="4220635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4A665-913F-01C2-2DC0-58D7902F3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EA640-325A-0A88-C494-FE1628123C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64656-EC5E-61C5-78AD-DAEB190BE048}"/>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When items, objects or elements share superficial characteristics, we perceive them as grouped. We can see the </a:t>
            </a:r>
            <a:r>
              <a:rPr lang="en-US" sz="1200" b="0" i="0" u="sng" kern="1200" dirty="0">
                <a:solidFill>
                  <a:schemeClr val="tx1"/>
                </a:solidFill>
                <a:effectLst/>
                <a:latin typeface="+mn-lt"/>
                <a:ea typeface="+mn-ea"/>
                <a:cs typeface="+mn-cs"/>
                <a:hlinkClick r:id="rId3" tooltip="What is the Law of Similarity?"/>
              </a:rPr>
              <a:t>similarity principle</a:t>
            </a:r>
            <a:r>
              <a:rPr lang="en-US" sz="1200" b="0" i="0" kern="1200" dirty="0">
                <a:solidFill>
                  <a:schemeClr val="tx1"/>
                </a:solidFill>
                <a:effectLst/>
                <a:latin typeface="+mn-lt"/>
                <a:ea typeface="+mn-ea"/>
                <a:cs typeface="+mn-cs"/>
              </a:rPr>
              <a:t> in branding and </a:t>
            </a:r>
            <a:r>
              <a:rPr lang="en-US" sz="1200" b="0" i="0" u="sng" kern="1200" dirty="0">
                <a:solidFill>
                  <a:schemeClr val="tx1"/>
                </a:solidFill>
                <a:effectLst/>
                <a:latin typeface="+mn-lt"/>
                <a:ea typeface="+mn-ea"/>
                <a:cs typeface="+mn-cs"/>
                <a:hlinkClick r:id="rId4" tooltip="What are Design Systems?"/>
              </a:rPr>
              <a:t>design system</a:t>
            </a:r>
            <a:r>
              <a:rPr lang="en-US" sz="1200" b="0" i="0" kern="1200" dirty="0">
                <a:solidFill>
                  <a:schemeClr val="tx1"/>
                </a:solidFill>
                <a:effectLst/>
                <a:latin typeface="+mn-lt"/>
                <a:ea typeface="+mn-ea"/>
                <a:cs typeface="+mn-cs"/>
              </a:rPr>
              <a:t> guidelines.</a:t>
            </a:r>
            <a:endParaRPr lang="fr-BE" dirty="0"/>
          </a:p>
        </p:txBody>
      </p:sp>
      <p:sp>
        <p:nvSpPr>
          <p:cNvPr id="4" name="Slide Number Placeholder 3">
            <a:extLst>
              <a:ext uri="{FF2B5EF4-FFF2-40B4-BE49-F238E27FC236}">
                <a16:creationId xmlns:a16="http://schemas.microsoft.com/office/drawing/2014/main" id="{3D9243EF-C466-AB8A-3C1C-1128769DD7DF}"/>
              </a:ext>
            </a:extLst>
          </p:cNvPr>
          <p:cNvSpPr>
            <a:spLocks noGrp="1"/>
          </p:cNvSpPr>
          <p:nvPr>
            <p:ph type="sldNum" sz="quarter" idx="5"/>
          </p:nvPr>
        </p:nvSpPr>
        <p:spPr/>
        <p:txBody>
          <a:bodyPr/>
          <a:lstStyle/>
          <a:p>
            <a:fld id="{41209458-76B0-492C-AE3B-5216EDE26413}" type="slidenum">
              <a:rPr lang="fr-BE" smtClean="0"/>
              <a:t>77</a:t>
            </a:fld>
            <a:endParaRPr lang="fr-BE"/>
          </a:p>
        </p:txBody>
      </p:sp>
    </p:spTree>
    <p:extLst>
      <p:ext uri="{BB962C8B-B14F-4D97-AF65-F5344CB8AC3E}">
        <p14:creationId xmlns:p14="http://schemas.microsoft.com/office/powerpoint/2010/main" val="2518248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E6A8B-26C5-888C-86FB-727C74E6D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A5FDE-6714-A376-6B6C-F85745D58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F8C3B-7468-416F-FFBA-7030ECD1CD13}"/>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3443C32A-C574-79AB-C929-95CB46A8923B}"/>
              </a:ext>
            </a:extLst>
          </p:cNvPr>
          <p:cNvSpPr>
            <a:spLocks noGrp="1"/>
          </p:cNvSpPr>
          <p:nvPr>
            <p:ph type="sldNum" sz="quarter" idx="5"/>
          </p:nvPr>
        </p:nvSpPr>
        <p:spPr/>
        <p:txBody>
          <a:bodyPr/>
          <a:lstStyle/>
          <a:p>
            <a:fld id="{41209458-76B0-492C-AE3B-5216EDE26413}" type="slidenum">
              <a:rPr lang="fr-BE" smtClean="0"/>
              <a:t>78</a:t>
            </a:fld>
            <a:endParaRPr lang="fr-BE"/>
          </a:p>
        </p:txBody>
      </p:sp>
    </p:spTree>
    <p:extLst>
      <p:ext uri="{BB962C8B-B14F-4D97-AF65-F5344CB8AC3E}">
        <p14:creationId xmlns:p14="http://schemas.microsoft.com/office/powerpoint/2010/main" val="29583943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92E02-6A9D-72F4-694A-5E580D964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CCCAE-A592-D6E2-9565-BAC93E932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3F2956-C5DC-D70E-DCB0-DAB8EC495824}"/>
              </a:ext>
            </a:extLst>
          </p:cNvPr>
          <p:cNvSpPr>
            <a:spLocks noGrp="1"/>
          </p:cNvSpPr>
          <p:nvPr>
            <p:ph type="body" idx="1"/>
          </p:nvPr>
        </p:nvSpPr>
        <p:spPr/>
        <p:txBody>
          <a:bodyPr/>
          <a:lstStyle/>
          <a:p>
            <a:r>
              <a:rPr lang="en-US" b="0" i="0" dirty="0">
                <a:solidFill>
                  <a:srgbClr val="0C163D"/>
                </a:solidFill>
                <a:effectLst/>
                <a:latin typeface="Proxima Nova"/>
              </a:rPr>
              <a:t>Adding borders or other visible barriers is a great way to create a perceived separation between groups of objects—even if they have the same proximity, shape, color, etc.</a:t>
            </a:r>
            <a:endParaRPr lang="fr-BE" dirty="0"/>
          </a:p>
        </p:txBody>
      </p:sp>
      <p:sp>
        <p:nvSpPr>
          <p:cNvPr id="4" name="Slide Number Placeholder 3">
            <a:extLst>
              <a:ext uri="{FF2B5EF4-FFF2-40B4-BE49-F238E27FC236}">
                <a16:creationId xmlns:a16="http://schemas.microsoft.com/office/drawing/2014/main" id="{1C24344F-8DB7-6B42-3BAF-D7087020950F}"/>
              </a:ext>
            </a:extLst>
          </p:cNvPr>
          <p:cNvSpPr>
            <a:spLocks noGrp="1"/>
          </p:cNvSpPr>
          <p:nvPr>
            <p:ph type="sldNum" sz="quarter" idx="5"/>
          </p:nvPr>
        </p:nvSpPr>
        <p:spPr/>
        <p:txBody>
          <a:bodyPr/>
          <a:lstStyle/>
          <a:p>
            <a:fld id="{41209458-76B0-492C-AE3B-5216EDE26413}" type="slidenum">
              <a:rPr lang="fr-BE" smtClean="0"/>
              <a:t>79</a:t>
            </a:fld>
            <a:endParaRPr lang="fr-BE"/>
          </a:p>
        </p:txBody>
      </p:sp>
    </p:spTree>
    <p:extLst>
      <p:ext uri="{BB962C8B-B14F-4D97-AF65-F5344CB8AC3E}">
        <p14:creationId xmlns:p14="http://schemas.microsoft.com/office/powerpoint/2010/main" val="1766277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8D77C-47B7-D0E4-20E4-064B4E698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66794-2F03-5603-0964-E6121ED68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0535AC-0FD0-B786-4A20-00FC3D14C392}"/>
              </a:ext>
            </a:extLst>
          </p:cNvPr>
          <p:cNvSpPr>
            <a:spLocks noGrp="1"/>
          </p:cNvSpPr>
          <p:nvPr>
            <p:ph type="body" idx="1"/>
          </p:nvPr>
        </p:nvSpPr>
        <p:spPr/>
        <p:txBody>
          <a:bodyPr/>
          <a:lstStyle/>
          <a:p>
            <a:r>
              <a:rPr lang="en-US" b="0" i="0" dirty="0">
                <a:solidFill>
                  <a:srgbClr val="0C163D"/>
                </a:solidFill>
                <a:effectLst/>
                <a:latin typeface="Proxima Nova"/>
              </a:rPr>
              <a:t>In the example from Pinterest below, the common region principle is used to separate each pin—including its photo, title, description, contributor, and other details—from all the other pins around it.</a:t>
            </a:r>
            <a:endParaRPr lang="fr-BE" dirty="0"/>
          </a:p>
        </p:txBody>
      </p:sp>
      <p:sp>
        <p:nvSpPr>
          <p:cNvPr id="4" name="Slide Number Placeholder 3">
            <a:extLst>
              <a:ext uri="{FF2B5EF4-FFF2-40B4-BE49-F238E27FC236}">
                <a16:creationId xmlns:a16="http://schemas.microsoft.com/office/drawing/2014/main" id="{0E2BA93E-A143-F872-2459-5675C5575791}"/>
              </a:ext>
            </a:extLst>
          </p:cNvPr>
          <p:cNvSpPr>
            <a:spLocks noGrp="1"/>
          </p:cNvSpPr>
          <p:nvPr>
            <p:ph type="sldNum" sz="quarter" idx="5"/>
          </p:nvPr>
        </p:nvSpPr>
        <p:spPr/>
        <p:txBody>
          <a:bodyPr/>
          <a:lstStyle/>
          <a:p>
            <a:fld id="{41209458-76B0-492C-AE3B-5216EDE26413}" type="slidenum">
              <a:rPr lang="fr-BE" smtClean="0"/>
              <a:t>80</a:t>
            </a:fld>
            <a:endParaRPr lang="fr-BE"/>
          </a:p>
        </p:txBody>
      </p:sp>
    </p:spTree>
    <p:extLst>
      <p:ext uri="{BB962C8B-B14F-4D97-AF65-F5344CB8AC3E}">
        <p14:creationId xmlns:p14="http://schemas.microsoft.com/office/powerpoint/2010/main" val="30991533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78911-AF31-6610-6378-13EF43CE8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61EEB-19C9-BA1D-983E-303C876B91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0C45F-45F7-0CFB-CFD1-C49D7735196B}"/>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1F8760CA-A14B-2789-380A-E02D0BA98849}"/>
              </a:ext>
            </a:extLst>
          </p:cNvPr>
          <p:cNvSpPr>
            <a:spLocks noGrp="1"/>
          </p:cNvSpPr>
          <p:nvPr>
            <p:ph type="sldNum" sz="quarter" idx="5"/>
          </p:nvPr>
        </p:nvSpPr>
        <p:spPr/>
        <p:txBody>
          <a:bodyPr/>
          <a:lstStyle/>
          <a:p>
            <a:fld id="{41209458-76B0-492C-AE3B-5216EDE26413}" type="slidenum">
              <a:rPr lang="fr-BE" smtClean="0"/>
              <a:t>81</a:t>
            </a:fld>
            <a:endParaRPr lang="fr-BE"/>
          </a:p>
        </p:txBody>
      </p:sp>
    </p:spTree>
    <p:extLst>
      <p:ext uri="{BB962C8B-B14F-4D97-AF65-F5344CB8AC3E}">
        <p14:creationId xmlns:p14="http://schemas.microsoft.com/office/powerpoint/2010/main" val="15594576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BA607-C67B-9F11-7768-3704CE094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5355C-1E36-D229-E20C-084E84F22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65F00-253B-AEC5-AD4E-5A955774E0D8}"/>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7F8F7CCE-E443-4EBE-654B-8102C14B7157}"/>
              </a:ext>
            </a:extLst>
          </p:cNvPr>
          <p:cNvSpPr>
            <a:spLocks noGrp="1"/>
          </p:cNvSpPr>
          <p:nvPr>
            <p:ph type="sldNum" sz="quarter" idx="5"/>
          </p:nvPr>
        </p:nvSpPr>
        <p:spPr/>
        <p:txBody>
          <a:bodyPr/>
          <a:lstStyle/>
          <a:p>
            <a:fld id="{41209458-76B0-492C-AE3B-5216EDE26413}" type="slidenum">
              <a:rPr lang="fr-BE" smtClean="0"/>
              <a:t>82</a:t>
            </a:fld>
            <a:endParaRPr lang="fr-BE"/>
          </a:p>
        </p:txBody>
      </p:sp>
    </p:spTree>
    <p:extLst>
      <p:ext uri="{BB962C8B-B14F-4D97-AF65-F5344CB8AC3E}">
        <p14:creationId xmlns:p14="http://schemas.microsoft.com/office/powerpoint/2010/main" val="8595671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2DB4C-7FE4-0259-82F8-71AF35CD3D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72D14-0BA6-4843-474F-04DF1A949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40A3D-6454-DC43-6113-5C65DD919585}"/>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65CFFA04-43DA-37C2-55CF-8BB6EAC6049D}"/>
              </a:ext>
            </a:extLst>
          </p:cNvPr>
          <p:cNvSpPr>
            <a:spLocks noGrp="1"/>
          </p:cNvSpPr>
          <p:nvPr>
            <p:ph type="sldNum" sz="quarter" idx="5"/>
          </p:nvPr>
        </p:nvSpPr>
        <p:spPr/>
        <p:txBody>
          <a:bodyPr/>
          <a:lstStyle/>
          <a:p>
            <a:fld id="{41209458-76B0-492C-AE3B-5216EDE26413}" type="slidenum">
              <a:rPr lang="fr-BE" smtClean="0"/>
              <a:t>83</a:t>
            </a:fld>
            <a:endParaRPr lang="fr-BE"/>
          </a:p>
        </p:txBody>
      </p:sp>
    </p:spTree>
    <p:extLst>
      <p:ext uri="{BB962C8B-B14F-4D97-AF65-F5344CB8AC3E}">
        <p14:creationId xmlns:p14="http://schemas.microsoft.com/office/powerpoint/2010/main" val="13533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3D2FB-D084-C9DF-0425-F818CCBD1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23AE3-E985-EBDF-346E-C1B8BE5AD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B8CCC-0BBC-2AD1-772D-0B242E112DB1}"/>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A275EB49-A77A-DF9F-3ABE-776800D0538E}"/>
              </a:ext>
            </a:extLst>
          </p:cNvPr>
          <p:cNvSpPr>
            <a:spLocks noGrp="1"/>
          </p:cNvSpPr>
          <p:nvPr>
            <p:ph type="sldNum" sz="quarter" idx="5"/>
          </p:nvPr>
        </p:nvSpPr>
        <p:spPr/>
        <p:txBody>
          <a:bodyPr/>
          <a:lstStyle/>
          <a:p>
            <a:fld id="{41209458-76B0-492C-AE3B-5216EDE26413}" type="slidenum">
              <a:rPr lang="fr-BE" smtClean="0"/>
              <a:t>12</a:t>
            </a:fld>
            <a:endParaRPr lang="fr-BE"/>
          </a:p>
        </p:txBody>
      </p:sp>
    </p:spTree>
    <p:extLst>
      <p:ext uri="{BB962C8B-B14F-4D97-AF65-F5344CB8AC3E}">
        <p14:creationId xmlns:p14="http://schemas.microsoft.com/office/powerpoint/2010/main" val="3107959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F2B92-ED45-153B-76CF-5A70676F04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4FE56-4F76-314D-BB7D-EA9423956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10FE1-6A71-04B6-13E0-B910E302136B}"/>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D7BF7D1F-9F92-1251-AFF1-FD795DDBB000}"/>
              </a:ext>
            </a:extLst>
          </p:cNvPr>
          <p:cNvSpPr>
            <a:spLocks noGrp="1"/>
          </p:cNvSpPr>
          <p:nvPr>
            <p:ph type="sldNum" sz="quarter" idx="5"/>
          </p:nvPr>
        </p:nvSpPr>
        <p:spPr/>
        <p:txBody>
          <a:bodyPr/>
          <a:lstStyle/>
          <a:p>
            <a:fld id="{41209458-76B0-492C-AE3B-5216EDE26413}" type="slidenum">
              <a:rPr lang="fr-BE" smtClean="0"/>
              <a:t>84</a:t>
            </a:fld>
            <a:endParaRPr lang="fr-BE"/>
          </a:p>
        </p:txBody>
      </p:sp>
    </p:spTree>
    <p:extLst>
      <p:ext uri="{BB962C8B-B14F-4D97-AF65-F5344CB8AC3E}">
        <p14:creationId xmlns:p14="http://schemas.microsoft.com/office/powerpoint/2010/main" val="9420235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85</a:t>
            </a:fld>
            <a:endParaRPr lang="fr-BE"/>
          </a:p>
        </p:txBody>
      </p:sp>
    </p:spTree>
    <p:extLst>
      <p:ext uri="{BB962C8B-B14F-4D97-AF65-F5344CB8AC3E}">
        <p14:creationId xmlns:p14="http://schemas.microsoft.com/office/powerpoint/2010/main" val="38358723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69850-4D0A-753E-4957-5D89E94F8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70221-7711-4962-D634-890E58B9A4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6D87F0-2385-8082-3D3F-01F1C2182B60}"/>
              </a:ext>
            </a:extLst>
          </p:cNvPr>
          <p:cNvSpPr>
            <a:spLocks noGrp="1"/>
          </p:cNvSpPr>
          <p:nvPr>
            <p:ph type="body" idx="1"/>
          </p:nvPr>
        </p:nvSpPr>
        <p:spPr/>
        <p:txBody>
          <a:bodyPr/>
          <a:lstStyle/>
          <a:p>
            <a:r>
              <a:rPr lang="en-US" b="0" i="0" dirty="0">
                <a:solidFill>
                  <a:srgbClr val="0C163D"/>
                </a:solidFill>
                <a:effectLst/>
                <a:latin typeface="Proxima Nova"/>
              </a:rPr>
              <a:t>The Basecamp homepage has a bunch of graphics, text, forms, and other information. And because of the figure-ground principle, you can immediately tell that you should focus on the content in the white foreground areas.</a:t>
            </a:r>
            <a:endParaRPr lang="fr-BE" dirty="0"/>
          </a:p>
        </p:txBody>
      </p:sp>
      <p:sp>
        <p:nvSpPr>
          <p:cNvPr id="4" name="Slide Number Placeholder 3">
            <a:extLst>
              <a:ext uri="{FF2B5EF4-FFF2-40B4-BE49-F238E27FC236}">
                <a16:creationId xmlns:a16="http://schemas.microsoft.com/office/drawing/2014/main" id="{60B075B1-F38A-9F03-4B3C-C88F2BA8253C}"/>
              </a:ext>
            </a:extLst>
          </p:cNvPr>
          <p:cNvSpPr>
            <a:spLocks noGrp="1"/>
          </p:cNvSpPr>
          <p:nvPr>
            <p:ph type="sldNum" sz="quarter" idx="5"/>
          </p:nvPr>
        </p:nvSpPr>
        <p:spPr/>
        <p:txBody>
          <a:bodyPr/>
          <a:lstStyle/>
          <a:p>
            <a:fld id="{41209458-76B0-492C-AE3B-5216EDE26413}" type="slidenum">
              <a:rPr lang="fr-BE" smtClean="0"/>
              <a:t>86</a:t>
            </a:fld>
            <a:endParaRPr lang="fr-BE"/>
          </a:p>
        </p:txBody>
      </p:sp>
    </p:spTree>
    <p:extLst>
      <p:ext uri="{BB962C8B-B14F-4D97-AF65-F5344CB8AC3E}">
        <p14:creationId xmlns:p14="http://schemas.microsoft.com/office/powerpoint/2010/main" val="40725390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1BE43-3FB7-0433-CE28-443ADC12A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B8F8E-3BA2-10CE-6129-DBF108A8C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B90F-6B83-AF29-3BF9-F3B43C6F6CD1}"/>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65EF3F10-E5FE-61C8-E391-040925A2F717}"/>
              </a:ext>
            </a:extLst>
          </p:cNvPr>
          <p:cNvSpPr>
            <a:spLocks noGrp="1"/>
          </p:cNvSpPr>
          <p:nvPr>
            <p:ph type="sldNum" sz="quarter" idx="5"/>
          </p:nvPr>
        </p:nvSpPr>
        <p:spPr/>
        <p:txBody>
          <a:bodyPr/>
          <a:lstStyle/>
          <a:p>
            <a:fld id="{41209458-76B0-492C-AE3B-5216EDE26413}" type="slidenum">
              <a:rPr lang="fr-BE" smtClean="0"/>
              <a:t>87</a:t>
            </a:fld>
            <a:endParaRPr lang="fr-BE"/>
          </a:p>
        </p:txBody>
      </p:sp>
    </p:spTree>
    <p:extLst>
      <p:ext uri="{BB962C8B-B14F-4D97-AF65-F5344CB8AC3E}">
        <p14:creationId xmlns:p14="http://schemas.microsoft.com/office/powerpoint/2010/main" val="17339665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E22"/>
                </a:solidFill>
                <a:effectLst/>
                <a:latin typeface="Merriweather Custom"/>
              </a:rPr>
              <a:t>The Gestalt principle of Closure is especially useful in UI/UX design for creating clean, minimalist designs without sacrificing comprehension. Designers can imply elements rather than explicitly show every detail, allowing users to engage with the design on a more intuitive level</a:t>
            </a:r>
          </a:p>
          <a:p>
            <a:r>
              <a:rPr lang="en-US" b="0" i="0" dirty="0">
                <a:solidFill>
                  <a:srgbClr val="1D1E22"/>
                </a:solidFill>
                <a:effectLst/>
                <a:latin typeface="Merriweather Custom"/>
              </a:rPr>
              <a:t>Law of closure is commonly applied in logo design, where incomplete shapes or outlines are perceived as whole objects due to the mind’s tendency to fill in the gaps. For instance, the IBM logo is one of the famous Gestalt principles examples in action as it uses a series of horizontal lines that our brains interpret as letters despite the spaces in between. </a:t>
            </a:r>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88</a:t>
            </a:fld>
            <a:endParaRPr lang="fr-BE"/>
          </a:p>
        </p:txBody>
      </p:sp>
    </p:spTree>
    <p:extLst>
      <p:ext uri="{BB962C8B-B14F-4D97-AF65-F5344CB8AC3E}">
        <p14:creationId xmlns:p14="http://schemas.microsoft.com/office/powerpoint/2010/main" val="22406595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C75F5-C7FD-78D7-F746-ED7EABBE1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31A40-2083-3812-162D-3899DDE817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B7E765-2C4B-1228-58D6-D5171DEB0503}"/>
              </a:ext>
            </a:extLst>
          </p:cNvPr>
          <p:cNvSpPr>
            <a:spLocks noGrp="1"/>
          </p:cNvSpPr>
          <p:nvPr>
            <p:ph type="body" idx="1"/>
          </p:nvPr>
        </p:nvSpPr>
        <p:spPr/>
        <p:txBody>
          <a:bodyPr/>
          <a:lstStyle/>
          <a:p>
            <a:r>
              <a:rPr lang="en-US" b="0" i="0" dirty="0">
                <a:solidFill>
                  <a:srgbClr val="0C163D"/>
                </a:solidFill>
                <a:effectLst/>
                <a:latin typeface="Proxima Nova"/>
              </a:rPr>
              <a:t>The Basecamp homepage has a bunch of graphics, text, forms, and other information. And because of the figure-ground principle, you can immediately tell that you should focus on the content in the white foreground areas.</a:t>
            </a:r>
            <a:endParaRPr lang="fr-BE" dirty="0"/>
          </a:p>
        </p:txBody>
      </p:sp>
      <p:sp>
        <p:nvSpPr>
          <p:cNvPr id="4" name="Slide Number Placeholder 3">
            <a:extLst>
              <a:ext uri="{FF2B5EF4-FFF2-40B4-BE49-F238E27FC236}">
                <a16:creationId xmlns:a16="http://schemas.microsoft.com/office/drawing/2014/main" id="{4F0EF7D0-106A-21CE-DE10-1D4EFE140402}"/>
              </a:ext>
            </a:extLst>
          </p:cNvPr>
          <p:cNvSpPr>
            <a:spLocks noGrp="1"/>
          </p:cNvSpPr>
          <p:nvPr>
            <p:ph type="sldNum" sz="quarter" idx="5"/>
          </p:nvPr>
        </p:nvSpPr>
        <p:spPr/>
        <p:txBody>
          <a:bodyPr/>
          <a:lstStyle/>
          <a:p>
            <a:fld id="{41209458-76B0-492C-AE3B-5216EDE26413}" type="slidenum">
              <a:rPr lang="fr-BE" smtClean="0"/>
              <a:t>89</a:t>
            </a:fld>
            <a:endParaRPr lang="fr-BE"/>
          </a:p>
        </p:txBody>
      </p:sp>
    </p:spTree>
    <p:extLst>
      <p:ext uri="{BB962C8B-B14F-4D97-AF65-F5344CB8AC3E}">
        <p14:creationId xmlns:p14="http://schemas.microsoft.com/office/powerpoint/2010/main" val="17457486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C9591-BF52-7913-0527-9D30E7DB79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E7FA2-F419-348B-EEB1-EC718C341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E6B2F-9D8E-9306-D086-2E8883A0E6E6}"/>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F4B603C6-F83E-4511-C594-457D1FAC2E77}"/>
              </a:ext>
            </a:extLst>
          </p:cNvPr>
          <p:cNvSpPr>
            <a:spLocks noGrp="1"/>
          </p:cNvSpPr>
          <p:nvPr>
            <p:ph type="sldNum" sz="quarter" idx="5"/>
          </p:nvPr>
        </p:nvSpPr>
        <p:spPr/>
        <p:txBody>
          <a:bodyPr/>
          <a:lstStyle/>
          <a:p>
            <a:fld id="{41209458-76B0-492C-AE3B-5216EDE26413}" type="slidenum">
              <a:rPr lang="fr-BE" smtClean="0"/>
              <a:t>90</a:t>
            </a:fld>
            <a:endParaRPr lang="fr-BE"/>
          </a:p>
        </p:txBody>
      </p:sp>
    </p:spTree>
    <p:extLst>
      <p:ext uri="{BB962C8B-B14F-4D97-AF65-F5344CB8AC3E}">
        <p14:creationId xmlns:p14="http://schemas.microsoft.com/office/powerpoint/2010/main" val="37801898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E22"/>
                </a:solidFill>
                <a:effectLst/>
                <a:latin typeface="Merriweather Custom"/>
              </a:rPr>
              <a:t>The Gestalt principle of continuity suggests that our minds prefer to perceive continuous, unbroken lines or patterns, even when they are interrupted. When elements are arranged along a path or curve, the eye naturally follows that path, creating a sense of flow. This principle is widely used in design to guide users’ attention through a layout in a smooth, uninterrupted manner. For example, in web or app design, elements like arrows, lines, or visual cues that align along a curve or trajectory can direct users’ focus from one section to another, enhancing navigation and storytelling. </a:t>
            </a:r>
          </a:p>
          <a:p>
            <a:r>
              <a:rPr lang="en-US" b="0" i="0" dirty="0">
                <a:solidFill>
                  <a:srgbClr val="0C163D"/>
                </a:solidFill>
                <a:effectLst/>
                <a:latin typeface="Proxima Nova"/>
              </a:rPr>
              <a:t>In the image above, for example, the red dots in the curved line seem to be more related to the black dots on the curved line than to the red dots on the straight horizontal line. That’s because your eye naturally follows a line or a curve, making continuation a stronger signal of relatedness than the similarity of color.</a:t>
            </a:r>
          </a:p>
          <a:p>
            <a:endParaRPr lang="en-US" b="0" i="0" dirty="0">
              <a:solidFill>
                <a:srgbClr val="0C163D"/>
              </a:solidFill>
              <a:effectLst/>
              <a:latin typeface="Proxima Nova"/>
            </a:endParaRPr>
          </a:p>
        </p:txBody>
      </p:sp>
      <p:sp>
        <p:nvSpPr>
          <p:cNvPr id="4" name="Slide Number Placeholder 3"/>
          <p:cNvSpPr>
            <a:spLocks noGrp="1"/>
          </p:cNvSpPr>
          <p:nvPr>
            <p:ph type="sldNum" sz="quarter" idx="5"/>
          </p:nvPr>
        </p:nvSpPr>
        <p:spPr/>
        <p:txBody>
          <a:bodyPr/>
          <a:lstStyle/>
          <a:p>
            <a:fld id="{41209458-76B0-492C-AE3B-5216EDE26413}" type="slidenum">
              <a:rPr lang="fr-BE" smtClean="0"/>
              <a:t>91</a:t>
            </a:fld>
            <a:endParaRPr lang="fr-BE"/>
          </a:p>
        </p:txBody>
      </p:sp>
    </p:spTree>
    <p:extLst>
      <p:ext uri="{BB962C8B-B14F-4D97-AF65-F5344CB8AC3E}">
        <p14:creationId xmlns:p14="http://schemas.microsoft.com/office/powerpoint/2010/main" val="16600653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0B348-8434-8C31-038E-C45786670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34488-A148-F288-0A5A-3DF0F41E6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D5AAB3-9AF8-2E4E-2EB9-2796B9C27479}"/>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584723C3-80DA-86CD-24D3-ECB5F03DC6A4}"/>
              </a:ext>
            </a:extLst>
          </p:cNvPr>
          <p:cNvSpPr>
            <a:spLocks noGrp="1"/>
          </p:cNvSpPr>
          <p:nvPr>
            <p:ph type="sldNum" sz="quarter" idx="5"/>
          </p:nvPr>
        </p:nvSpPr>
        <p:spPr/>
        <p:txBody>
          <a:bodyPr/>
          <a:lstStyle/>
          <a:p>
            <a:fld id="{41209458-76B0-492C-AE3B-5216EDE26413}" type="slidenum">
              <a:rPr lang="fr-BE" smtClean="0"/>
              <a:t>92</a:t>
            </a:fld>
            <a:endParaRPr lang="fr-BE"/>
          </a:p>
        </p:txBody>
      </p:sp>
    </p:spTree>
    <p:extLst>
      <p:ext uri="{BB962C8B-B14F-4D97-AF65-F5344CB8AC3E}">
        <p14:creationId xmlns:p14="http://schemas.microsoft.com/office/powerpoint/2010/main" val="36597738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D2D4D-BAA7-EEC2-C397-2F5232CE9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AEB95-2A7C-4A6F-1A20-F02AF08DDD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23885-6D09-4981-0776-68E7A7F0F08A}"/>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59B90664-3F59-613B-309B-84577948B553}"/>
              </a:ext>
            </a:extLst>
          </p:cNvPr>
          <p:cNvSpPr>
            <a:spLocks noGrp="1"/>
          </p:cNvSpPr>
          <p:nvPr>
            <p:ph type="sldNum" sz="quarter" idx="5"/>
          </p:nvPr>
        </p:nvSpPr>
        <p:spPr/>
        <p:txBody>
          <a:bodyPr/>
          <a:lstStyle/>
          <a:p>
            <a:fld id="{41209458-76B0-492C-AE3B-5216EDE26413}" type="slidenum">
              <a:rPr lang="fr-BE" smtClean="0"/>
              <a:t>93</a:t>
            </a:fld>
            <a:endParaRPr lang="fr-BE"/>
          </a:p>
        </p:txBody>
      </p:sp>
    </p:spTree>
    <p:extLst>
      <p:ext uri="{BB962C8B-B14F-4D97-AF65-F5344CB8AC3E}">
        <p14:creationId xmlns:p14="http://schemas.microsoft.com/office/powerpoint/2010/main" val="1086552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13</a:t>
            </a:fld>
            <a:endParaRPr lang="fr-BE"/>
          </a:p>
        </p:txBody>
      </p:sp>
    </p:spTree>
    <p:extLst>
      <p:ext uri="{BB962C8B-B14F-4D97-AF65-F5344CB8AC3E}">
        <p14:creationId xmlns:p14="http://schemas.microsoft.com/office/powerpoint/2010/main" val="5393368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94</a:t>
            </a:fld>
            <a:endParaRPr lang="fr-BE"/>
          </a:p>
        </p:txBody>
      </p:sp>
    </p:spTree>
    <p:extLst>
      <p:ext uri="{BB962C8B-B14F-4D97-AF65-F5344CB8AC3E}">
        <p14:creationId xmlns:p14="http://schemas.microsoft.com/office/powerpoint/2010/main" val="4818675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A5978-4CED-F6D3-7254-BDD046C6C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08C9BB-4D99-4FFB-7DB3-8F1C942866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DE4BD-9B5D-B95E-8BDB-FEF222987E04}"/>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35E65416-5877-11CC-FBEF-E04A2BC05182}"/>
              </a:ext>
            </a:extLst>
          </p:cNvPr>
          <p:cNvSpPr>
            <a:spLocks noGrp="1"/>
          </p:cNvSpPr>
          <p:nvPr>
            <p:ph type="sldNum" sz="quarter" idx="5"/>
          </p:nvPr>
        </p:nvSpPr>
        <p:spPr/>
        <p:txBody>
          <a:bodyPr/>
          <a:lstStyle/>
          <a:p>
            <a:fld id="{41209458-76B0-492C-AE3B-5216EDE26413}" type="slidenum">
              <a:rPr lang="fr-BE" smtClean="0"/>
              <a:t>95</a:t>
            </a:fld>
            <a:endParaRPr lang="fr-BE"/>
          </a:p>
        </p:txBody>
      </p:sp>
    </p:spTree>
    <p:extLst>
      <p:ext uri="{BB962C8B-B14F-4D97-AF65-F5344CB8AC3E}">
        <p14:creationId xmlns:p14="http://schemas.microsoft.com/office/powerpoint/2010/main" val="35743771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D17F8-59BE-3397-8C74-3AEC6F100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08CC4F-9028-9B55-14CD-E687129D9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EA1440-24C1-B5E1-A590-E97A0EC69441}"/>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C11A2B0A-AF33-BF0C-95D8-BED9659B1695}"/>
              </a:ext>
            </a:extLst>
          </p:cNvPr>
          <p:cNvSpPr>
            <a:spLocks noGrp="1"/>
          </p:cNvSpPr>
          <p:nvPr>
            <p:ph type="sldNum" sz="quarter" idx="5"/>
          </p:nvPr>
        </p:nvSpPr>
        <p:spPr/>
        <p:txBody>
          <a:bodyPr/>
          <a:lstStyle/>
          <a:p>
            <a:fld id="{41209458-76B0-492C-AE3B-5216EDE26413}" type="slidenum">
              <a:rPr lang="fr-BE" smtClean="0"/>
              <a:t>96</a:t>
            </a:fld>
            <a:endParaRPr lang="fr-BE"/>
          </a:p>
        </p:txBody>
      </p:sp>
    </p:spTree>
    <p:extLst>
      <p:ext uri="{BB962C8B-B14F-4D97-AF65-F5344CB8AC3E}">
        <p14:creationId xmlns:p14="http://schemas.microsoft.com/office/powerpoint/2010/main" val="14540110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97</a:t>
            </a:fld>
            <a:endParaRPr lang="fr-BE"/>
          </a:p>
        </p:txBody>
      </p:sp>
    </p:spTree>
    <p:extLst>
      <p:ext uri="{BB962C8B-B14F-4D97-AF65-F5344CB8AC3E}">
        <p14:creationId xmlns:p14="http://schemas.microsoft.com/office/powerpoint/2010/main" val="29766861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D5991-5962-2732-416D-BDA66C5B87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59894-239E-22C9-AA50-B4F4739031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FF751-F84C-8BFB-5EB1-BF5551EF0D2D}"/>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0485281C-83B1-BEE1-C14E-4C374D3A4B08}"/>
              </a:ext>
            </a:extLst>
          </p:cNvPr>
          <p:cNvSpPr>
            <a:spLocks noGrp="1"/>
          </p:cNvSpPr>
          <p:nvPr>
            <p:ph type="sldNum" sz="quarter" idx="5"/>
          </p:nvPr>
        </p:nvSpPr>
        <p:spPr/>
        <p:txBody>
          <a:bodyPr/>
          <a:lstStyle/>
          <a:p>
            <a:fld id="{41209458-76B0-492C-AE3B-5216EDE26413}" type="slidenum">
              <a:rPr lang="fr-BE" smtClean="0"/>
              <a:t>98</a:t>
            </a:fld>
            <a:endParaRPr lang="fr-BE"/>
          </a:p>
        </p:txBody>
      </p:sp>
    </p:spTree>
    <p:extLst>
      <p:ext uri="{BB962C8B-B14F-4D97-AF65-F5344CB8AC3E}">
        <p14:creationId xmlns:p14="http://schemas.microsoft.com/office/powerpoint/2010/main" val="39506634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90178-8176-D816-78CE-476CFAA5D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47DEE-B4EF-E0E0-A0CE-3728999DA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659084-E90D-01B6-CBF8-AC0C48630DD0}"/>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33E8FF9F-C724-10D4-3941-B5EFD9ECC6F2}"/>
              </a:ext>
            </a:extLst>
          </p:cNvPr>
          <p:cNvSpPr>
            <a:spLocks noGrp="1"/>
          </p:cNvSpPr>
          <p:nvPr>
            <p:ph type="sldNum" sz="quarter" idx="5"/>
          </p:nvPr>
        </p:nvSpPr>
        <p:spPr/>
        <p:txBody>
          <a:bodyPr/>
          <a:lstStyle/>
          <a:p>
            <a:fld id="{41209458-76B0-492C-AE3B-5216EDE26413}" type="slidenum">
              <a:rPr lang="fr-BE" smtClean="0"/>
              <a:t>99</a:t>
            </a:fld>
            <a:endParaRPr lang="fr-BE"/>
          </a:p>
        </p:txBody>
      </p:sp>
    </p:spTree>
    <p:extLst>
      <p:ext uri="{BB962C8B-B14F-4D97-AF65-F5344CB8AC3E}">
        <p14:creationId xmlns:p14="http://schemas.microsoft.com/office/powerpoint/2010/main" val="10177262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100</a:t>
            </a:fld>
            <a:endParaRPr lang="fr-BE"/>
          </a:p>
        </p:txBody>
      </p:sp>
    </p:spTree>
    <p:extLst>
      <p:ext uri="{BB962C8B-B14F-4D97-AF65-F5344CB8AC3E}">
        <p14:creationId xmlns:p14="http://schemas.microsoft.com/office/powerpoint/2010/main" val="36789983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8568C-8FF2-F936-A401-A28CB7C82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8FB6F3-E8AA-EA30-85E1-16432C3CA5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224E5-C1EC-4C17-6BCF-30877CC32977}"/>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D072F191-4FA4-1447-A55B-FE11350506F4}"/>
              </a:ext>
            </a:extLst>
          </p:cNvPr>
          <p:cNvSpPr>
            <a:spLocks noGrp="1"/>
          </p:cNvSpPr>
          <p:nvPr>
            <p:ph type="sldNum" sz="quarter" idx="5"/>
          </p:nvPr>
        </p:nvSpPr>
        <p:spPr/>
        <p:txBody>
          <a:bodyPr/>
          <a:lstStyle/>
          <a:p>
            <a:fld id="{41209458-76B0-492C-AE3B-5216EDE26413}" type="slidenum">
              <a:rPr lang="fr-BE" smtClean="0"/>
              <a:t>101</a:t>
            </a:fld>
            <a:endParaRPr lang="fr-BE"/>
          </a:p>
        </p:txBody>
      </p:sp>
    </p:spTree>
    <p:extLst>
      <p:ext uri="{BB962C8B-B14F-4D97-AF65-F5344CB8AC3E}">
        <p14:creationId xmlns:p14="http://schemas.microsoft.com/office/powerpoint/2010/main" val="28655615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4A855-7652-6012-9FB1-0F96FF192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58427-89F3-4215-1310-EFD3FCB60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D4391-D608-0DA3-7672-C9C25233008A}"/>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E1931415-6EBB-A6F6-196A-F87BE0EEDFF6}"/>
              </a:ext>
            </a:extLst>
          </p:cNvPr>
          <p:cNvSpPr>
            <a:spLocks noGrp="1"/>
          </p:cNvSpPr>
          <p:nvPr>
            <p:ph type="sldNum" sz="quarter" idx="5"/>
          </p:nvPr>
        </p:nvSpPr>
        <p:spPr/>
        <p:txBody>
          <a:bodyPr/>
          <a:lstStyle/>
          <a:p>
            <a:fld id="{41209458-76B0-492C-AE3B-5216EDE26413}" type="slidenum">
              <a:rPr lang="fr-BE" smtClean="0"/>
              <a:t>102</a:t>
            </a:fld>
            <a:endParaRPr lang="fr-BE"/>
          </a:p>
        </p:txBody>
      </p:sp>
    </p:spTree>
    <p:extLst>
      <p:ext uri="{BB962C8B-B14F-4D97-AF65-F5344CB8AC3E}">
        <p14:creationId xmlns:p14="http://schemas.microsoft.com/office/powerpoint/2010/main" val="21917403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104</a:t>
            </a:fld>
            <a:endParaRPr lang="fr-BE"/>
          </a:p>
        </p:txBody>
      </p:sp>
    </p:spTree>
    <p:extLst>
      <p:ext uri="{BB962C8B-B14F-4D97-AF65-F5344CB8AC3E}">
        <p14:creationId xmlns:p14="http://schemas.microsoft.com/office/powerpoint/2010/main" val="491894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14</a:t>
            </a:fld>
            <a:endParaRPr lang="fr-BE"/>
          </a:p>
        </p:txBody>
      </p:sp>
    </p:spTree>
    <p:extLst>
      <p:ext uri="{BB962C8B-B14F-4D97-AF65-F5344CB8AC3E}">
        <p14:creationId xmlns:p14="http://schemas.microsoft.com/office/powerpoint/2010/main" val="31008123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105</a:t>
            </a:fld>
            <a:endParaRPr lang="fr-BE"/>
          </a:p>
        </p:txBody>
      </p:sp>
    </p:spTree>
    <p:extLst>
      <p:ext uri="{BB962C8B-B14F-4D97-AF65-F5344CB8AC3E}">
        <p14:creationId xmlns:p14="http://schemas.microsoft.com/office/powerpoint/2010/main" val="8520849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complete the tasks on this deliberately frustrating website.</a:t>
            </a:r>
            <a:br>
              <a:rPr lang="en-US" dirty="0"/>
            </a:br>
            <a:r>
              <a:rPr lang="en-US" dirty="0"/>
              <a:t>Observe how confusing design, unclear guidance, and visual overload increase your cognitive workload.</a:t>
            </a:r>
            <a:endParaRPr lang="fr-FR" dirty="0"/>
          </a:p>
          <a:p>
            <a:r>
              <a:rPr lang="en-US" b="1" dirty="0"/>
              <a:t>Ask participants to visit the website and attempt to complete the form.</a:t>
            </a:r>
            <a:br>
              <a:rPr lang="en-US" b="1" dirty="0">
                <a:cs typeface="+mn-lt"/>
              </a:rPr>
            </a:br>
            <a:r>
              <a:rPr lang="en-US" b="1" dirty="0"/>
              <a:t> Then, debrief with them:</a:t>
            </a:r>
            <a:endParaRPr lang="en-US" dirty="0"/>
          </a:p>
          <a:p>
            <a:pPr marL="171450" indent="-171450">
              <a:buFont typeface="Arial"/>
              <a:buChar char="•"/>
            </a:pPr>
            <a:r>
              <a:rPr lang="en-US" dirty="0"/>
              <a:t>What made the experience difficult?</a:t>
            </a:r>
          </a:p>
          <a:p>
            <a:pPr marL="171450" indent="-171450">
              <a:buFont typeface="Arial"/>
              <a:buChar char="•"/>
            </a:pPr>
            <a:r>
              <a:rPr lang="en-US" dirty="0"/>
              <a:t>How did they feel during the task?</a:t>
            </a:r>
          </a:p>
          <a:p>
            <a:pPr marL="171450" indent="-171450">
              <a:buFont typeface="Arial"/>
              <a:buChar char="•"/>
            </a:pPr>
            <a:r>
              <a:rPr lang="en-US" dirty="0"/>
              <a:t>Can they identify elements that increased their cognitive load? (bad hierarchy, misleading buttons, intrusive pop-ups)</a:t>
            </a:r>
            <a:endParaRPr lang="en-US" dirty="0">
              <a:ea typeface="Calibri"/>
              <a:cs typeface="Calibri"/>
            </a:endParaRPr>
          </a:p>
          <a:p>
            <a:r>
              <a:rPr lang="en-US" dirty="0"/>
              <a:t>This exercise is a great illustration of how </a:t>
            </a:r>
            <a:r>
              <a:rPr lang="en-US" b="1" dirty="0"/>
              <a:t>poor usability principles</a:t>
            </a:r>
            <a:r>
              <a:rPr lang="en-US" dirty="0"/>
              <a:t> can negatively impact the user experience, leading to frustration, errors and increased mental effort.</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107</a:t>
            </a:fld>
            <a:endParaRPr lang="fr-BE"/>
          </a:p>
        </p:txBody>
      </p:sp>
    </p:spTree>
    <p:extLst>
      <p:ext uri="{BB962C8B-B14F-4D97-AF65-F5344CB8AC3E}">
        <p14:creationId xmlns:p14="http://schemas.microsoft.com/office/powerpoint/2010/main" val="3833890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Purpose</a:t>
            </a:r>
            <a:br>
              <a:rPr lang="en-US" b="1" dirty="0"/>
            </a:br>
            <a:r>
              <a:rPr lang="en-US" b="1" dirty="0"/>
              <a:t>Introduce the overall theme: the core principles of usability</a:t>
            </a:r>
            <a:r>
              <a:rPr lang="en-US" dirty="0"/>
              <a:t> (sometimes called ergonomics) in digital product design.</a:t>
            </a:r>
          </a:p>
          <a:p>
            <a:pPr marL="171450" indent="-171450">
              <a:buFont typeface="Arial,Sans-Serif"/>
              <a:buChar char="•"/>
            </a:pPr>
            <a:r>
              <a:rPr lang="en-US" dirty="0"/>
              <a:t>Good usability significantly impacts project success and user satisfaction.</a:t>
            </a:r>
          </a:p>
          <a:p>
            <a:pPr marL="171450" indent="-171450">
              <a:buFont typeface="Arial,Sans-Serif"/>
              <a:buChar char="•"/>
            </a:pPr>
            <a:r>
              <a:rPr lang="en-US" dirty="0"/>
              <a:t>Well-designed products can reduce frustration, improve adoption, and enhance brand reputation.</a:t>
            </a:r>
          </a:p>
          <a:p>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108</a:t>
            </a:fld>
            <a:endParaRPr lang="en-US"/>
          </a:p>
        </p:txBody>
      </p:sp>
    </p:spTree>
    <p:extLst>
      <p:ext uri="{BB962C8B-B14F-4D97-AF65-F5344CB8AC3E}">
        <p14:creationId xmlns:p14="http://schemas.microsoft.com/office/powerpoint/2010/main" val="872383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Slide Purpose</a:t>
            </a:r>
            <a:br>
              <a:rPr lang="en-US" b="1" dirty="0"/>
            </a:br>
            <a:r>
              <a:rPr lang="en-US" dirty="0"/>
              <a:t>This is an optical illusion showing two human silhouettes in motion. Depending on how you focus, you may see them turning clockwise or counterclockwise. This is a great way to illustrate how our perception can vary depending on visual cues and how easily we can misinterpret information. In UX, this reminds us that users might not see or interpret an interface element the same way.</a:t>
            </a:r>
            <a:endParaRPr lang="fr-FR" dirty="0">
              <a:ea typeface="Calibri"/>
              <a:cs typeface="Calibri"/>
            </a:endParaRPr>
          </a:p>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109</a:t>
            </a:fld>
            <a:endParaRPr lang="fr-BE"/>
          </a:p>
        </p:txBody>
      </p:sp>
    </p:spTree>
    <p:extLst>
      <p:ext uri="{BB962C8B-B14F-4D97-AF65-F5344CB8AC3E}">
        <p14:creationId xmlns:p14="http://schemas.microsoft.com/office/powerpoint/2010/main" val="19501211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0" y="1003300"/>
            <a:ext cx="4813300" cy="2706688"/>
          </a:xfrm>
        </p:spPr>
      </p:sp>
      <p:sp>
        <p:nvSpPr>
          <p:cNvPr id="3" name="Notes Placeholder 2"/>
          <p:cNvSpPr>
            <a:spLocks noGrp="1"/>
          </p:cNvSpPr>
          <p:nvPr>
            <p:ph type="body" idx="1"/>
          </p:nvPr>
        </p:nvSpPr>
        <p:spPr/>
        <p:txBody>
          <a:bodyPr/>
          <a:lstStyle/>
          <a:p>
            <a:r>
              <a:rPr lang="en-US" b="1"/>
              <a:t>Slide Purpose</a:t>
            </a:r>
            <a:br>
              <a:rPr lang="en-US" b="1"/>
            </a:br>
            <a:r>
              <a:rPr lang="en-US"/>
              <a:t>This image shows another famous visual illusion. Square A and square B appear to be different shades of grey, but they are actually the same color. The surrounding context, like the shadow and the pattern, tricks our brain. This demonstrates how visual context influences perception. In interface design, we need to be aware that contrast, shadows, and environment can mislead the user.</a:t>
            </a:r>
            <a:endParaRPr lang="fr-FR">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750" y="1003300"/>
            <a:ext cx="4813300" cy="2706688"/>
          </a:xfrm>
        </p:spPr>
      </p:sp>
      <p:sp>
        <p:nvSpPr>
          <p:cNvPr id="3" name="Notes Placeholder 2"/>
          <p:cNvSpPr>
            <a:spLocks noGrp="1"/>
          </p:cNvSpPr>
          <p:nvPr>
            <p:ph type="body" idx="1"/>
          </p:nvPr>
        </p:nvSpPr>
        <p:spPr/>
        <p:txBody>
          <a:bodyPr/>
          <a:lstStyle/>
          <a:p>
            <a:r>
              <a:rPr lang="en-US" b="1"/>
              <a:t>Slide Purpose</a:t>
            </a:r>
            <a:br>
              <a:rPr lang="en-US" b="1"/>
            </a:br>
            <a:r>
              <a:rPr lang="en-US"/>
              <a:t>Here, we reveal the illusion by connecting the two squares with a solid grey strip. It shows that A and B are exactly the same color. This is a powerful example to remind designers to test their designs in real conditions and to not rely only on what they assume is visible or clear.</a:t>
            </a:r>
            <a:endParaRPr lang="fr-FR">
              <a:ea typeface="Calibri"/>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b="1" dirty="0"/>
              <a:t>Slide Purpose</a:t>
            </a:r>
            <a:endParaRPr lang="en-US" dirty="0"/>
          </a:p>
          <a:p>
            <a:pPr marL="285750" indent="-285750">
              <a:buFont typeface="Arial,Sans-Serif"/>
              <a:buChar char="•"/>
            </a:pPr>
            <a:r>
              <a:rPr lang="en-US" dirty="0"/>
              <a:t>Explain how </a:t>
            </a:r>
            <a:r>
              <a:rPr lang="en-US" b="1" dirty="0"/>
              <a:t>ergonomic (usability) criteria</a:t>
            </a:r>
            <a:r>
              <a:rPr lang="en-US" dirty="0"/>
              <a:t> shape the user experience, whether positively or negatively.</a:t>
            </a:r>
          </a:p>
          <a:p>
            <a:pPr marL="285750" indent="-285750">
              <a:buFont typeface="Arial,Sans-Serif"/>
              <a:buChar char="•"/>
            </a:pPr>
            <a:r>
              <a:rPr lang="en-US" b="1" dirty="0"/>
              <a:t>Key Points</a:t>
            </a:r>
            <a:endParaRPr lang="en-US" dirty="0"/>
          </a:p>
          <a:p>
            <a:pPr marL="285750" indent="-285750">
              <a:buFont typeface="Arial,Sans-Serif"/>
              <a:buChar char="•"/>
            </a:pPr>
            <a:r>
              <a:rPr lang="en-US" dirty="0"/>
              <a:t>Even if ergonomics alone can’t guarantee a “perfect” user experience, it can certainly make an interface </a:t>
            </a:r>
            <a:r>
              <a:rPr lang="en-US" b="1" dirty="0"/>
              <a:t>simpler or more complicated</a:t>
            </a:r>
            <a:r>
              <a:rPr lang="en-US" dirty="0"/>
              <a:t>.</a:t>
            </a:r>
          </a:p>
          <a:p>
            <a:pPr marL="285750" indent="-285750">
              <a:buFont typeface="Arial,Sans-Serif"/>
              <a:buChar char="•"/>
            </a:pPr>
            <a:r>
              <a:rPr lang="en-US" dirty="0"/>
              <a:t>Criteria such as layout, clarity of instructions, and consistent navigation </a:t>
            </a:r>
            <a:r>
              <a:rPr lang="en-US" b="1" dirty="0"/>
              <a:t>directly affect how users perceive and interact</a:t>
            </a:r>
            <a:r>
              <a:rPr lang="en-US" dirty="0"/>
              <a:t> with the system.</a:t>
            </a:r>
          </a:p>
          <a:p>
            <a:pPr marL="285750" indent="-285750">
              <a:buFont typeface="Arial,Sans-Serif"/>
              <a:buChar char="•"/>
            </a:pPr>
            <a:r>
              <a:rPr lang="en-US" b="1" dirty="0"/>
              <a:t>Example</a:t>
            </a:r>
            <a:endParaRPr lang="en-US" dirty="0"/>
          </a:p>
          <a:p>
            <a:pPr marL="285750" indent="-285750">
              <a:buFont typeface="Arial,Sans-Serif"/>
              <a:buChar char="•"/>
            </a:pPr>
            <a:r>
              <a:rPr lang="en-US" dirty="0"/>
              <a:t>A website might have fantastic visuals but poor navigation structure. Users quickly become frustrated and leave, indicating a flaw in usability.</a:t>
            </a:r>
          </a:p>
          <a:p>
            <a:endParaRPr lang="en-US" dirty="0"/>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112</a:t>
            </a:fld>
            <a:endParaRPr lang="en-US"/>
          </a:p>
        </p:txBody>
      </p:sp>
    </p:spTree>
    <p:extLst>
      <p:ext uri="{BB962C8B-B14F-4D97-AF65-F5344CB8AC3E}">
        <p14:creationId xmlns:p14="http://schemas.microsoft.com/office/powerpoint/2010/main" val="27931883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Definition</a:t>
            </a:r>
            <a:br>
              <a:rPr lang="en-US" b="1"/>
            </a:br>
            <a:r>
              <a:rPr lang="en-US" b="1"/>
              <a:t>A usable interface</a:t>
            </a:r>
            <a:r>
              <a:rPr lang="en-US"/>
              <a:t> is one that is:</a:t>
            </a:r>
          </a:p>
          <a:p>
            <a:pPr marL="285750" indent="-285750">
              <a:buFont typeface="Arial,Sans-Serif"/>
              <a:buChar char="•"/>
            </a:pPr>
            <a:r>
              <a:rPr lang="en-US" b="1"/>
              <a:t>Effective</a:t>
            </a:r>
            <a:r>
              <a:rPr lang="en-US"/>
              <a:t>: Users can achieve their goals.</a:t>
            </a:r>
          </a:p>
          <a:p>
            <a:pPr marL="285750" indent="-285750">
              <a:buFont typeface="Arial,Sans-Serif"/>
              <a:buChar char="•"/>
            </a:pPr>
            <a:r>
              <a:rPr lang="en-US" b="1"/>
              <a:t>Efficient</a:t>
            </a:r>
            <a:r>
              <a:rPr lang="en-US"/>
              <a:t>: Users expend minimal time or effort.</a:t>
            </a:r>
          </a:p>
          <a:p>
            <a:pPr marL="285750" indent="-285750">
              <a:buFont typeface="Arial,Sans-Serif"/>
              <a:buChar char="•"/>
            </a:pPr>
            <a:r>
              <a:rPr lang="en-US" b="1"/>
              <a:t>Satisfying</a:t>
            </a:r>
            <a:r>
              <a:rPr lang="en-US"/>
              <a:t>: Users are not frustrated by the process.</a:t>
            </a:r>
          </a:p>
          <a:p>
            <a:r>
              <a:rPr lang="en-US" b="1"/>
              <a:t>Slide Purpose</a:t>
            </a:r>
            <a:br>
              <a:rPr lang="en-US" b="1">
                <a:cs typeface="+mn-lt"/>
              </a:rPr>
            </a:br>
            <a:r>
              <a:rPr lang="en-US" b="1"/>
              <a:t>Emphasize these three pillars (effectiveness, efficiency, satisfaction) in assessing any design.</a:t>
            </a:r>
            <a:endParaRPr lang="en-US"/>
          </a:p>
          <a:p>
            <a:pPr marL="285750" indent="-285750">
              <a:buFont typeface="Arial,Sans-Serif"/>
              <a:buChar char="•"/>
            </a:pPr>
            <a:r>
              <a:rPr lang="en-US"/>
              <a:t>If any pillar fails, users sense friction.</a:t>
            </a:r>
          </a:p>
          <a:p>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113</a:t>
            </a:fld>
            <a:endParaRPr lang="en-US"/>
          </a:p>
        </p:txBody>
      </p:sp>
    </p:spTree>
    <p:extLst>
      <p:ext uri="{BB962C8B-B14F-4D97-AF65-F5344CB8AC3E}">
        <p14:creationId xmlns:p14="http://schemas.microsoft.com/office/powerpoint/2010/main" val="19689672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Definition</a:t>
            </a:r>
            <a:br>
              <a:rPr lang="en-US" b="1" dirty="0"/>
            </a:br>
            <a:r>
              <a:rPr lang="en-US" b="1" dirty="0"/>
              <a:t>Heuristics are rules of thumb</a:t>
            </a:r>
            <a:r>
              <a:rPr lang="en-US" dirty="0"/>
              <a:t> or guidelines to quickly evaluate an interface.</a:t>
            </a:r>
          </a:p>
          <a:p>
            <a:pPr marL="285750" indent="-285750">
              <a:buFont typeface="Arial,Sans-Serif"/>
              <a:buChar char="•"/>
            </a:pPr>
            <a:r>
              <a:rPr lang="en-US" dirty="0"/>
              <a:t>They do not replace real user tests, but they’re an excellent starting point for expert reviews.</a:t>
            </a:r>
          </a:p>
          <a:p>
            <a:r>
              <a:rPr lang="en-US" b="1" dirty="0"/>
              <a:t>Slide Purpose</a:t>
            </a:r>
            <a:br>
              <a:rPr lang="en-US" b="1" dirty="0">
                <a:cs typeface="+mn-lt"/>
              </a:rPr>
            </a:br>
            <a:r>
              <a:rPr lang="en-US" b="1" dirty="0"/>
              <a:t>Introduce the concept of heuristic evaluation as a cost-effective approach.</a:t>
            </a:r>
            <a:endParaRPr lang="en-US" dirty="0"/>
          </a:p>
          <a:p>
            <a:pPr marL="285750" indent="-285750">
              <a:buFont typeface="Arial,Sans-Serif"/>
              <a:buChar char="•"/>
            </a:pPr>
            <a:r>
              <a:rPr lang="en-US" dirty="0"/>
              <a:t>Helps identify potential problems early in the design cycle.</a:t>
            </a:r>
          </a:p>
          <a:p>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114</a:t>
            </a:fld>
            <a:endParaRPr lang="en-US"/>
          </a:p>
        </p:txBody>
      </p:sp>
    </p:spTree>
    <p:extLst>
      <p:ext uri="{BB962C8B-B14F-4D97-AF65-F5344CB8AC3E}">
        <p14:creationId xmlns:p14="http://schemas.microsoft.com/office/powerpoint/2010/main" val="39129464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Purpose</a:t>
            </a:r>
            <a:br>
              <a:rPr lang="en-US" b="1"/>
            </a:br>
            <a:r>
              <a:rPr lang="en-US" b="1"/>
              <a:t>Highlight the benefits</a:t>
            </a:r>
            <a:r>
              <a:rPr lang="en-US"/>
              <a:t> of heuristic evaluation:</a:t>
            </a:r>
          </a:p>
          <a:p>
            <a:pPr marL="285750" indent="-285750">
              <a:buFont typeface="Arial"/>
              <a:buChar char="•"/>
            </a:pPr>
            <a:r>
              <a:rPr lang="en-US" b="1"/>
              <a:t>Rapid inspection</a:t>
            </a:r>
            <a:r>
              <a:rPr lang="en-US"/>
              <a:t>: Compare the interface against known principles.</a:t>
            </a:r>
          </a:p>
          <a:p>
            <a:pPr marL="285750" indent="-285750">
              <a:buFont typeface="Arial"/>
              <a:buChar char="•"/>
            </a:pPr>
            <a:r>
              <a:rPr lang="en-US" b="1"/>
              <a:t>Low cost</a:t>
            </a:r>
            <a:r>
              <a:rPr lang="en-US"/>
              <a:t>: No need for large testing budgets.</a:t>
            </a:r>
          </a:p>
          <a:p>
            <a:pPr marL="285750" indent="-285750">
              <a:buFont typeface="Arial"/>
              <a:buChar char="•"/>
            </a:pPr>
            <a:r>
              <a:rPr lang="en-US" b="1"/>
              <a:t>Early detection</a:t>
            </a:r>
            <a:r>
              <a:rPr lang="en-US"/>
              <a:t>: Works well in early design phases.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115</a:t>
            </a:fld>
            <a:endParaRPr lang="en-US"/>
          </a:p>
        </p:txBody>
      </p:sp>
    </p:spTree>
    <p:extLst>
      <p:ext uri="{BB962C8B-B14F-4D97-AF65-F5344CB8AC3E}">
        <p14:creationId xmlns:p14="http://schemas.microsoft.com/office/powerpoint/2010/main" val="2781719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213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4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13623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72159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75851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356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ilagođeni izgled">
    <p:spTree>
      <p:nvGrpSpPr>
        <p:cNvPr id="1" name=""/>
        <p:cNvGrpSpPr/>
        <p:nvPr/>
      </p:nvGrpSpPr>
      <p:grpSpPr>
        <a:xfrm>
          <a:off x="0" y="0"/>
          <a:ext cx="0" cy="0"/>
          <a:chOff x="0" y="0"/>
          <a:chExt cx="0" cy="0"/>
        </a:xfrm>
      </p:grpSpPr>
      <p:pic>
        <p:nvPicPr>
          <p:cNvPr id="7" name="Slika 6" descr="Slika na kojoj se prikazuje snimka zaslona, crta, dizajn&#10;&#10;Sadržaj generiran umjetnom inteligencijom može biti netočan.">
            <a:extLst>
              <a:ext uri="{FF2B5EF4-FFF2-40B4-BE49-F238E27FC236}">
                <a16:creationId xmlns:a16="http://schemas.microsoft.com/office/drawing/2014/main" id="{06B022C9-54E7-BB73-8A26-59E11FA9C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BF2A96D7-17D5-D8FA-1A2A-53ABEC2070E7}"/>
              </a:ext>
            </a:extLst>
          </p:cNvPr>
          <p:cNvSpPr>
            <a:spLocks noGrp="1"/>
          </p:cNvSpPr>
          <p:nvPr>
            <p:ph type="title" hasCustomPrompt="1"/>
          </p:nvPr>
        </p:nvSpPr>
        <p:spPr/>
        <p:txBody>
          <a:bodyPr/>
          <a:lstStyle>
            <a:lvl1pPr>
              <a:defRPr/>
            </a:lvl1pPr>
          </a:lstStyle>
          <a:p>
            <a:r>
              <a:rPr lang="hr-HR" dirty="0"/>
              <a:t>SUMMARY</a:t>
            </a:r>
          </a:p>
        </p:txBody>
      </p:sp>
    </p:spTree>
    <p:extLst>
      <p:ext uri="{BB962C8B-B14F-4D97-AF65-F5344CB8AC3E}">
        <p14:creationId xmlns:p14="http://schemas.microsoft.com/office/powerpoint/2010/main" val="2409985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aslovni slaj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8A7D5785-C017-9CDE-887E-053A663A78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38116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Naslov i sadržaj">
    <p:spTree>
      <p:nvGrpSpPr>
        <p:cNvPr id="1" name=""/>
        <p:cNvGrpSpPr/>
        <p:nvPr/>
      </p:nvGrpSpPr>
      <p:grpSpPr>
        <a:xfrm>
          <a:off x="0" y="0"/>
          <a:ext cx="0" cy="0"/>
          <a:chOff x="0" y="0"/>
          <a:chExt cx="0" cy="0"/>
        </a:xfrm>
      </p:grpSpPr>
      <p:pic>
        <p:nvPicPr>
          <p:cNvPr id="5" name="Slika 4" descr="Slika na kojoj se prikazuje crta, alat, dizajn&#10;&#10;Opis je automatski generiran">
            <a:extLst>
              <a:ext uri="{FF2B5EF4-FFF2-40B4-BE49-F238E27FC236}">
                <a16:creationId xmlns:a16="http://schemas.microsoft.com/office/drawing/2014/main" id="{7174B7B0-D794-7A54-5CF6-E0A21E0E58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349893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_Dva sadržaja">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78154B72-B9D9-7CC8-2522-C7E3F4476C3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16389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46221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254530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14.7.2025.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6" r:id="rId5"/>
    <p:sldLayoutId id="2147483652" r:id="rId6"/>
    <p:sldLayoutId id="2147483661" r:id="rId7"/>
    <p:sldLayoutId id="2147483676" r:id="rId8"/>
    <p:sldLayoutId id="2147483677" r:id="rId9"/>
    <p:sldLayoutId id="2147483678" r:id="rId10"/>
    <p:sldLayoutId id="2147483679" r:id="rId11"/>
    <p:sldLayoutId id="2147483680" r:id="rId12"/>
    <p:sldLayoutId id="2147483681" r:id="rId13"/>
    <p:sldLayoutId id="2147483669" r:id="rId14"/>
    <p:sldLayoutId id="2147483682" r:id="rId15"/>
    <p:sldLayoutId id="214748368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hyperlink" Target="https://open.spotify.com/"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hyperlink" Target="https://uxplanet.org/8-ways-to-reduce-cognitive-load-part-2-4b0f9d8ef5ad" TargetMode="External"/><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hyperlink" Target="https://medium.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7.xml"/><Relationship Id="rId5" Type="http://schemas.openxmlformats.org/officeDocument/2006/relationships/hyperlink" Target="https://medium.com/" TargetMode="External"/><Relationship Id="rId4" Type="http://schemas.openxmlformats.org/officeDocument/2006/relationships/image" Target="../media/image71.png"/></Relationships>
</file>

<file path=ppt/slides/_rels/slide106.xml.rels><?xml version="1.0" encoding="UTF-8" standalone="yes"?>
<Relationships xmlns="http://schemas.openxmlformats.org/package/2006/relationships"><Relationship Id="rId3" Type="http://schemas.openxmlformats.org/officeDocument/2006/relationships/hyperlink" Target="https://chromewebstore.google.com/detail/attention-insight/kckakcdglnklfekbjcghcogpohmdammg" TargetMode="External"/><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hyperlink" Target="https://userinyerface.com/" TargetMode="External"/><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hyperlink" Target="https://www.braingymmer.com/en/blog/brain-illusion/" TargetMode="External"/><Relationship Id="rId4" Type="http://schemas.openxmlformats.org/officeDocument/2006/relationships/image" Target="../media/image74.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4.xml"/><Relationship Id="rId1" Type="http://schemas.openxmlformats.org/officeDocument/2006/relationships/slideLayout" Target="../slideLayouts/slideLayout15.xml"/><Relationship Id="rId4" Type="http://schemas.openxmlformats.org/officeDocument/2006/relationships/hyperlink" Target="https://www.newscientist.com/" TargetMode="External"/></Relationships>
</file>

<file path=ppt/slides/_rels/slide111.xml.rels><?xml version="1.0" encoding="UTF-8" standalone="yes"?>
<Relationships xmlns="http://schemas.openxmlformats.org/package/2006/relationships"><Relationship Id="rId8" Type="http://schemas.openxmlformats.org/officeDocument/2006/relationships/hyperlink" Target="https://www.newscientist.com/" TargetMode="External"/><Relationship Id="rId3" Type="http://schemas.openxmlformats.org/officeDocument/2006/relationships/image" Target="../media/image75.jpeg"/><Relationship Id="rId7" Type="http://schemas.openxmlformats.org/officeDocument/2006/relationships/image" Target="../media/image79.svg"/><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81.svg"/></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1.xml"/><Relationship Id="rId1" Type="http://schemas.openxmlformats.org/officeDocument/2006/relationships/slideLayout" Target="../slideLayouts/slideLayout6.xml"/><Relationship Id="rId4" Type="http://schemas.openxmlformats.org/officeDocument/2006/relationships/image" Target="../media/image84.svg"/></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rocketspark.com/"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88.sv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type.method.ac/"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1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hyperlink" Target="https://www.nngroup.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hyperlink" Target="https://www.nngroup.com/" TargetMode="External"/><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2.xml"/><Relationship Id="rId1" Type="http://schemas.openxmlformats.org/officeDocument/2006/relationships/slideLayout" Target="../slideLayouts/slideLayout6.xml"/><Relationship Id="rId4" Type="http://schemas.openxmlformats.org/officeDocument/2006/relationships/hyperlink" Target="https://medium.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medium.com/"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hyperlink" Target="https://medium.com/"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5.xml"/><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6.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5.png"/></Relationships>
</file>

<file path=ppt/slides/_rels/slide1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7.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9.xml"/><Relationship Id="rId1" Type="http://schemas.openxmlformats.org/officeDocument/2006/relationships/slideLayout" Target="../slideLayouts/slideLayout6.xml"/><Relationship Id="rId4" Type="http://schemas.openxmlformats.org/officeDocument/2006/relationships/hyperlink" Target="https://fr.pickture.com/"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31.xml"/><Relationship Id="rId1" Type="http://schemas.openxmlformats.org/officeDocument/2006/relationships/slideLayout" Target="../slideLayouts/slideLayout6.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slides/_rels/slide1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2.xml"/><Relationship Id="rId1" Type="http://schemas.openxmlformats.org/officeDocument/2006/relationships/slideLayout" Target="../slideLayouts/slideLayout6.xml"/><Relationship Id="rId5" Type="http://schemas.openxmlformats.org/officeDocument/2006/relationships/hyperlink" Target="http://medium.com/" TargetMode="External"/><Relationship Id="rId4" Type="http://schemas.openxmlformats.org/officeDocument/2006/relationships/image" Target="../media/image1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3.xml"/><Relationship Id="rId1" Type="http://schemas.openxmlformats.org/officeDocument/2006/relationships/slideLayout" Target="../slideLayouts/slideLayout6.xml"/><Relationship Id="rId5" Type="http://schemas.openxmlformats.org/officeDocument/2006/relationships/hyperlink" Target="http://medium.com/" TargetMode="External"/><Relationship Id="rId4" Type="http://schemas.openxmlformats.org/officeDocument/2006/relationships/image" Target="../media/image120.png"/></Relationships>
</file>

<file path=ppt/slides/_rels/slide1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4.xml"/><Relationship Id="rId1" Type="http://schemas.openxmlformats.org/officeDocument/2006/relationships/slideLayout" Target="../slideLayouts/slideLayout6.xml"/><Relationship Id="rId5" Type="http://schemas.openxmlformats.org/officeDocument/2006/relationships/hyperlink" Target="http://medium.com/" TargetMode="External"/><Relationship Id="rId4" Type="http://schemas.openxmlformats.org/officeDocument/2006/relationships/image" Target="../media/image122.png"/></Relationships>
</file>

<file path=ppt/slides/_rels/slide15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hyperlink" Target="http://medium.com/" TargetMode="External"/><Relationship Id="rId2" Type="http://schemas.openxmlformats.org/officeDocument/2006/relationships/notesSlide" Target="../notesSlides/notesSlide135.xml"/><Relationship Id="rId1" Type="http://schemas.openxmlformats.org/officeDocument/2006/relationships/slideLayout" Target="../slideLayouts/slideLayout6.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png"/></Relationships>
</file>

<file path=ppt/slides/_rels/slide15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hyperlink" Target="http://medium.com/" TargetMode="External"/><Relationship Id="rId2" Type="http://schemas.openxmlformats.org/officeDocument/2006/relationships/notesSlide" Target="../notesSlides/notesSlide136.xml"/><Relationship Id="rId1" Type="http://schemas.openxmlformats.org/officeDocument/2006/relationships/slideLayout" Target="../slideLayouts/slideLayout6.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png"/></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7.xml"/><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29.png"/></Relationships>
</file>

<file path=ppt/slides/_rels/slide15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34.png"/><Relationship Id="rId2" Type="http://schemas.openxmlformats.org/officeDocument/2006/relationships/notesSlide" Target="../notesSlides/notesSlide138.xml"/><Relationship Id="rId1" Type="http://schemas.openxmlformats.org/officeDocument/2006/relationships/slideLayout" Target="../slideLayouts/slideLayout6.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png"/></Relationships>
</file>

<file path=ppt/slides/_rels/slide1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1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0.xml"/><Relationship Id="rId1" Type="http://schemas.openxmlformats.org/officeDocument/2006/relationships/slideLayout" Target="../slideLayouts/slideLayout6.xml"/><Relationship Id="rId5" Type="http://schemas.openxmlformats.org/officeDocument/2006/relationships/hyperlink" Target="http://medium.com/" TargetMode="External"/><Relationship Id="rId4" Type="http://schemas.openxmlformats.org/officeDocument/2006/relationships/image" Target="../media/image136.png"/></Relationships>
</file>

<file path=ppt/slides/_rels/slide1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1.xml"/><Relationship Id="rId1" Type="http://schemas.openxmlformats.org/officeDocument/2006/relationships/slideLayout" Target="../slideLayouts/slideLayout6.xml"/><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chromewebstore.google.com/detail/whatfont/jabopobgcpjmedljpbcaablpmlmfcogm" TargetMode="External"/><Relationship Id="rId2" Type="http://schemas.openxmlformats.org/officeDocument/2006/relationships/hyperlink" Target="fonts.google.com" TargetMode="External"/><Relationship Id="rId1" Type="http://schemas.openxmlformats.org/officeDocument/2006/relationships/slideLayout" Target="../slideLayouts/slideLayout6.xml"/><Relationship Id="rId5" Type="http://schemas.openxmlformats.org/officeDocument/2006/relationships/hyperlink" Target="https://www.fontshare.com/" TargetMode="External"/><Relationship Id="rId4" Type="http://schemas.openxmlformats.org/officeDocument/2006/relationships/hyperlink" Target="https://www.monotype.com/font-pairing"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3.xml"/><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61.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hyperlink" Target="http://medium.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6.xml"/><Relationship Id="rId1" Type="http://schemas.openxmlformats.org/officeDocument/2006/relationships/slideLayout" Target="../slideLayouts/slideLayout6.xml"/><Relationship Id="rId4" Type="http://schemas.openxmlformats.org/officeDocument/2006/relationships/hyperlink" Target="http://medium.com/"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7.xml"/><Relationship Id="rId1" Type="http://schemas.openxmlformats.org/officeDocument/2006/relationships/slideLayout" Target="../slideLayouts/slideLayout6.xml"/><Relationship Id="rId4" Type="http://schemas.openxmlformats.org/officeDocument/2006/relationships/hyperlink" Target="http://amazon.com/" TargetMode="Externa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151.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2.xml"/><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blog.kleinpixelagency.com/design-guide-4ad204de2e8a" TargetMode="External"/><Relationship Id="rId4" Type="http://schemas.openxmlformats.org/officeDocument/2006/relationships/hyperlink" Target="https://digitalsynopsis.com/design/importance-of-color-funny-charts-stephen-wildish/"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53.xml"/><Relationship Id="rId1" Type="http://schemas.openxmlformats.org/officeDocument/2006/relationships/slideLayout" Target="../slideLayouts/slideLayout9.xml"/><Relationship Id="rId4" Type="http://schemas.openxmlformats.org/officeDocument/2006/relationships/hyperlink" Target="http://pixabay.com/" TargetMode="Externa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58.xml"/><Relationship Id="rId1" Type="http://schemas.openxmlformats.org/officeDocument/2006/relationships/slideLayout" Target="../slideLayouts/slideLayout6.xml"/><Relationship Id="rId4" Type="http://schemas.openxmlformats.org/officeDocument/2006/relationships/image" Target="../media/image157.png"/></Relationships>
</file>

<file path=ppt/slides/_rels/slide1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blog.kleinpixelagency.com/design-guide-4ad204de2e8a" TargetMode="External"/></Relationships>
</file>

<file path=ppt/slides/_rels/slide18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hyperlink" Target="http://medium.com/" TargetMode="External"/><Relationship Id="rId2" Type="http://schemas.openxmlformats.org/officeDocument/2006/relationships/notesSlide" Target="../notesSlides/notesSlide163.xml"/><Relationship Id="rId1" Type="http://schemas.openxmlformats.org/officeDocument/2006/relationships/slideLayout" Target="../slideLayouts/slideLayout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svg"/></Relationships>
</file>

<file path=ppt/slides/_rels/slide18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4.xml"/><Relationship Id="rId1" Type="http://schemas.openxmlformats.org/officeDocument/2006/relationships/slideLayout" Target="../slideLayouts/slideLayout6.xml"/><Relationship Id="rId4" Type="http://schemas.openxmlformats.org/officeDocument/2006/relationships/hyperlink" Target="http://microsoft.com/"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6.xml"/><Relationship Id="rId1" Type="http://schemas.openxmlformats.org/officeDocument/2006/relationships/video" Target="https://www.youtube.com/embed/Si6ximB9Ihc?feature=oembed" TargetMode="External"/><Relationship Id="rId4" Type="http://schemas.openxmlformats.org/officeDocument/2006/relationships/image" Target="../media/image167.jpeg"/></Relationships>
</file>

<file path=ppt/slides/_rels/slide1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69.xml"/><Relationship Id="rId1" Type="http://schemas.openxmlformats.org/officeDocument/2006/relationships/slideLayout" Target="../slideLayouts/slideLayout6.xml"/><Relationship Id="rId5" Type="http://schemas.openxmlformats.org/officeDocument/2006/relationships/image" Target="../media/image170.jpeg"/><Relationship Id="rId4" Type="http://schemas.openxmlformats.org/officeDocument/2006/relationships/image" Target="../media/image169.svg"/></Relationships>
</file>

<file path=ppt/slides/_rels/slide18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71.xml"/><Relationship Id="rId1" Type="http://schemas.openxmlformats.org/officeDocument/2006/relationships/slideLayout" Target="../slideLayouts/slideLayout9.xml"/><Relationship Id="rId4" Type="http://schemas.openxmlformats.org/officeDocument/2006/relationships/hyperlink" Target="http://pixabay.com/" TargetMode="Externa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77.xml"/><Relationship Id="rId1" Type="http://schemas.openxmlformats.org/officeDocument/2006/relationships/slideLayout" Target="../slideLayouts/slideLayout6.xml"/><Relationship Id="rId4" Type="http://schemas.openxmlformats.org/officeDocument/2006/relationships/hyperlink" Target="http://apple.com/" TargetMode="Externa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80.xml"/><Relationship Id="rId1" Type="http://schemas.openxmlformats.org/officeDocument/2006/relationships/slideLayout" Target="../slideLayouts/slideLayout9.xml"/><Relationship Id="rId4" Type="http://schemas.openxmlformats.org/officeDocument/2006/relationships/hyperlink" Target="http://pixabay.com/" TargetMode="Externa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blog.kleinpixelagency.com/design-guide-4ad204de2e8a" TargetMode="Externa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85.xml"/><Relationship Id="rId1" Type="http://schemas.openxmlformats.org/officeDocument/2006/relationships/slideLayout" Target="../slideLayouts/slideLayout6.xml"/><Relationship Id="rId4" Type="http://schemas.openxmlformats.org/officeDocument/2006/relationships/hyperlink" Target="https://www.netguru.com/blog/how-to-improve-app-settings-ux"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6.xml"/><Relationship Id="rId1" Type="http://schemas.openxmlformats.org/officeDocument/2006/relationships/slideLayout" Target="../slideLayouts/slideLayout6.xml"/><Relationship Id="rId4" Type="http://schemas.openxmlformats.org/officeDocument/2006/relationships/hyperlink" Target="http://amazon.com/" TargetMode="Externa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8.xml"/><Relationship Id="rId1" Type="http://schemas.openxmlformats.org/officeDocument/2006/relationships/slideLayout" Target="../slideLayouts/slideLayout6.xml"/><Relationship Id="rId4" Type="http://schemas.openxmlformats.org/officeDocument/2006/relationships/image" Target="../media/image180.png"/></Relationships>
</file>

<file path=ppt/slides/_rels/slide20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89.xml"/><Relationship Id="rId1" Type="http://schemas.openxmlformats.org/officeDocument/2006/relationships/slideLayout" Target="../slideLayouts/slideLayout6.xml"/><Relationship Id="rId6" Type="http://schemas.openxmlformats.org/officeDocument/2006/relationships/hyperlink" Target="https://material.io/design/communication/onboarding.html" TargetMode="External"/><Relationship Id="rId5" Type="http://schemas.openxmlformats.org/officeDocument/2006/relationships/image" Target="../media/image183.svg"/><Relationship Id="rId4" Type="http://schemas.openxmlformats.org/officeDocument/2006/relationships/image" Target="../media/image182.png"/></Relationships>
</file>

<file path=ppt/slides/_rels/slide20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90.xml"/><Relationship Id="rId1" Type="http://schemas.openxmlformats.org/officeDocument/2006/relationships/slideLayout" Target="../slideLayouts/slideLayout9.xml"/><Relationship Id="rId4" Type="http://schemas.openxmlformats.org/officeDocument/2006/relationships/hyperlink" Target="http://pixabay.com/"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3" Type="http://schemas.openxmlformats.org/officeDocument/2006/relationships/hyperlink" Target="https://material.io/design/communication/onboarding.html" TargetMode="External"/><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www.figma.com/color-palette-generator/" TargetMode="External"/><Relationship Id="rId3" Type="http://schemas.openxmlformats.org/officeDocument/2006/relationships/hyperlink" Target="https://www.webfx.com/wp-content/uploads/2021/10/psychology-of-color.png" TargetMode="External"/><Relationship Id="rId7" Type="http://schemas.openxmlformats.org/officeDocument/2006/relationships/hyperlink" Target="https://color.adobe.com/" TargetMode="External"/><Relationship Id="rId12" Type="http://schemas.openxmlformats.org/officeDocument/2006/relationships/hyperlink" Target="https://predictiveux.com/insights/color-theory-what-colors-mean"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colorhunt.co/" TargetMode="External"/><Relationship Id="rId11" Type="http://schemas.openxmlformats.org/officeDocument/2006/relationships/image" Target="../media/image25.png"/><Relationship Id="rId5" Type="http://schemas.openxmlformats.org/officeDocument/2006/relationships/hyperlink" Target="https://flatuicolors.com/" TargetMode="External"/><Relationship Id="rId10" Type="http://schemas.openxmlformats.org/officeDocument/2006/relationships/hyperlink" Target="https://palettegenerator.com/" TargetMode="External"/><Relationship Id="rId4" Type="http://schemas.openxmlformats.org/officeDocument/2006/relationships/hyperlink" Target="https://coolors.co/" TargetMode="External"/><Relationship Id="rId9" Type="http://schemas.openxmlformats.org/officeDocument/2006/relationships/hyperlink" Target="https://coolors.co/image-picker" TargetMode="Externa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94.xml"/><Relationship Id="rId1" Type="http://schemas.openxmlformats.org/officeDocument/2006/relationships/slideLayout" Target="../slideLayouts/slideLayout6.xml"/><Relationship Id="rId6" Type="http://schemas.openxmlformats.org/officeDocument/2006/relationships/hyperlink" Target="http://medium.com/" TargetMode="External"/><Relationship Id="rId5" Type="http://schemas.openxmlformats.org/officeDocument/2006/relationships/image" Target="../media/image186.png"/><Relationship Id="rId4" Type="http://schemas.openxmlformats.org/officeDocument/2006/relationships/image" Target="../media/image185.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96.xml"/><Relationship Id="rId1" Type="http://schemas.openxmlformats.org/officeDocument/2006/relationships/slideLayout" Target="../slideLayouts/slideLayout6.xml"/><Relationship Id="rId4" Type="http://schemas.openxmlformats.org/officeDocument/2006/relationships/hyperlink" Target="https://www.nngroup.com/"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3" Type="http://schemas.openxmlformats.org/officeDocument/2006/relationships/hyperlink" Target="https://blog.hubspot.com/marketing/error-message" TargetMode="External"/><Relationship Id="rId2" Type="http://schemas.openxmlformats.org/officeDocument/2006/relationships/notesSlide" Target="../notesSlides/notesSlide198.xml"/><Relationship Id="rId1" Type="http://schemas.openxmlformats.org/officeDocument/2006/relationships/slideLayout" Target="../slideLayouts/slideLayout6.xml"/><Relationship Id="rId4" Type="http://schemas.openxmlformats.org/officeDocument/2006/relationships/image" Target="../media/image188.png"/></Relationships>
</file>

<file path=ppt/slides/_rels/slide2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9.xml"/><Relationship Id="rId1" Type="http://schemas.openxmlformats.org/officeDocument/2006/relationships/slideLayout" Target="../slideLayouts/slideLayout6.xml"/><Relationship Id="rId4" Type="http://schemas.openxmlformats.org/officeDocument/2006/relationships/hyperlink" Target="https://www.nngroup.com/"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00.xml"/><Relationship Id="rId1" Type="http://schemas.openxmlformats.org/officeDocument/2006/relationships/slideLayout" Target="../slideLayouts/slideLayout9.xml"/><Relationship Id="rId4" Type="http://schemas.openxmlformats.org/officeDocument/2006/relationships/hyperlink" Target="http://pixabay.com/" TargetMode="Externa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02.xml"/><Relationship Id="rId1" Type="http://schemas.openxmlformats.org/officeDocument/2006/relationships/slideLayout" Target="../slideLayouts/slideLayout6.xml"/><Relationship Id="rId5" Type="http://schemas.openxmlformats.org/officeDocument/2006/relationships/hyperlink" Target="https://jaced.com/wp/2008/01/18/test-your-mind-with-this/" TargetMode="External"/><Relationship Id="rId4" Type="http://schemas.openxmlformats.org/officeDocument/2006/relationships/image" Target="../media/image191.svg"/></Relationships>
</file>

<file path=ppt/slides/_rels/slide22.xml.rels><?xml version="1.0" encoding="UTF-8" standalone="yes"?>
<Relationships xmlns="http://schemas.openxmlformats.org/package/2006/relationships"><Relationship Id="rId3" Type="http://schemas.openxmlformats.org/officeDocument/2006/relationships/hyperlink" Target="https://www.alexarzuman.com/2013/05/couleur-design-graphique-signification/"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2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04.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8" Type="http://schemas.openxmlformats.org/officeDocument/2006/relationships/hyperlink" Target="http://medium.com/" TargetMode="External"/><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205.xml"/><Relationship Id="rId1" Type="http://schemas.openxmlformats.org/officeDocument/2006/relationships/slideLayout" Target="../slideLayouts/slideLayout6.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slides/_rels/slide22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06.xml"/><Relationship Id="rId1" Type="http://schemas.openxmlformats.org/officeDocument/2006/relationships/slideLayout" Target="../slideLayouts/slideLayout6.xml"/><Relationship Id="rId4" Type="http://schemas.openxmlformats.org/officeDocument/2006/relationships/hyperlink" Target="http://medium.com/" TargetMode="External"/></Relationships>
</file>

<file path=ppt/slides/_rels/slide224.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hyperlink" Target="https://www.nngroup.com/" TargetMode="External"/><Relationship Id="rId2" Type="http://schemas.openxmlformats.org/officeDocument/2006/relationships/notesSlide" Target="../notesSlides/notesSlide207.xml"/><Relationship Id="rId1" Type="http://schemas.openxmlformats.org/officeDocument/2006/relationships/slideLayout" Target="../slideLayouts/slideLayout6.xml"/><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image" Target="../media/image201.svg"/></Relationships>
</file>

<file path=ppt/slides/_rels/slide22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08.xml"/><Relationship Id="rId1" Type="http://schemas.openxmlformats.org/officeDocument/2006/relationships/slideLayout" Target="../slideLayouts/slideLayout6.xml"/><Relationship Id="rId4" Type="http://schemas.openxmlformats.org/officeDocument/2006/relationships/hyperlink" Target="https://www.nngroup.com/"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09.xml"/><Relationship Id="rId1" Type="http://schemas.openxmlformats.org/officeDocument/2006/relationships/slideLayout" Target="../slideLayouts/slideLayout6.xml"/><Relationship Id="rId5" Type="http://schemas.openxmlformats.org/officeDocument/2006/relationships/hyperlink" Target="https://www.nngroup.com/" TargetMode="External"/><Relationship Id="rId4" Type="http://schemas.openxmlformats.org/officeDocument/2006/relationships/image" Target="../media/image206.png"/></Relationships>
</file>

<file path=ppt/slides/_rels/slide22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211.xml"/><Relationship Id="rId1" Type="http://schemas.openxmlformats.org/officeDocument/2006/relationships/slideLayout" Target="../slideLayouts/slideLayout6.xml"/><Relationship Id="rId5" Type="http://schemas.openxmlformats.org/officeDocument/2006/relationships/hyperlink" Target="https://www.nngroup.com/" TargetMode="External"/><Relationship Id="rId4" Type="http://schemas.openxmlformats.org/officeDocument/2006/relationships/hyperlink" Target="https://attentioninsight.com/" TargetMode="External"/></Relationships>
</file>

<file path=ppt/slides/_rels/slide22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14.xml"/><Relationship Id="rId1" Type="http://schemas.openxmlformats.org/officeDocument/2006/relationships/slideLayout" Target="../slideLayouts/slideLayout9.xml"/><Relationship Id="rId4" Type="http://schemas.openxmlformats.org/officeDocument/2006/relationships/hyperlink" Target="http://pixabay.com/" TargetMode="Externa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6.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23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18.xml"/><Relationship Id="rId1" Type="http://schemas.openxmlformats.org/officeDocument/2006/relationships/slideLayout" Target="../slideLayouts/slideLayout6.xml"/><Relationship Id="rId4" Type="http://schemas.openxmlformats.org/officeDocument/2006/relationships/hyperlink" Target="https://medium.com/"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19.xml"/><Relationship Id="rId1" Type="http://schemas.openxmlformats.org/officeDocument/2006/relationships/slideLayout" Target="../slideLayouts/slideLayout6.xml"/><Relationship Id="rId4" Type="http://schemas.openxmlformats.org/officeDocument/2006/relationships/hyperlink" Target="https://medium.com/" TargetMode="External"/></Relationships>
</file>

<file path=ppt/slides/_rels/slide23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20.xml"/><Relationship Id="rId1" Type="http://schemas.openxmlformats.org/officeDocument/2006/relationships/slideLayout" Target="../slideLayouts/slideLayout6.xml"/><Relationship Id="rId5" Type="http://schemas.openxmlformats.org/officeDocument/2006/relationships/hyperlink" Target="https://medium.com/" TargetMode="External"/><Relationship Id="rId4" Type="http://schemas.openxmlformats.org/officeDocument/2006/relationships/image" Target="../media/image219.png"/></Relationships>
</file>

<file path=ppt/slides/_rels/slide2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21.xml"/><Relationship Id="rId1" Type="http://schemas.openxmlformats.org/officeDocument/2006/relationships/slideLayout" Target="../slideLayouts/slideLayout6.xml"/><Relationship Id="rId5" Type="http://schemas.openxmlformats.org/officeDocument/2006/relationships/image" Target="../media/image222.png"/><Relationship Id="rId4" Type="http://schemas.openxmlformats.org/officeDocument/2006/relationships/image" Target="../media/image221.svg"/></Relationships>
</file>

<file path=ppt/slides/_rels/slide239.xml.rels><?xml version="1.0" encoding="UTF-8" standalone="yes"?>
<Relationships xmlns="http://schemas.openxmlformats.org/package/2006/relationships"><Relationship Id="rId8" Type="http://schemas.openxmlformats.org/officeDocument/2006/relationships/image" Target="../media/image228.sv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svg"/><Relationship Id="rId2" Type="http://schemas.openxmlformats.org/officeDocument/2006/relationships/notesSlide" Target="../notesSlides/notesSlide222.xml"/><Relationship Id="rId1" Type="http://schemas.openxmlformats.org/officeDocument/2006/relationships/slideLayout" Target="../slideLayouts/slideLayout6.xml"/><Relationship Id="rId6" Type="http://schemas.openxmlformats.org/officeDocument/2006/relationships/image" Target="../media/image226.sv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svg"/><Relationship Id="rId4" Type="http://schemas.openxmlformats.org/officeDocument/2006/relationships/image" Target="../media/image224.svg"/><Relationship Id="rId9" Type="http://schemas.openxmlformats.org/officeDocument/2006/relationships/image" Target="../media/image229.png"/><Relationship Id="rId14" Type="http://schemas.openxmlformats.org/officeDocument/2006/relationships/image" Target="../media/image23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8" Type="http://schemas.openxmlformats.org/officeDocument/2006/relationships/image" Target="../media/image228.sv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svg"/><Relationship Id="rId2" Type="http://schemas.openxmlformats.org/officeDocument/2006/relationships/notesSlide" Target="../notesSlides/notesSlide223.xml"/><Relationship Id="rId1" Type="http://schemas.openxmlformats.org/officeDocument/2006/relationships/slideLayout" Target="../slideLayouts/slideLayout6.xml"/><Relationship Id="rId6" Type="http://schemas.openxmlformats.org/officeDocument/2006/relationships/image" Target="../media/image226.sv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svg"/><Relationship Id="rId4" Type="http://schemas.openxmlformats.org/officeDocument/2006/relationships/image" Target="../media/image224.svg"/><Relationship Id="rId9" Type="http://schemas.openxmlformats.org/officeDocument/2006/relationships/image" Target="../media/image229.png"/><Relationship Id="rId14" Type="http://schemas.openxmlformats.org/officeDocument/2006/relationships/image" Target="../media/image234.svg"/></Relationships>
</file>

<file path=ppt/slides/_rels/slide241.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39.jpeg"/><Relationship Id="rId2" Type="http://schemas.openxmlformats.org/officeDocument/2006/relationships/notesSlide" Target="../notesSlides/notesSlide224.xml"/><Relationship Id="rId1" Type="http://schemas.openxmlformats.org/officeDocument/2006/relationships/slideLayout" Target="../slideLayouts/slideLayout6.xml"/><Relationship Id="rId6" Type="http://schemas.openxmlformats.org/officeDocument/2006/relationships/image" Target="../media/image238.svg"/><Relationship Id="rId5" Type="http://schemas.openxmlformats.org/officeDocument/2006/relationships/image" Target="../media/image237.png"/><Relationship Id="rId4" Type="http://schemas.openxmlformats.org/officeDocument/2006/relationships/image" Target="../media/image236.svg"/></Relationships>
</file>

<file path=ppt/slides/_rels/slide2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26.xml"/><Relationship Id="rId1" Type="http://schemas.openxmlformats.org/officeDocument/2006/relationships/slideLayout" Target="../slideLayouts/slideLayout6.xml"/><Relationship Id="rId4" Type="http://schemas.openxmlformats.org/officeDocument/2006/relationships/hyperlink" Target="http://apple.com/"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27.xml"/><Relationship Id="rId1" Type="http://schemas.openxmlformats.org/officeDocument/2006/relationships/slideLayout" Target="../slideLayouts/slideLayout9.xml"/><Relationship Id="rId4" Type="http://schemas.openxmlformats.org/officeDocument/2006/relationships/hyperlink" Target="http://pixabay.com/" TargetMode="Externa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31.xml"/><Relationship Id="rId1" Type="http://schemas.openxmlformats.org/officeDocument/2006/relationships/slideLayout" Target="../slideLayouts/slideLayout6.xml"/><Relationship Id="rId4" Type="http://schemas.openxmlformats.org/officeDocument/2006/relationships/image" Target="../media/image245.png"/></Relationships>
</file>

<file path=ppt/slides/_rels/slide249.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232.xml"/><Relationship Id="rId1" Type="http://schemas.openxmlformats.org/officeDocument/2006/relationships/slideLayout" Target="../slideLayouts/slideLayout6.xml"/><Relationship Id="rId5" Type="http://schemas.openxmlformats.org/officeDocument/2006/relationships/image" Target="../media/image248.jpeg"/><Relationship Id="rId4" Type="http://schemas.openxmlformats.org/officeDocument/2006/relationships/image" Target="../media/image24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33.xml"/><Relationship Id="rId1" Type="http://schemas.openxmlformats.org/officeDocument/2006/relationships/slideLayout" Target="../slideLayouts/slideLayout6.xml"/><Relationship Id="rId5" Type="http://schemas.openxmlformats.org/officeDocument/2006/relationships/image" Target="../media/image251.png"/><Relationship Id="rId4" Type="http://schemas.openxmlformats.org/officeDocument/2006/relationships/image" Target="../media/image250.png"/></Relationships>
</file>

<file path=ppt/slides/_rels/slide25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7.svg"/><Relationship Id="rId2" Type="http://schemas.openxmlformats.org/officeDocument/2006/relationships/notesSlide" Target="../notesSlides/notesSlide238.xml"/><Relationship Id="rId1" Type="http://schemas.openxmlformats.org/officeDocument/2006/relationships/slideLayout" Target="../slideLayouts/slideLayout6.xml"/><Relationship Id="rId6" Type="http://schemas.openxmlformats.org/officeDocument/2006/relationships/image" Target="../media/image256.png"/><Relationship Id="rId5" Type="http://schemas.openxmlformats.org/officeDocument/2006/relationships/image" Target="../media/image255.svg"/><Relationship Id="rId4" Type="http://schemas.openxmlformats.org/officeDocument/2006/relationships/image" Target="../media/image254.svg"/></Relationships>
</file>

<file path=ppt/slides/_rels/slide25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39.xml"/><Relationship Id="rId1" Type="http://schemas.openxmlformats.org/officeDocument/2006/relationships/slideLayout" Target="../slideLayouts/slideLayout6.xml"/><Relationship Id="rId4" Type="http://schemas.openxmlformats.org/officeDocument/2006/relationships/hyperlink" Target="https://mediumcom/" TargetMode="External"/></Relationships>
</file>

<file path=ppt/slides/_rels/slide25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40.xml"/><Relationship Id="rId1" Type="http://schemas.openxmlformats.org/officeDocument/2006/relationships/slideLayout" Target="../slideLayouts/slideLayout6.xml"/><Relationship Id="rId4" Type="http://schemas.openxmlformats.org/officeDocument/2006/relationships/image" Target="../media/image260.png"/></Relationships>
</file>

<file path=ppt/slides/_rels/slide25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41.xml"/><Relationship Id="rId1" Type="http://schemas.openxmlformats.org/officeDocument/2006/relationships/slideLayout" Target="../slideLayouts/slideLayout9.xml"/><Relationship Id="rId4" Type="http://schemas.openxmlformats.org/officeDocument/2006/relationships/hyperlink" Target="http://pixabay.com/" TargetMode="External"/></Relationships>
</file>

<file path=ppt/slides/_rels/slide259.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24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hyperlink" Target="https://www.checklist.design/" TargetMode="External"/><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8" Type="http://schemas.openxmlformats.org/officeDocument/2006/relationships/hyperlink" Target="https://www.turing.com/kb/what-are-the-7-principles-of-design-detailed-breakdown" TargetMode="External"/><Relationship Id="rId13" Type="http://schemas.openxmlformats.org/officeDocument/2006/relationships/hyperlink" Target="https://www.dailyui.co/" TargetMode="External"/><Relationship Id="rId3" Type="http://schemas.openxmlformats.org/officeDocument/2006/relationships/hyperlink" Target="https://medium.com/design-bootcamp/left-alignment-the-silent-hero-of-web-design-6dc00f9a4f0b" TargetMode="External"/><Relationship Id="rId7" Type="http://schemas.openxmlformats.org/officeDocument/2006/relationships/hyperlink" Target="https://uxbert.com/ux-psychology-principles-design-ux/" TargetMode="External"/><Relationship Id="rId12" Type="http://schemas.openxmlformats.org/officeDocument/2006/relationships/hyperlink" Target="https://predictiveux.com/insights/color-theory-what-colors-mean" TargetMode="External"/><Relationship Id="rId2" Type="http://schemas.openxmlformats.org/officeDocument/2006/relationships/notesSlide" Target="../notesSlides/notesSlide243.xml"/><Relationship Id="rId1" Type="http://schemas.openxmlformats.org/officeDocument/2006/relationships/slideLayout" Target="../slideLayouts/slideLayout13.xml"/><Relationship Id="rId6" Type="http://schemas.openxmlformats.org/officeDocument/2006/relationships/hyperlink" Target="https://www.dochipo.com/design-principles/" TargetMode="External"/><Relationship Id="rId11" Type="http://schemas.openxmlformats.org/officeDocument/2006/relationships/hyperlink" Target="https://blog.kleinpixelagency.com/design-guide-4ad204de2e8a" TargetMode="External"/><Relationship Id="rId5" Type="http://schemas.openxmlformats.org/officeDocument/2006/relationships/hyperlink" Target="https://digitalsynopsis.com/design/importance-of-color-funny-charts-stephen-wildish/" TargetMode="External"/><Relationship Id="rId10" Type="http://schemas.openxmlformats.org/officeDocument/2006/relationships/hyperlink" Target="https://www.andyrutledge.com/common-fate.html" TargetMode="External"/><Relationship Id="rId4" Type="http://schemas.openxmlformats.org/officeDocument/2006/relationships/hyperlink" Target="https://www.truemark.dev/blog/ux-principles-designer-should-know/" TargetMode="External"/><Relationship Id="rId9" Type="http://schemas.openxmlformats.org/officeDocument/2006/relationships/hyperlink" Target="https://app.uxcel.com/glossary/affordance" TargetMode="External"/></Relationships>
</file>

<file path=ppt/slides/_rels/slide262.xml.rels><?xml version="1.0" encoding="UTF-8" standalone="yes"?>
<Relationships xmlns="http://schemas.openxmlformats.org/package/2006/relationships"><Relationship Id="rId8" Type="http://schemas.openxmlformats.org/officeDocument/2006/relationships/hyperlink" Target="https://medium.com/design-bootcamp/guiding-the-user-experience-essential-design-principles-for-ux-design-7fd15371383b" TargetMode="External"/><Relationship Id="rId3" Type="http://schemas.openxmlformats.org/officeDocument/2006/relationships/hyperlink" Target="https://lawsofux.com/articles/2015/design-principles-for-reducing-cognitive-load/" TargetMode="External"/><Relationship Id="rId7" Type="http://schemas.openxmlformats.org/officeDocument/2006/relationships/hyperlink" Target="https://www.eleken.co/blog-posts/gestalt-principles" TargetMode="External"/><Relationship Id="rId2" Type="http://schemas.openxmlformats.org/officeDocument/2006/relationships/notesSlide" Target="../notesSlides/notesSlide244.xml"/><Relationship Id="rId1" Type="http://schemas.openxmlformats.org/officeDocument/2006/relationships/slideLayout" Target="../slideLayouts/slideLayout13.xml"/><Relationship Id="rId6" Type="http://schemas.openxmlformats.org/officeDocument/2006/relationships/hyperlink" Target="https://www.webfx.com/blog/web-design/improving-usability-with-fitts-law/" TargetMode="External"/><Relationship Id="rId11" Type="http://schemas.openxmlformats.org/officeDocument/2006/relationships/hyperlink" Target="https://app.uxcel.com/lessons/law-of-common-region-899" TargetMode="External"/><Relationship Id="rId5" Type="http://schemas.openxmlformats.org/officeDocument/2006/relationships/hyperlink" Target="https://www.toptal.com/designers/ui/gestalt-principles-of-design" TargetMode="External"/><Relationship Id="rId10" Type="http://schemas.openxmlformats.org/officeDocument/2006/relationships/hyperlink" Target="https://www.canva.com/learn/white-space-design/" TargetMode="External"/><Relationship Id="rId4" Type="http://schemas.openxmlformats.org/officeDocument/2006/relationships/hyperlink" Target="https://www.smashingmagazine.com/2014/03/design-principles-visual-perception-and-the-principles-of-gestalt/" TargetMode="External"/><Relationship Id="rId9" Type="http://schemas.openxmlformats.org/officeDocument/2006/relationships/hyperlink" Target="https://lawsofux.com/" TargetMode="External"/></Relationships>
</file>

<file path=ppt/slides/_rels/slide263.xml.rels><?xml version="1.0" encoding="UTF-8" standalone="yes"?>
<Relationships xmlns="http://schemas.openxmlformats.org/package/2006/relationships"><Relationship Id="rId8" Type="http://schemas.openxmlformats.org/officeDocument/2006/relationships/hyperlink" Target="https://app.uxcel.com/courses/design-composition/dc--lesson-325" TargetMode="External"/><Relationship Id="rId3" Type="http://schemas.openxmlformats.org/officeDocument/2006/relationships/hyperlink" Target="https://www.jean-desauw.fr/fr/blog/limportance-dun-design-intuitif-dans-les-interfaces-utilisateur" TargetMode="External"/><Relationship Id="rId7" Type="http://schemas.openxmlformats.org/officeDocument/2006/relationships/hyperlink" Target="https://uxengineer.com/principles-of-design/proportion" TargetMode="External"/><Relationship Id="rId12" Type="http://schemas.openxmlformats.org/officeDocument/2006/relationships/hyperlink" Target="https://www.nngroup.com/articles/page-fold-manifesto/" TargetMode="External"/><Relationship Id="rId2" Type="http://schemas.openxmlformats.org/officeDocument/2006/relationships/notesSlide" Target="../notesSlides/notesSlide245.xml"/><Relationship Id="rId1" Type="http://schemas.openxmlformats.org/officeDocument/2006/relationships/slideLayout" Target="../slideLayouts/slideLayout13.xml"/><Relationship Id="rId6" Type="http://schemas.openxmlformats.org/officeDocument/2006/relationships/hyperlink" Target="https://uxengineer.com/principles-of-design/emphasis" TargetMode="External"/><Relationship Id="rId11" Type="http://schemas.openxmlformats.org/officeDocument/2006/relationships/hyperlink" Target="https://sowmiyeh.medium.com/the-complete-guide-to-17-key-principles-of-design-and-how-they-can-help-you-create-a-compelling-7d25b913772e" TargetMode="External"/><Relationship Id="rId5" Type="http://schemas.openxmlformats.org/officeDocument/2006/relationships/hyperlink" Target="https://uxengineer.com/principles-of-design/alignment" TargetMode="External"/><Relationship Id="rId10" Type="http://schemas.openxmlformats.org/officeDocument/2006/relationships/hyperlink" Target="https://www.kittl.com/article/the-12-principles-of-design" TargetMode="External"/><Relationship Id="rId4" Type="http://schemas.openxmlformats.org/officeDocument/2006/relationships/hyperlink" Target="https://happyaddons.com/alignment-in-web-design/" TargetMode="External"/><Relationship Id="rId9" Type="http://schemas.openxmlformats.org/officeDocument/2006/relationships/hyperlink" Target="https://www.canva.com/learn/gestalt-theory/" TargetMode="External"/></Relationships>
</file>

<file path=ppt/slides/_rels/slide264.xml.rels><?xml version="1.0" encoding="UTF-8" standalone="yes"?>
<Relationships xmlns="http://schemas.openxmlformats.org/package/2006/relationships"><Relationship Id="rId8" Type="http://schemas.openxmlformats.org/officeDocument/2006/relationships/hyperlink" Target="https://careerfoundry.com/blog/ux-design/what-are-principles-of-design/" TargetMode="External"/><Relationship Id="rId3" Type="http://schemas.openxmlformats.org/officeDocument/2006/relationships/hyperlink" Target="https://uxplanet.org/the-psychology-principles-every-ui-ux-designer-needs-to-know-24116fd65778" TargetMode="External"/><Relationship Id="rId7" Type="http://schemas.openxmlformats.org/officeDocument/2006/relationships/hyperlink" Target="https://codeagency.pl/en/ux-ui-design-how-to-create-an-intuitive-and-usable-interface/" TargetMode="External"/><Relationship Id="rId2" Type="http://schemas.openxmlformats.org/officeDocument/2006/relationships/notesSlide" Target="../notesSlides/notesSlide246.xml"/><Relationship Id="rId1" Type="http://schemas.openxmlformats.org/officeDocument/2006/relationships/slideLayout" Target="../slideLayouts/slideLayout13.xml"/><Relationship Id="rId6" Type="http://schemas.openxmlformats.org/officeDocument/2006/relationships/hyperlink" Target="https://uxengineer.com/" TargetMode="External"/><Relationship Id="rId11" Type="http://schemas.openxmlformats.org/officeDocument/2006/relationships/hyperlink" Target="https://www.interaction-design.org/literature/topics/usability?srsltid=AfmBOopkTeouq5Srpsu9jB5FiHNhG0N16cg9FwWo7W0ZPbpSkJXLY_K2" TargetMode="External"/><Relationship Id="rId5" Type="http://schemas.openxmlformats.org/officeDocument/2006/relationships/hyperlink" Target="https://app.uxcel.com/courses/design-foundations/ux-design-principles-284" TargetMode="External"/><Relationship Id="rId10" Type="http://schemas.openxmlformats.org/officeDocument/2006/relationships/hyperlink" Target="https://webflow.com/blog/intuitive-design" TargetMode="External"/><Relationship Id="rId4" Type="http://schemas.openxmlformats.org/officeDocument/2006/relationships/hyperlink" Target="https://www.interaction-design.org/literature/article/top-10-ui-trends-every-designer-should-know?srsltid=AfmBOooNNs52u-FvOhx2WkN7J4oxPtoTA-AfjVVrcyN30wSW7HhBE-Oo#1._skeuomorphism-0" TargetMode="External"/><Relationship Id="rId9" Type="http://schemas.openxmlformats.org/officeDocument/2006/relationships/hyperlink" Target="https://www.interaction-design.org/literature/topics/eye-tracking#:~:text=Eye%20tracking%20measures%20how%20often,different%20parts%20of%20the%20interface." TargetMode="Externa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2.xml"/></Relationships>
</file>

<file path=ppt/slides/_rels/slide266.xml.rels><?xml version="1.0" encoding="UTF-8" standalone="yes"?>
<Relationships xmlns="http://schemas.openxmlformats.org/package/2006/relationships"><Relationship Id="rId3" Type="http://schemas.openxmlformats.org/officeDocument/2006/relationships/hyperlink" Target="https://developer.apple.com/design/human-interface-guidelines/" TargetMode="External"/><Relationship Id="rId2" Type="http://schemas.openxmlformats.org/officeDocument/2006/relationships/notesSlide" Target="../notesSlides/notesSlide248.xml"/><Relationship Id="rId1" Type="http://schemas.openxmlformats.org/officeDocument/2006/relationships/slideLayout" Target="../slideLayouts/slideLayout12.xml"/><Relationship Id="rId4" Type="http://schemas.openxmlformats.org/officeDocument/2006/relationships/hyperlink" Target="https://lawsofux.com/" TargetMode="External"/></Relationships>
</file>

<file path=ppt/slides/_rels/slide267.xml.rels><?xml version="1.0" encoding="UTF-8" standalone="yes"?>
<Relationships xmlns="http://schemas.openxmlformats.org/package/2006/relationships"><Relationship Id="rId3" Type="http://schemas.openxmlformats.org/officeDocument/2006/relationships/hyperlink" Target="https://www.coursera.org/professional-certificates/google-ux-design" TargetMode="External"/><Relationship Id="rId2" Type="http://schemas.openxmlformats.org/officeDocument/2006/relationships/notesSlide" Target="../notesSlides/notesSlide24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ww.revechat.com/blog/5-ways-increase-efficiency-support-tea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www.cxtoday.com/contact-center/real-time-decision-making-empowering-your-team-for-immediate-customer-solution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www.healthysimulation.com/hearing-voices-psychiatry-simulation/"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www.mozilla.org/fr/"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ata36.com/five-second-testing/"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www.intlum.com/blog/web-design-guide/" TargetMode="External"/><Relationship Id="rId5" Type="http://schemas.openxmlformats.org/officeDocument/2006/relationships/image" Target="../media/image33.png"/><Relationship Id="rId4" Type="http://schemas.openxmlformats.org/officeDocument/2006/relationships/hyperlink" Target="https://material.io/design/components/button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uxengineer.com/principles-of-design/alignment"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hyperlink" Target="https://happyaddons.com/alignment-in-web-desig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getbootstrap.com/"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s://tailwindcss.com/" TargetMode="External"/><Relationship Id="rId4" Type="http://schemas.openxmlformats.org/officeDocument/2006/relationships/hyperlink" Target="https://get.foundation/"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dribbble.com/"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elementor.com/blog/contrast-web-design/" TargetMode="External"/><Relationship Id="rId5" Type="http://schemas.openxmlformats.org/officeDocument/2006/relationships/image" Target="../media/image37.png"/><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hyperlink" Target="https://cantunsee.space/" TargetMode="Externa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bootcamp.uxdesign.cc/"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s://uxengineer.com/principles-of-design/proportion" TargetMode="External"/><Relationship Id="rId4" Type="http://schemas.openxmlformats.org/officeDocument/2006/relationships/image" Target="../media/image40.jpe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hyperlink" Target="https://uxplanet.org/golden-ratio-bring-balance-in-ui-design-765c954f0ff9"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hyperlink" Target="https://www.azquotes.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hyperlink" Target="https://medium.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www.nngroup.com/articles/principles-visual-design/" TargetMode="External"/><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hyperlink" Target="https://medium.com/" TargetMode="Externa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https://static.semrush.com/blog/uploads/media/40/ff/40ffb17c0c8b650bd4ac65d071b51274/V_BQTgtJmvC8Gc3bKjq7X0YvhVqwKQM3paftS-QdgZH01oIsz89fOHSIedH2vhERhX1yoMlI0lbqrDC_zMPxBkYXxI-mGrKXOhn5jWHyZtL4uUFbDXa-8qIWv7EMYIH5icr2gBsevr97uO9hBH2R79Q.p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hyperlink" Target="https://uxengineer.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hyperlink" Target="https://uxengineer.com/"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hyperlink" Target="https://malikachatlapalli.medium.com/improve-your-interaction-design-with-6-principles-d5d2533911e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webdesignerdepot.com/"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www.interaction-design.org/"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discuss.boardinfinity.com/t/getting-good-with-css-part-2/4741"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hyperlink" Target="https://www.pinterest.com/"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hyperlink" Target="https://guo-chen.medium.com/"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www.toptal.com/designers/ui/gestalt-principles-of-design" TargetMode="External"/><Relationship Id="rId5" Type="http://schemas.openxmlformats.org/officeDocument/2006/relationships/hyperlink" Target="https://www.interaction-design.org/" TargetMode="External"/><Relationship Id="rId4" Type="http://schemas.openxmlformats.org/officeDocument/2006/relationships/image" Target="../media/image56.jpeg"/></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hyperlink" Target="https://www.usertesting.com/blog/gestalt-principles"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conversionxl.com/wp-content/uploads/2012/05/WWF-logo-300x298.gif"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hyperlink" Target="https://icon-icons.com/"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uxplanet.org/principles-of-typography-in-ui-design-bc28f1f9666d" TargetMode="Externa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hyperlink" Target="https://www.usertesting.com/blog/gestalt-principles"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hyperlink" Target="https://www.usertesting.com/blog/gestalt-principles"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hyperlink" Target="https://www.interaction-design.org/"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hyperlink" Target="https://www.onepager.com/"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hyperlink" Target="http://www.medium.com/"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989EB-3BEA-3EFE-31F9-B1D0510BA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80B97-4804-780A-BB4E-CF38F477E592}"/>
              </a:ext>
            </a:extLst>
          </p:cNvPr>
          <p:cNvSpPr>
            <a:spLocks noGrp="1"/>
          </p:cNvSpPr>
          <p:nvPr>
            <p:ph type="ctrTitle"/>
          </p:nvPr>
        </p:nvSpPr>
        <p:spPr/>
        <p:txBody>
          <a:bodyPr/>
          <a:lstStyle/>
          <a:p>
            <a:r>
              <a:rPr lang="en-GB" dirty="0"/>
              <a:t>Principles of design &amp; ergonomics</a:t>
            </a:r>
            <a:endParaRPr lang="fr-BE" dirty="0"/>
          </a:p>
        </p:txBody>
      </p:sp>
    </p:spTree>
    <p:extLst>
      <p:ext uri="{BB962C8B-B14F-4D97-AF65-F5344CB8AC3E}">
        <p14:creationId xmlns:p14="http://schemas.microsoft.com/office/powerpoint/2010/main" val="170630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5DF2-E55A-181B-4956-CE10E12E087C}"/>
              </a:ext>
            </a:extLst>
          </p:cNvPr>
          <p:cNvSpPr>
            <a:spLocks noGrp="1"/>
          </p:cNvSpPr>
          <p:nvPr>
            <p:ph type="title"/>
          </p:nvPr>
        </p:nvSpPr>
        <p:spPr/>
        <p:txBody>
          <a:bodyPr/>
          <a:lstStyle/>
          <a:p>
            <a:r>
              <a:rPr lang="fr-BE" dirty="0" err="1"/>
              <a:t>Text</a:t>
            </a:r>
            <a:r>
              <a:rPr lang="fr-BE" dirty="0"/>
              <a:t> </a:t>
            </a:r>
            <a:r>
              <a:rPr lang="fr-BE" dirty="0" err="1"/>
              <a:t>Aligned</a:t>
            </a:r>
            <a:r>
              <a:rPr lang="fr-BE" dirty="0"/>
              <a:t> </a:t>
            </a:r>
            <a:r>
              <a:rPr lang="hr-HR" dirty="0"/>
              <a:t>- Typography</a:t>
            </a:r>
            <a:endParaRPr lang="fr-BE" dirty="0"/>
          </a:p>
        </p:txBody>
      </p:sp>
      <p:sp>
        <p:nvSpPr>
          <p:cNvPr id="7" name="TextBox 6">
            <a:extLst>
              <a:ext uri="{FF2B5EF4-FFF2-40B4-BE49-F238E27FC236}">
                <a16:creationId xmlns:a16="http://schemas.microsoft.com/office/drawing/2014/main" id="{7C4ED90B-7DC9-10D3-443C-565E3FA46B33}"/>
              </a:ext>
            </a:extLst>
          </p:cNvPr>
          <p:cNvSpPr txBox="1"/>
          <p:nvPr/>
        </p:nvSpPr>
        <p:spPr>
          <a:xfrm>
            <a:off x="878454" y="1975981"/>
            <a:ext cx="10953328" cy="1631216"/>
          </a:xfrm>
          <a:prstGeom prst="rect">
            <a:avLst/>
          </a:prstGeom>
          <a:noFill/>
        </p:spPr>
        <p:txBody>
          <a:bodyPr wrap="square">
            <a:spAutoFit/>
          </a:bodyPr>
          <a:lstStyle/>
          <a:p>
            <a:r>
              <a:rPr lang="en-US" sz="2000" b="0" i="0" dirty="0">
                <a:solidFill>
                  <a:srgbClr val="000000"/>
                </a:solidFill>
                <a:effectLst/>
                <a:latin typeface="Bahnschrift SemiLight" panose="020B0502040204020203" pitchFamily="34" charset="0"/>
              </a:rPr>
              <a:t>To achieve balance and help users easily move down a page, align design elements, such as your logo, an image, header, and body text. Equally space each design quote but employ margins and padding consistently. Left-, right-, full- or center-justify your text based on your project needs. For example, designers may center-justify a heading or short quote</a:t>
            </a:r>
            <a:r>
              <a:rPr lang="en-US" sz="2000" dirty="0">
                <a:solidFill>
                  <a:srgbClr val="000000"/>
                </a:solidFill>
                <a:latin typeface="Bahnschrift SemiLight" panose="020B0502040204020203" pitchFamily="34" charset="0"/>
              </a:rPr>
              <a:t> </a:t>
            </a:r>
            <a:r>
              <a:rPr lang="en-US" sz="2000" b="0" i="0" dirty="0">
                <a:solidFill>
                  <a:srgbClr val="000000"/>
                </a:solidFill>
                <a:effectLst/>
                <a:latin typeface="Bahnschrift SemiLight" panose="020B0502040204020203" pitchFamily="34" charset="0"/>
              </a:rPr>
              <a:t>but left-justify long-form copy.</a:t>
            </a:r>
            <a:endParaRPr lang="fr-BE" sz="2000" dirty="0">
              <a:latin typeface="Bahnschrift SemiLight" panose="020B0502040204020203" pitchFamily="34" charset="0"/>
            </a:endParaRPr>
          </a:p>
        </p:txBody>
      </p:sp>
      <p:sp>
        <p:nvSpPr>
          <p:cNvPr id="4" name="TextBox 3">
            <a:extLst>
              <a:ext uri="{FF2B5EF4-FFF2-40B4-BE49-F238E27FC236}">
                <a16:creationId xmlns:a16="http://schemas.microsoft.com/office/drawing/2014/main" id="{1B0734F8-290D-6903-ACBF-490422329591}"/>
              </a:ext>
            </a:extLst>
          </p:cNvPr>
          <p:cNvSpPr txBox="1"/>
          <p:nvPr/>
        </p:nvSpPr>
        <p:spPr>
          <a:xfrm>
            <a:off x="3308207" y="3681691"/>
            <a:ext cx="6093822" cy="2585323"/>
          </a:xfrm>
          <a:prstGeom prst="rect">
            <a:avLst/>
          </a:prstGeom>
          <a:noFill/>
        </p:spPr>
        <p:txBody>
          <a:bodyPr wrap="square">
            <a:spAutoFit/>
          </a:bodyPr>
          <a:lstStyle/>
          <a:p>
            <a:r>
              <a:rPr lang="fr-BE" dirty="0" err="1">
                <a:latin typeface="Bahnschrift SemiLight" panose="020B0502040204020203" pitchFamily="34" charset="0"/>
              </a:rPr>
              <a:t>Left-aligned</a:t>
            </a:r>
            <a:r>
              <a:rPr lang="fr-BE" dirty="0">
                <a:latin typeface="Bahnschrift SemiLight" panose="020B0502040204020203" pitchFamily="34" charset="0"/>
              </a:rPr>
              <a:t> </a:t>
            </a:r>
            <a:r>
              <a:rPr lang="fr-BE" dirty="0" err="1">
                <a:latin typeface="Bahnschrift SemiLight" panose="020B0502040204020203" pitchFamily="34" charset="0"/>
              </a:rPr>
              <a:t>text</a:t>
            </a:r>
            <a:r>
              <a:rPr lang="fr-BE" dirty="0">
                <a:latin typeface="Bahnschrift SemiLight" panose="020B0502040204020203" pitchFamily="34" charset="0"/>
              </a:rPr>
              <a:t> </a:t>
            </a:r>
            <a:r>
              <a:rPr lang="fr-BE" dirty="0" err="1">
                <a:latin typeface="Bahnschrift SemiLight" panose="020B0502040204020203" pitchFamily="34" charset="0"/>
              </a:rPr>
              <a:t>is</a:t>
            </a:r>
            <a:r>
              <a:rPr lang="fr-BE" dirty="0">
                <a:latin typeface="Bahnschrift SemiLight" panose="020B0502040204020203" pitchFamily="34" charset="0"/>
              </a:rPr>
              <a:t> the </a:t>
            </a:r>
            <a:r>
              <a:rPr lang="fr-BE" dirty="0" err="1">
                <a:latin typeface="Bahnschrift SemiLight" panose="020B0502040204020203" pitchFamily="34" charset="0"/>
              </a:rPr>
              <a:t>most</a:t>
            </a:r>
            <a:r>
              <a:rPr lang="fr-BE" dirty="0">
                <a:latin typeface="Bahnschrift SemiLight" panose="020B0502040204020203" pitchFamily="34" charset="0"/>
              </a:rPr>
              <a:t> </a:t>
            </a:r>
            <a:r>
              <a:rPr lang="fr-BE" dirty="0" err="1">
                <a:latin typeface="Bahnschrift SemiLight" panose="020B0502040204020203" pitchFamily="34" charset="0"/>
              </a:rPr>
              <a:t>common</a:t>
            </a:r>
            <a:r>
              <a:rPr lang="fr-BE" dirty="0">
                <a:latin typeface="Bahnschrift SemiLight" panose="020B0502040204020203" pitchFamily="34" charset="0"/>
              </a:rPr>
              <a:t> setting for </a:t>
            </a:r>
            <a:r>
              <a:rPr lang="fr-BE" dirty="0" err="1">
                <a:latin typeface="Bahnschrift SemiLight" panose="020B0502040204020203" pitchFamily="34" charset="0"/>
              </a:rPr>
              <a:t>left</a:t>
            </a:r>
            <a:r>
              <a:rPr lang="fr-BE" dirty="0">
                <a:latin typeface="Bahnschrift SemiLight" panose="020B0502040204020203" pitchFamily="34" charset="0"/>
              </a:rPr>
              <a:t>- to-right </a:t>
            </a:r>
            <a:r>
              <a:rPr lang="fr-BE" dirty="0" err="1">
                <a:latin typeface="Bahnschrift SemiLight" panose="020B0502040204020203" pitchFamily="34" charset="0"/>
              </a:rPr>
              <a:t>languages</a:t>
            </a:r>
            <a:r>
              <a:rPr lang="fr-BE" dirty="0">
                <a:latin typeface="Bahnschrift SemiLight" panose="020B0502040204020203" pitchFamily="34" charset="0"/>
              </a:rPr>
              <a:t> </a:t>
            </a:r>
            <a:r>
              <a:rPr lang="fr-BE" dirty="0" err="1">
                <a:latin typeface="Bahnschrift SemiLight" panose="020B0502040204020203" pitchFamily="34" charset="0"/>
              </a:rPr>
              <a:t>such</a:t>
            </a:r>
            <a:r>
              <a:rPr lang="fr-BE" dirty="0">
                <a:latin typeface="Bahnschrift SemiLight" panose="020B0502040204020203" pitchFamily="34" charset="0"/>
              </a:rPr>
              <a:t> as English.</a:t>
            </a:r>
          </a:p>
          <a:p>
            <a:endParaRPr lang="fr-BE" dirty="0">
              <a:latin typeface="Bahnschrift SemiLight" panose="020B0502040204020203" pitchFamily="34" charset="0"/>
            </a:endParaRPr>
          </a:p>
          <a:p>
            <a:pPr algn="ctr"/>
            <a:r>
              <a:rPr lang="fr-BE" b="1" dirty="0" err="1">
                <a:latin typeface="Bahnschrift SemiLight" panose="020B0502040204020203" pitchFamily="34" charset="0"/>
              </a:rPr>
              <a:t>Centered</a:t>
            </a:r>
            <a:r>
              <a:rPr lang="fr-BE" b="1" dirty="0">
                <a:latin typeface="Bahnschrift SemiLight" panose="020B0502040204020203" pitchFamily="34" charset="0"/>
              </a:rPr>
              <a:t> </a:t>
            </a:r>
            <a:r>
              <a:rPr lang="fr-BE" b="1" dirty="0" err="1">
                <a:latin typeface="Bahnschrift SemiLight" panose="020B0502040204020203" pitchFamily="34" charset="0"/>
              </a:rPr>
              <a:t>text</a:t>
            </a:r>
            <a:r>
              <a:rPr lang="fr-BE" b="1" dirty="0">
                <a:latin typeface="Bahnschrift SemiLight" panose="020B0502040204020203" pitchFamily="34" charset="0"/>
              </a:rPr>
              <a:t> </a:t>
            </a:r>
            <a:r>
              <a:rPr lang="fr-BE" b="1" dirty="0" err="1">
                <a:latin typeface="Bahnschrift SemiLight" panose="020B0502040204020203" pitchFamily="34" charset="0"/>
              </a:rPr>
              <a:t>is</a:t>
            </a:r>
            <a:r>
              <a:rPr lang="fr-BE" b="1" dirty="0">
                <a:latin typeface="Bahnschrift SemiLight" panose="020B0502040204020203" pitchFamily="34" charset="0"/>
              </a:rPr>
              <a:t> best </a:t>
            </a:r>
            <a:r>
              <a:rPr lang="fr-BE" b="1" dirty="0" err="1">
                <a:latin typeface="Bahnschrift SemiLight" panose="020B0502040204020203" pitchFamily="34" charset="0"/>
              </a:rPr>
              <a:t>used</a:t>
            </a:r>
            <a:r>
              <a:rPr lang="fr-BE" b="1" dirty="0">
                <a:latin typeface="Bahnschrift SemiLight" panose="020B0502040204020203" pitchFamily="34" charset="0"/>
              </a:rPr>
              <a:t> to </a:t>
            </a:r>
            <a:r>
              <a:rPr lang="fr-BE" b="1" dirty="0" err="1">
                <a:latin typeface="Bahnschrift SemiLight" panose="020B0502040204020203" pitchFamily="34" charset="0"/>
              </a:rPr>
              <a:t>distinguishing</a:t>
            </a:r>
            <a:r>
              <a:rPr lang="fr-BE" b="1" dirty="0">
                <a:latin typeface="Bahnschrift SemiLight" panose="020B0502040204020203" pitchFamily="34" charset="0"/>
              </a:rPr>
              <a:t> short </a:t>
            </a:r>
            <a:r>
              <a:rPr lang="fr-BE" b="1" dirty="0" err="1">
                <a:latin typeface="Bahnschrift SemiLight" panose="020B0502040204020203" pitchFamily="34" charset="0"/>
              </a:rPr>
              <a:t>typographic</a:t>
            </a:r>
            <a:r>
              <a:rPr lang="fr-BE" b="1" dirty="0">
                <a:latin typeface="Bahnschrift SemiLight" panose="020B0502040204020203" pitchFamily="34" charset="0"/>
              </a:rPr>
              <a:t> </a:t>
            </a:r>
            <a:r>
              <a:rPr lang="fr-BE" b="1" dirty="0" err="1">
                <a:latin typeface="Bahnschrift SemiLight" panose="020B0502040204020203" pitchFamily="34" charset="0"/>
              </a:rPr>
              <a:t>elements</a:t>
            </a:r>
            <a:r>
              <a:rPr lang="fr-BE" b="1" dirty="0">
                <a:latin typeface="Bahnschrift SemiLight" panose="020B0502040204020203" pitchFamily="34" charset="0"/>
              </a:rPr>
              <a:t> </a:t>
            </a:r>
            <a:r>
              <a:rPr lang="fr-BE" b="1" dirty="0" err="1">
                <a:latin typeface="Bahnschrift SemiLight" panose="020B0502040204020203" pitchFamily="34" charset="0"/>
              </a:rPr>
              <a:t>within</a:t>
            </a:r>
            <a:r>
              <a:rPr lang="fr-BE" b="1" dirty="0">
                <a:latin typeface="Bahnschrift SemiLight" panose="020B0502040204020203" pitchFamily="34" charset="0"/>
              </a:rPr>
              <a:t> a </a:t>
            </a:r>
            <a:r>
              <a:rPr lang="fr-BE" b="1" dirty="0" err="1">
                <a:latin typeface="Bahnschrift SemiLight" panose="020B0502040204020203" pitchFamily="34" charset="0"/>
              </a:rPr>
              <a:t>layout</a:t>
            </a:r>
            <a:r>
              <a:rPr lang="fr-BE" b="1" dirty="0">
                <a:latin typeface="Bahnschrift SemiLight" panose="020B0502040204020203" pitchFamily="34" charset="0"/>
              </a:rPr>
              <a:t> (</a:t>
            </a:r>
            <a:r>
              <a:rPr lang="fr-BE" b="1" dirty="0" err="1">
                <a:latin typeface="Bahnschrift SemiLight" panose="020B0502040204020203" pitchFamily="34" charset="0"/>
              </a:rPr>
              <a:t>such</a:t>
            </a:r>
            <a:r>
              <a:rPr lang="fr-BE" b="1" dirty="0">
                <a:latin typeface="Bahnschrift SemiLight" panose="020B0502040204020203" pitchFamily="34" charset="0"/>
              </a:rPr>
              <a:t> as pull </a:t>
            </a:r>
            <a:r>
              <a:rPr lang="fr-BE" b="1" dirty="0" err="1">
                <a:latin typeface="Bahnschrift SemiLight" panose="020B0502040204020203" pitchFamily="34" charset="0"/>
              </a:rPr>
              <a:t>quotes</a:t>
            </a:r>
            <a:r>
              <a:rPr lang="fr-BE" b="1" dirty="0">
                <a:latin typeface="Bahnschrift SemiLight" panose="020B0502040204020203" pitchFamily="34" charset="0"/>
              </a:rPr>
              <a:t>), and </a:t>
            </a:r>
            <a:r>
              <a:rPr lang="fr-BE" b="1" dirty="0" err="1">
                <a:latin typeface="Bahnschrift SemiLight" panose="020B0502040204020203" pitchFamily="34" charset="0"/>
              </a:rPr>
              <a:t>is</a:t>
            </a:r>
            <a:r>
              <a:rPr lang="fr-BE" b="1" dirty="0">
                <a:latin typeface="Bahnschrift SemiLight" panose="020B0502040204020203" pitchFamily="34" charset="0"/>
              </a:rPr>
              <a:t> not </a:t>
            </a:r>
            <a:r>
              <a:rPr lang="fr-BE" b="1" dirty="0" err="1">
                <a:latin typeface="Bahnschrift SemiLight" panose="020B0502040204020203" pitchFamily="34" charset="0"/>
              </a:rPr>
              <a:t>recommended</a:t>
            </a:r>
            <a:r>
              <a:rPr lang="fr-BE" b="1" dirty="0">
                <a:latin typeface="Bahnschrift SemiLight" panose="020B0502040204020203" pitchFamily="34" charset="0"/>
              </a:rPr>
              <a:t> for long copy.</a:t>
            </a:r>
          </a:p>
          <a:p>
            <a:endParaRPr lang="fr-BE" dirty="0">
              <a:latin typeface="Bahnschrift SemiLight" panose="020B0502040204020203" pitchFamily="34" charset="0"/>
            </a:endParaRPr>
          </a:p>
          <a:p>
            <a:pPr algn="r"/>
            <a:r>
              <a:rPr lang="fr-BE" dirty="0">
                <a:latin typeface="Bahnschrift SemiLight" panose="020B0502040204020203" pitchFamily="34" charset="0"/>
              </a:rPr>
              <a:t>Right-</a:t>
            </a:r>
            <a:r>
              <a:rPr lang="fr-BE" dirty="0" err="1">
                <a:latin typeface="Bahnschrift SemiLight" panose="020B0502040204020203" pitchFamily="34" charset="0"/>
              </a:rPr>
              <a:t>aligned</a:t>
            </a:r>
            <a:r>
              <a:rPr lang="fr-BE" dirty="0">
                <a:latin typeface="Bahnschrift SemiLight" panose="020B0502040204020203" pitchFamily="34" charset="0"/>
              </a:rPr>
              <a:t> </a:t>
            </a:r>
            <a:r>
              <a:rPr lang="fr-BE" dirty="0" err="1">
                <a:latin typeface="Bahnschrift SemiLight" panose="020B0502040204020203" pitchFamily="34" charset="0"/>
              </a:rPr>
              <a:t>text</a:t>
            </a:r>
            <a:r>
              <a:rPr lang="fr-BE" dirty="0">
                <a:latin typeface="Bahnschrift SemiLight" panose="020B0502040204020203" pitchFamily="34" charset="0"/>
              </a:rPr>
              <a:t> </a:t>
            </a:r>
            <a:r>
              <a:rPr lang="fr-BE" dirty="0" err="1">
                <a:latin typeface="Bahnschrift SemiLight" panose="020B0502040204020203" pitchFamily="34" charset="0"/>
              </a:rPr>
              <a:t>is</a:t>
            </a:r>
            <a:r>
              <a:rPr lang="fr-BE" dirty="0">
                <a:latin typeface="Bahnschrift SemiLight" panose="020B0502040204020203" pitchFamily="34" charset="0"/>
              </a:rPr>
              <a:t> the </a:t>
            </a:r>
            <a:r>
              <a:rPr lang="fr-BE" dirty="0" err="1">
                <a:latin typeface="Bahnschrift SemiLight" panose="020B0502040204020203" pitchFamily="34" charset="0"/>
              </a:rPr>
              <a:t>most</a:t>
            </a:r>
            <a:r>
              <a:rPr lang="fr-BE" dirty="0">
                <a:latin typeface="Bahnschrift SemiLight" panose="020B0502040204020203" pitchFamily="34" charset="0"/>
              </a:rPr>
              <a:t> </a:t>
            </a:r>
            <a:r>
              <a:rPr lang="fr-BE" dirty="0" err="1">
                <a:latin typeface="Bahnschrift SemiLight" panose="020B0502040204020203" pitchFamily="34" charset="0"/>
              </a:rPr>
              <a:t>common</a:t>
            </a:r>
            <a:r>
              <a:rPr lang="fr-BE" dirty="0">
                <a:latin typeface="Bahnschrift SemiLight" panose="020B0502040204020203" pitchFamily="34" charset="0"/>
              </a:rPr>
              <a:t> setting for right-to-</a:t>
            </a:r>
            <a:r>
              <a:rPr lang="fr-BE" dirty="0" err="1">
                <a:latin typeface="Bahnschrift SemiLight" panose="020B0502040204020203" pitchFamily="34" charset="0"/>
              </a:rPr>
              <a:t>left</a:t>
            </a:r>
            <a:r>
              <a:rPr lang="fr-BE" dirty="0">
                <a:latin typeface="Bahnschrift SemiLight" panose="020B0502040204020203" pitchFamily="34" charset="0"/>
              </a:rPr>
              <a:t> </a:t>
            </a:r>
            <a:r>
              <a:rPr lang="fr-BE" dirty="0" err="1">
                <a:latin typeface="Bahnschrift SemiLight" panose="020B0502040204020203" pitchFamily="34" charset="0"/>
              </a:rPr>
              <a:t>languages</a:t>
            </a:r>
            <a:r>
              <a:rPr lang="fr-BE" dirty="0">
                <a:latin typeface="Bahnschrift SemiLight" panose="020B0502040204020203" pitchFamily="34" charset="0"/>
              </a:rPr>
              <a:t>, </a:t>
            </a:r>
            <a:r>
              <a:rPr lang="fr-BE" dirty="0" err="1">
                <a:latin typeface="Bahnschrift SemiLight" panose="020B0502040204020203" pitchFamily="34" charset="0"/>
              </a:rPr>
              <a:t>such</a:t>
            </a:r>
            <a:r>
              <a:rPr lang="fr-BE" dirty="0">
                <a:latin typeface="Bahnschrift SemiLight" panose="020B0502040204020203" pitchFamily="34" charset="0"/>
              </a:rPr>
              <a:t> as </a:t>
            </a:r>
            <a:r>
              <a:rPr lang="fr-BE" dirty="0" err="1">
                <a:latin typeface="Bahnschrift SemiLight" panose="020B0502040204020203" pitchFamily="34" charset="0"/>
              </a:rPr>
              <a:t>Arabic</a:t>
            </a:r>
            <a:r>
              <a:rPr lang="fr-BE" dirty="0">
                <a:latin typeface="Bahnschrift SemiLight" panose="020B0502040204020203" pitchFamily="34" charset="0"/>
              </a:rPr>
              <a:t> and </a:t>
            </a:r>
            <a:r>
              <a:rPr lang="fr-BE" dirty="0" err="1">
                <a:latin typeface="Bahnschrift SemiLight" panose="020B0502040204020203" pitchFamily="34" charset="0"/>
              </a:rPr>
              <a:t>Hebrew</a:t>
            </a:r>
            <a:r>
              <a:rPr lang="fr-BE" dirty="0"/>
              <a:t>.</a:t>
            </a:r>
          </a:p>
        </p:txBody>
      </p:sp>
      <p:sp>
        <p:nvSpPr>
          <p:cNvPr id="6" name="TextBox 5">
            <a:extLst>
              <a:ext uri="{FF2B5EF4-FFF2-40B4-BE49-F238E27FC236}">
                <a16:creationId xmlns:a16="http://schemas.microsoft.com/office/drawing/2014/main" id="{42BFCF89-5DDC-BD73-A417-BC7F4BB54229}"/>
              </a:ext>
            </a:extLst>
          </p:cNvPr>
          <p:cNvSpPr txBox="1"/>
          <p:nvPr/>
        </p:nvSpPr>
        <p:spPr>
          <a:xfrm>
            <a:off x="3308207" y="4219304"/>
            <a:ext cx="538930" cy="1107996"/>
          </a:xfrm>
          <a:prstGeom prst="rect">
            <a:avLst/>
          </a:prstGeom>
          <a:noFill/>
        </p:spPr>
        <p:txBody>
          <a:bodyPr wrap="none" rtlCol="0">
            <a:spAutoFit/>
          </a:bodyPr>
          <a:lstStyle/>
          <a:p>
            <a:r>
              <a:rPr lang="fr-BE" sz="6600" dirty="0">
                <a:solidFill>
                  <a:schemeClr val="bg1">
                    <a:lumMod val="65000"/>
                  </a:schemeClr>
                </a:solidFill>
                <a:latin typeface="Bahnschrift SemiLight" panose="020B0502040204020203" pitchFamily="34" charset="0"/>
              </a:rPr>
              <a:t>‘’</a:t>
            </a:r>
            <a:r>
              <a:rPr lang="fr-BE" dirty="0"/>
              <a:t> </a:t>
            </a:r>
          </a:p>
        </p:txBody>
      </p:sp>
      <p:sp>
        <p:nvSpPr>
          <p:cNvPr id="8" name="TextBox 7">
            <a:extLst>
              <a:ext uri="{FF2B5EF4-FFF2-40B4-BE49-F238E27FC236}">
                <a16:creationId xmlns:a16="http://schemas.microsoft.com/office/drawing/2014/main" id="{FDF3D19B-CF8E-6E6E-E5C5-5278B4F2DE1A}"/>
              </a:ext>
            </a:extLst>
          </p:cNvPr>
          <p:cNvSpPr txBox="1"/>
          <p:nvPr/>
        </p:nvSpPr>
        <p:spPr>
          <a:xfrm>
            <a:off x="8863099" y="4974352"/>
            <a:ext cx="538930" cy="1107996"/>
          </a:xfrm>
          <a:prstGeom prst="rect">
            <a:avLst/>
          </a:prstGeom>
          <a:noFill/>
        </p:spPr>
        <p:txBody>
          <a:bodyPr wrap="none" rtlCol="0">
            <a:spAutoFit/>
          </a:bodyPr>
          <a:lstStyle/>
          <a:p>
            <a:r>
              <a:rPr lang="fr-BE" sz="6600" dirty="0">
                <a:solidFill>
                  <a:schemeClr val="bg1">
                    <a:lumMod val="65000"/>
                  </a:schemeClr>
                </a:solidFill>
                <a:latin typeface="Bahnschrift SemiLight" panose="020B0502040204020203" pitchFamily="34" charset="0"/>
              </a:rPr>
              <a:t>‘’</a:t>
            </a:r>
            <a:r>
              <a:rPr lang="fr-BE" dirty="0"/>
              <a:t> </a:t>
            </a:r>
          </a:p>
        </p:txBody>
      </p:sp>
    </p:spTree>
    <p:extLst>
      <p:ext uri="{BB962C8B-B14F-4D97-AF65-F5344CB8AC3E}">
        <p14:creationId xmlns:p14="http://schemas.microsoft.com/office/powerpoint/2010/main" val="41521757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2A299-2829-E8D6-E710-75A89D801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4CDC27-FAF1-5A76-9EC1-3236128591C0}"/>
              </a:ext>
            </a:extLst>
          </p:cNvPr>
          <p:cNvSpPr>
            <a:spLocks noGrp="1"/>
          </p:cNvSpPr>
          <p:nvPr>
            <p:ph type="title"/>
          </p:nvPr>
        </p:nvSpPr>
        <p:spPr/>
        <p:txBody>
          <a:bodyPr anchor="ctr">
            <a:normAutofit/>
          </a:bodyPr>
          <a:lstStyle/>
          <a:p>
            <a:r>
              <a:rPr lang="fr-BE" b="1" dirty="0" err="1"/>
              <a:t>Fitts</a:t>
            </a:r>
            <a:r>
              <a:rPr lang="fr-BE" b="1" dirty="0"/>
              <a:t>’ Law</a:t>
            </a:r>
          </a:p>
        </p:txBody>
      </p:sp>
      <p:sp>
        <p:nvSpPr>
          <p:cNvPr id="3" name="Content Placeholder 2">
            <a:extLst>
              <a:ext uri="{FF2B5EF4-FFF2-40B4-BE49-F238E27FC236}">
                <a16:creationId xmlns:a16="http://schemas.microsoft.com/office/drawing/2014/main" id="{9F99BCD3-DF51-C572-D3BE-4418CB57304C}"/>
              </a:ext>
            </a:extLst>
          </p:cNvPr>
          <p:cNvSpPr>
            <a:spLocks noGrp="1"/>
          </p:cNvSpPr>
          <p:nvPr>
            <p:ph idx="1"/>
          </p:nvPr>
        </p:nvSpPr>
        <p:spPr/>
        <p:txBody>
          <a:bodyPr>
            <a:normAutofit/>
          </a:bodyPr>
          <a:lstStyle/>
          <a:p>
            <a:pPr fontAlgn="base">
              <a:spcAft>
                <a:spcPts val="1500"/>
              </a:spcAft>
            </a:pPr>
            <a:r>
              <a:rPr lang="en-US" sz="2000" b="1" i="0" dirty="0" err="1">
                <a:effectLst/>
              </a:rPr>
              <a:t>Fitts’</a:t>
            </a:r>
            <a:r>
              <a:rPr lang="en-US" sz="2000" b="1" i="0" dirty="0">
                <a:effectLst/>
              </a:rPr>
              <a:t> Law proposes that the time taken to move to a target area is a function of the size of the target and distance to the target.</a:t>
            </a:r>
            <a:endParaRPr lang="en-US" sz="2000" b="0" i="0" dirty="0">
              <a:effectLst/>
            </a:endParaRPr>
          </a:p>
          <a:p>
            <a:pPr fontAlgn="base">
              <a:spcAft>
                <a:spcPts val="1500"/>
              </a:spcAft>
            </a:pPr>
            <a:r>
              <a:rPr lang="en-US" sz="2000" b="0" i="0" dirty="0">
                <a:effectLst/>
              </a:rPr>
              <a:t>The law suggests placing target buttons closer to expected mouse locations and making them larger to decrease interaction time. This concept is important in web design because the time required to take a desired action affects conversion rates and any additional time is a risk of losing a potential customer</a:t>
            </a:r>
          </a:p>
          <a:p>
            <a:endParaRPr lang="fr-BE" sz="2000" dirty="0"/>
          </a:p>
        </p:txBody>
      </p:sp>
      <p:grpSp>
        <p:nvGrpSpPr>
          <p:cNvPr id="5" name="Group 4">
            <a:extLst>
              <a:ext uri="{FF2B5EF4-FFF2-40B4-BE49-F238E27FC236}">
                <a16:creationId xmlns:a16="http://schemas.microsoft.com/office/drawing/2014/main" id="{B0A8298A-1C92-067F-99D0-7107458DA979}"/>
              </a:ext>
            </a:extLst>
          </p:cNvPr>
          <p:cNvGrpSpPr/>
          <p:nvPr/>
        </p:nvGrpSpPr>
        <p:grpSpPr>
          <a:xfrm>
            <a:off x="4665663" y="4154536"/>
            <a:ext cx="2860674" cy="2157364"/>
            <a:chOff x="2717800" y="2684463"/>
            <a:chExt cx="2860674" cy="215736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481BACA-D32A-ECFB-E525-31C3CB8CCD94}"/>
                    </a:ext>
                  </a:extLst>
                </p:cNvPr>
                <p:cNvSpPr txBox="1"/>
                <p:nvPr/>
              </p:nvSpPr>
              <p:spPr>
                <a:xfrm>
                  <a:off x="2827338" y="3530600"/>
                  <a:ext cx="2430462" cy="5244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BE" i="1" smtClean="0">
                            <a:latin typeface="Cambria Math" panose="02040503050406030204" pitchFamily="18" charset="0"/>
                          </a:rPr>
                          <m:t>𝑇</m:t>
                        </m:r>
                        <m:r>
                          <a:rPr lang="fr-BE" i="0">
                            <a:latin typeface="Cambria Math" panose="02040503050406030204" pitchFamily="18" charset="0"/>
                          </a:rPr>
                          <m:t>=</m:t>
                        </m:r>
                        <m:r>
                          <a:rPr lang="fr-BE" i="1">
                            <a:latin typeface="Cambria Math" panose="02040503050406030204" pitchFamily="18" charset="0"/>
                          </a:rPr>
                          <m:t>𝑎</m:t>
                        </m:r>
                        <m:r>
                          <a:rPr lang="fr-BE" i="0">
                            <a:latin typeface="Cambria Math" panose="02040503050406030204" pitchFamily="18" charset="0"/>
                          </a:rPr>
                          <m:t>+</m:t>
                        </m:r>
                        <m:r>
                          <a:rPr lang="fr-BE" i="1">
                            <a:latin typeface="Cambria Math" panose="02040503050406030204" pitchFamily="18" charset="0"/>
                          </a:rPr>
                          <m:t>𝑏</m:t>
                        </m:r>
                        <m:func>
                          <m:funcPr>
                            <m:ctrlPr>
                              <a:rPr lang="fr-BE" i="1">
                                <a:latin typeface="Cambria Math" panose="02040503050406030204" pitchFamily="18" charset="0"/>
                              </a:rPr>
                            </m:ctrlPr>
                          </m:funcPr>
                          <m:fName>
                            <m:sSub>
                              <m:sSubPr>
                                <m:ctrlPr>
                                  <a:rPr lang="fr-BE" i="1">
                                    <a:solidFill>
                                      <a:srgbClr val="836967"/>
                                    </a:solidFill>
                                    <a:latin typeface="Cambria Math" panose="02040503050406030204" pitchFamily="18" charset="0"/>
                                  </a:rPr>
                                </m:ctrlPr>
                              </m:sSubPr>
                              <m:e>
                                <m:r>
                                  <m:rPr>
                                    <m:sty m:val="p"/>
                                  </m:rPr>
                                  <a:rPr lang="fr-BE" i="0">
                                    <a:latin typeface="Cambria Math" panose="02040503050406030204" pitchFamily="18" charset="0"/>
                                  </a:rPr>
                                  <m:t>log</m:t>
                                </m:r>
                              </m:e>
                              <m:sub>
                                <m:r>
                                  <a:rPr lang="fr-BE" i="0">
                                    <a:latin typeface="Cambria Math" panose="02040503050406030204" pitchFamily="18" charset="0"/>
                                  </a:rPr>
                                  <m:t>2</m:t>
                                </m:r>
                              </m:sub>
                            </m:sSub>
                          </m:fName>
                          <m:e>
                            <m:d>
                              <m:dPr>
                                <m:ctrlPr>
                                  <a:rPr lang="fr-BE" i="1">
                                    <a:solidFill>
                                      <a:srgbClr val="836967"/>
                                    </a:solidFill>
                                    <a:latin typeface="Cambria Math" panose="02040503050406030204" pitchFamily="18" charset="0"/>
                                  </a:rPr>
                                </m:ctrlPr>
                              </m:dPr>
                              <m:e>
                                <m:r>
                                  <a:rPr lang="fr-BE" i="0">
                                    <a:latin typeface="Cambria Math" panose="02040503050406030204" pitchFamily="18" charset="0"/>
                                  </a:rPr>
                                  <m:t>2</m:t>
                                </m:r>
                                <m:f>
                                  <m:fPr>
                                    <m:ctrlPr>
                                      <a:rPr lang="fr-BE" i="1">
                                        <a:solidFill>
                                          <a:srgbClr val="836967"/>
                                        </a:solidFill>
                                        <a:latin typeface="Cambria Math" panose="02040503050406030204" pitchFamily="18" charset="0"/>
                                      </a:rPr>
                                    </m:ctrlPr>
                                  </m:fPr>
                                  <m:num>
                                    <m:r>
                                      <a:rPr lang="fr-BE" i="1">
                                        <a:latin typeface="Cambria Math" panose="02040503050406030204" pitchFamily="18" charset="0"/>
                                      </a:rPr>
                                      <m:t>𝐷</m:t>
                                    </m:r>
                                  </m:num>
                                  <m:den>
                                    <m:r>
                                      <a:rPr lang="fr-BE" i="1">
                                        <a:latin typeface="Cambria Math" panose="02040503050406030204" pitchFamily="18" charset="0"/>
                                      </a:rPr>
                                      <m:t>𝑤</m:t>
                                    </m:r>
                                  </m:den>
                                </m:f>
                              </m:e>
                            </m:d>
                          </m:e>
                        </m:func>
                      </m:oMath>
                    </m:oMathPara>
                  </a14:m>
                  <a:endParaRPr lang="fr-BE" dirty="0"/>
                </a:p>
              </p:txBody>
            </p:sp>
          </mc:Choice>
          <mc:Fallback xmlns="">
            <p:sp>
              <p:nvSpPr>
                <p:cNvPr id="2" name="TextBox 1">
                  <a:extLst>
                    <a:ext uri="{FF2B5EF4-FFF2-40B4-BE49-F238E27FC236}">
                      <a16:creationId xmlns:a16="http://schemas.microsoft.com/office/drawing/2014/main" id="{023F29E3-13DC-951A-9DCE-5933549E3496}"/>
                    </a:ext>
                  </a:extLst>
                </p:cNvPr>
                <p:cNvSpPr txBox="1">
                  <a:spLocks noRot="1" noChangeAspect="1" noMove="1" noResize="1" noEditPoints="1" noAdjustHandles="1" noChangeArrowheads="1" noChangeShapeType="1" noTextEdit="1"/>
                </p:cNvSpPr>
                <p:nvPr/>
              </p:nvSpPr>
              <p:spPr>
                <a:xfrm>
                  <a:off x="2827338" y="3530600"/>
                  <a:ext cx="2430462" cy="524439"/>
                </a:xfrm>
                <a:prstGeom prst="rect">
                  <a:avLst/>
                </a:prstGeom>
                <a:blipFill>
                  <a:blip r:embed="rId3"/>
                  <a:stretch>
                    <a:fillRect/>
                  </a:stretch>
                </a:blipFill>
              </p:spPr>
              <p:txBody>
                <a:bodyPr/>
                <a:lstStyle/>
                <a:p>
                  <a:r>
                    <a:rPr lang="fr-BE">
                      <a:noFill/>
                    </a:rPr>
                    <a:t> </a:t>
                  </a:r>
                </a:p>
              </p:txBody>
            </p:sp>
          </mc:Fallback>
        </mc:AlternateContent>
        <p:cxnSp>
          <p:nvCxnSpPr>
            <p:cNvPr id="7" name="Straight Arrow Connector 6">
              <a:extLst>
                <a:ext uri="{FF2B5EF4-FFF2-40B4-BE49-F238E27FC236}">
                  <a16:creationId xmlns:a16="http://schemas.microsoft.com/office/drawing/2014/main" id="{8C56267B-91B8-4378-425F-7023F4D25B50}"/>
                </a:ext>
              </a:extLst>
            </p:cNvPr>
            <p:cNvCxnSpPr/>
            <p:nvPr/>
          </p:nvCxnSpPr>
          <p:spPr>
            <a:xfrm>
              <a:off x="3098800" y="3098800"/>
              <a:ext cx="0"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204A807-D398-A5B3-4F16-18D3AD0D5905}"/>
                </a:ext>
              </a:extLst>
            </p:cNvPr>
            <p:cNvCxnSpPr/>
            <p:nvPr/>
          </p:nvCxnSpPr>
          <p:spPr>
            <a:xfrm>
              <a:off x="4864100" y="3073400"/>
              <a:ext cx="0"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BFC36C8-3D32-970A-617D-44DC26D9C5A9}"/>
                </a:ext>
              </a:extLst>
            </p:cNvPr>
            <p:cNvCxnSpPr>
              <a:cxnSpLocks/>
            </p:cNvCxnSpPr>
            <p:nvPr/>
          </p:nvCxnSpPr>
          <p:spPr>
            <a:xfrm flipV="1">
              <a:off x="4864100" y="4191000"/>
              <a:ext cx="0" cy="33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FDEB15D-F69C-73F0-72F7-97AB30DAA5B5}"/>
                </a:ext>
              </a:extLst>
            </p:cNvPr>
            <p:cNvCxnSpPr>
              <a:cxnSpLocks/>
            </p:cNvCxnSpPr>
            <p:nvPr/>
          </p:nvCxnSpPr>
          <p:spPr>
            <a:xfrm flipV="1">
              <a:off x="3733800" y="4191000"/>
              <a:ext cx="0" cy="33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525BCB8-EC23-F076-D36E-5564C07D8A35}"/>
                </a:ext>
              </a:extLst>
            </p:cNvPr>
            <p:cNvSpPr txBox="1"/>
            <p:nvPr/>
          </p:nvSpPr>
          <p:spPr>
            <a:xfrm>
              <a:off x="2717800" y="2684463"/>
              <a:ext cx="762000" cy="369332"/>
            </a:xfrm>
            <a:prstGeom prst="rect">
              <a:avLst/>
            </a:prstGeom>
            <a:noFill/>
          </p:spPr>
          <p:txBody>
            <a:bodyPr wrap="square" rtlCol="0">
              <a:spAutoFit/>
            </a:bodyPr>
            <a:lstStyle/>
            <a:p>
              <a:pPr algn="ctr"/>
              <a:r>
                <a:rPr lang="fr-BE" i="1" dirty="0">
                  <a:solidFill>
                    <a:srgbClr val="156082"/>
                  </a:solidFill>
                </a:rPr>
                <a:t>Time</a:t>
              </a:r>
            </a:p>
          </p:txBody>
        </p:sp>
        <p:sp>
          <p:nvSpPr>
            <p:cNvPr id="12" name="TextBox 11">
              <a:extLst>
                <a:ext uri="{FF2B5EF4-FFF2-40B4-BE49-F238E27FC236}">
                  <a16:creationId xmlns:a16="http://schemas.microsoft.com/office/drawing/2014/main" id="{46D24935-B0AA-6144-A976-E9C3E14615B0}"/>
                </a:ext>
              </a:extLst>
            </p:cNvPr>
            <p:cNvSpPr txBox="1"/>
            <p:nvPr/>
          </p:nvSpPr>
          <p:spPr>
            <a:xfrm>
              <a:off x="4292599" y="2684463"/>
              <a:ext cx="1155699" cy="369332"/>
            </a:xfrm>
            <a:prstGeom prst="rect">
              <a:avLst/>
            </a:prstGeom>
            <a:noFill/>
          </p:spPr>
          <p:txBody>
            <a:bodyPr wrap="square" rtlCol="0">
              <a:spAutoFit/>
            </a:bodyPr>
            <a:lstStyle/>
            <a:p>
              <a:pPr algn="ctr"/>
              <a:r>
                <a:rPr lang="fr-BE" i="1" dirty="0">
                  <a:solidFill>
                    <a:srgbClr val="156082"/>
                  </a:solidFill>
                </a:rPr>
                <a:t>Distance</a:t>
              </a:r>
            </a:p>
          </p:txBody>
        </p:sp>
        <p:sp>
          <p:nvSpPr>
            <p:cNvPr id="13" name="TextBox 12">
              <a:extLst>
                <a:ext uri="{FF2B5EF4-FFF2-40B4-BE49-F238E27FC236}">
                  <a16:creationId xmlns:a16="http://schemas.microsoft.com/office/drawing/2014/main" id="{209AB069-8B2A-4143-7674-C84487A93D9B}"/>
                </a:ext>
              </a:extLst>
            </p:cNvPr>
            <p:cNvSpPr txBox="1"/>
            <p:nvPr/>
          </p:nvSpPr>
          <p:spPr>
            <a:xfrm>
              <a:off x="3028950" y="4472495"/>
              <a:ext cx="1428749" cy="369332"/>
            </a:xfrm>
            <a:prstGeom prst="rect">
              <a:avLst/>
            </a:prstGeom>
            <a:noFill/>
          </p:spPr>
          <p:txBody>
            <a:bodyPr wrap="square" rtlCol="0">
              <a:spAutoFit/>
            </a:bodyPr>
            <a:lstStyle/>
            <a:p>
              <a:pPr algn="ctr"/>
              <a:r>
                <a:rPr lang="fr-BE" i="1" dirty="0">
                  <a:solidFill>
                    <a:srgbClr val="156082"/>
                  </a:solidFill>
                </a:rPr>
                <a:t>Coefficients</a:t>
              </a:r>
            </a:p>
          </p:txBody>
        </p:sp>
        <p:sp>
          <p:nvSpPr>
            <p:cNvPr id="14" name="TextBox 13">
              <a:extLst>
                <a:ext uri="{FF2B5EF4-FFF2-40B4-BE49-F238E27FC236}">
                  <a16:creationId xmlns:a16="http://schemas.microsoft.com/office/drawing/2014/main" id="{BCDE7465-B6D7-B7FC-3B85-F3209C88CB2F}"/>
                </a:ext>
              </a:extLst>
            </p:cNvPr>
            <p:cNvSpPr txBox="1"/>
            <p:nvPr/>
          </p:nvSpPr>
          <p:spPr>
            <a:xfrm>
              <a:off x="4149725" y="4472495"/>
              <a:ext cx="1428749" cy="369332"/>
            </a:xfrm>
            <a:prstGeom prst="rect">
              <a:avLst/>
            </a:prstGeom>
            <a:noFill/>
          </p:spPr>
          <p:txBody>
            <a:bodyPr wrap="square" rtlCol="0">
              <a:spAutoFit/>
            </a:bodyPr>
            <a:lstStyle/>
            <a:p>
              <a:pPr algn="ctr"/>
              <a:r>
                <a:rPr lang="fr-BE" i="1" dirty="0" err="1">
                  <a:solidFill>
                    <a:srgbClr val="156082"/>
                  </a:solidFill>
                </a:rPr>
                <a:t>Width</a:t>
              </a:r>
              <a:endParaRPr lang="fr-BE" i="1" dirty="0">
                <a:solidFill>
                  <a:srgbClr val="156082"/>
                </a:solidFill>
              </a:endParaRPr>
            </a:p>
          </p:txBody>
        </p:sp>
      </p:grpSp>
    </p:spTree>
    <p:extLst>
      <p:ext uri="{BB962C8B-B14F-4D97-AF65-F5344CB8AC3E}">
        <p14:creationId xmlns:p14="http://schemas.microsoft.com/office/powerpoint/2010/main" val="18681149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B5629-0EEE-3FEB-76E6-6BAE32823F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86A2C-B667-0D0C-1103-ED0369FECE1B}"/>
              </a:ext>
            </a:extLst>
          </p:cNvPr>
          <p:cNvSpPr>
            <a:spLocks noGrp="1"/>
          </p:cNvSpPr>
          <p:nvPr>
            <p:ph type="title"/>
          </p:nvPr>
        </p:nvSpPr>
        <p:spPr/>
        <p:txBody>
          <a:bodyPr anchor="ctr">
            <a:normAutofit/>
          </a:bodyPr>
          <a:lstStyle/>
          <a:p>
            <a:r>
              <a:rPr lang="fr-BE" b="1" dirty="0" err="1"/>
              <a:t>Fitts</a:t>
            </a:r>
            <a:r>
              <a:rPr lang="fr-BE" b="1" dirty="0"/>
              <a:t>’ Law</a:t>
            </a:r>
          </a:p>
        </p:txBody>
      </p:sp>
      <p:sp>
        <p:nvSpPr>
          <p:cNvPr id="3" name="Content Placeholder 2">
            <a:extLst>
              <a:ext uri="{FF2B5EF4-FFF2-40B4-BE49-F238E27FC236}">
                <a16:creationId xmlns:a16="http://schemas.microsoft.com/office/drawing/2014/main" id="{A43FDACA-12AC-AE6B-8B16-529B362DA5A5}"/>
              </a:ext>
            </a:extLst>
          </p:cNvPr>
          <p:cNvSpPr>
            <a:spLocks noGrp="1"/>
          </p:cNvSpPr>
          <p:nvPr>
            <p:ph idx="1"/>
          </p:nvPr>
        </p:nvSpPr>
        <p:spPr/>
        <p:txBody>
          <a:bodyPr>
            <a:normAutofit/>
          </a:bodyPr>
          <a:lstStyle/>
          <a:p>
            <a:r>
              <a:rPr lang="fr-BE" b="1" i="0" dirty="0" err="1">
                <a:effectLst/>
              </a:rPr>
              <a:t>Fitts</a:t>
            </a:r>
            <a:r>
              <a:rPr lang="fr-BE" b="1" i="0" dirty="0">
                <a:effectLst/>
              </a:rPr>
              <a:t>’ Law </a:t>
            </a:r>
            <a:r>
              <a:rPr lang="fr-BE" b="1" dirty="0"/>
              <a:t>In web design</a:t>
            </a:r>
          </a:p>
          <a:p>
            <a:endParaRPr lang="fr-BE" dirty="0"/>
          </a:p>
        </p:txBody>
      </p:sp>
      <p:pic>
        <p:nvPicPr>
          <p:cNvPr id="9218" name="Picture 2" descr="Loi de fitts illustrée avec le bouton play sur Spotify">
            <a:extLst>
              <a:ext uri="{FF2B5EF4-FFF2-40B4-BE49-F238E27FC236}">
                <a16:creationId xmlns:a16="http://schemas.microsoft.com/office/drawing/2014/main" id="{4D051FF3-A283-817C-7C4A-C8BFD55E1B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04" r="26846" b="20689"/>
          <a:stretch/>
        </p:blipFill>
        <p:spPr bwMode="auto">
          <a:xfrm>
            <a:off x="5879522" y="1960562"/>
            <a:ext cx="4530437"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3912EB-DB80-A442-4278-2A7FF1827D07}"/>
              </a:ext>
            </a:extLst>
          </p:cNvPr>
          <p:cNvSpPr txBox="1"/>
          <p:nvPr/>
        </p:nvSpPr>
        <p:spPr>
          <a:xfrm>
            <a:off x="2556741" y="3832893"/>
            <a:ext cx="3048000" cy="923330"/>
          </a:xfrm>
          <a:prstGeom prst="rect">
            <a:avLst/>
          </a:prstGeom>
          <a:noFill/>
        </p:spPr>
        <p:txBody>
          <a:bodyPr wrap="square">
            <a:spAutoFit/>
          </a:bodyPr>
          <a:lstStyle/>
          <a:p>
            <a:r>
              <a:rPr lang="fr-BE" dirty="0">
                <a:latin typeface="Bahnschrift SemiLight" panose="020B0502040204020203" pitchFamily="34" charset="0"/>
              </a:rPr>
              <a:t>For </a:t>
            </a:r>
            <a:r>
              <a:rPr lang="fr-BE" dirty="0" err="1">
                <a:latin typeface="Bahnschrift SemiLight" panose="020B0502040204020203" pitchFamily="34" charset="0"/>
              </a:rPr>
              <a:t>example</a:t>
            </a:r>
            <a:r>
              <a:rPr lang="fr-BE" dirty="0">
                <a:latin typeface="Bahnschrift SemiLight" panose="020B0502040204020203" pitchFamily="34" charset="0"/>
              </a:rPr>
              <a:t>, Spotify </a:t>
            </a:r>
            <a:r>
              <a:rPr lang="fr-BE" dirty="0" err="1">
                <a:latin typeface="Bahnschrift SemiLight" panose="020B0502040204020203" pitchFamily="34" charset="0"/>
              </a:rPr>
              <a:t>makes</a:t>
            </a:r>
            <a:r>
              <a:rPr lang="fr-BE" dirty="0">
                <a:latin typeface="Bahnschrift SemiLight" panose="020B0502040204020203" pitchFamily="34" charset="0"/>
              </a:rPr>
              <a:t> </a:t>
            </a:r>
            <a:r>
              <a:rPr lang="fr-BE" dirty="0" err="1">
                <a:latin typeface="Bahnschrift SemiLight" panose="020B0502040204020203" pitchFamily="34" charset="0"/>
              </a:rPr>
              <a:t>it</a:t>
            </a:r>
            <a:r>
              <a:rPr lang="fr-BE" dirty="0">
                <a:latin typeface="Bahnschrift SemiLight" panose="020B0502040204020203" pitchFamily="34" charset="0"/>
              </a:rPr>
              <a:t> </a:t>
            </a:r>
            <a:r>
              <a:rPr lang="fr-BE" dirty="0" err="1">
                <a:latin typeface="Bahnschrift SemiLight" panose="020B0502040204020203" pitchFamily="34" charset="0"/>
              </a:rPr>
              <a:t>easier</a:t>
            </a:r>
            <a:r>
              <a:rPr lang="fr-BE" dirty="0">
                <a:latin typeface="Bahnschrift SemiLight" panose="020B0502040204020203" pitchFamily="34" charset="0"/>
              </a:rPr>
              <a:t> to </a:t>
            </a:r>
            <a:r>
              <a:rPr lang="fr-BE" dirty="0" err="1">
                <a:latin typeface="Bahnschrift SemiLight" panose="020B0502040204020203" pitchFamily="34" charset="0"/>
              </a:rPr>
              <a:t>press</a:t>
            </a:r>
            <a:r>
              <a:rPr lang="fr-BE" dirty="0">
                <a:latin typeface="Bahnschrift SemiLight" panose="020B0502040204020203" pitchFamily="34" charset="0"/>
              </a:rPr>
              <a:t> “Play” </a:t>
            </a:r>
            <a:r>
              <a:rPr lang="fr-BE" dirty="0" err="1">
                <a:latin typeface="Bahnschrift SemiLight" panose="020B0502040204020203" pitchFamily="34" charset="0"/>
              </a:rPr>
              <a:t>than</a:t>
            </a:r>
            <a:r>
              <a:rPr lang="fr-BE" dirty="0">
                <a:latin typeface="Bahnschrift SemiLight" panose="020B0502040204020203" pitchFamily="34" charset="0"/>
              </a:rPr>
              <a:t> </a:t>
            </a:r>
            <a:r>
              <a:rPr lang="fr-BE" dirty="0" err="1">
                <a:latin typeface="Bahnschrift SemiLight" panose="020B0502040204020203" pitchFamily="34" charset="0"/>
              </a:rPr>
              <a:t>any</a:t>
            </a:r>
            <a:r>
              <a:rPr lang="fr-BE" dirty="0">
                <a:latin typeface="Bahnschrift SemiLight" panose="020B0502040204020203" pitchFamily="34" charset="0"/>
              </a:rPr>
              <a:t> </a:t>
            </a:r>
            <a:r>
              <a:rPr lang="fr-BE" dirty="0" err="1">
                <a:latin typeface="Bahnschrift SemiLight" panose="020B0502040204020203" pitchFamily="34" charset="0"/>
              </a:rPr>
              <a:t>other</a:t>
            </a:r>
            <a:r>
              <a:rPr lang="fr-BE" dirty="0">
                <a:latin typeface="Bahnschrift SemiLight" panose="020B0502040204020203" pitchFamily="34" charset="0"/>
              </a:rPr>
              <a:t> </a:t>
            </a:r>
            <a:r>
              <a:rPr lang="fr-BE" dirty="0" err="1">
                <a:latin typeface="Bahnschrift SemiLight" panose="020B0502040204020203" pitchFamily="34" charset="0"/>
              </a:rPr>
              <a:t>button</a:t>
            </a:r>
            <a:r>
              <a:rPr lang="fr-BE" dirty="0">
                <a:latin typeface="Bahnschrift SemiLight" panose="020B0502040204020203" pitchFamily="34" charset="0"/>
              </a:rPr>
              <a:t>.</a:t>
            </a:r>
          </a:p>
        </p:txBody>
      </p:sp>
      <p:sp>
        <p:nvSpPr>
          <p:cNvPr id="4" name="TextBox 3">
            <a:extLst>
              <a:ext uri="{FF2B5EF4-FFF2-40B4-BE49-F238E27FC236}">
                <a16:creationId xmlns:a16="http://schemas.microsoft.com/office/drawing/2014/main" id="{D9F2F7E4-D852-658D-21A5-CFEEF6A259A6}"/>
              </a:ext>
            </a:extLst>
          </p:cNvPr>
          <p:cNvSpPr txBox="1"/>
          <p:nvPr/>
        </p:nvSpPr>
        <p:spPr>
          <a:xfrm>
            <a:off x="5879522" y="6446837"/>
            <a:ext cx="4762500" cy="276999"/>
          </a:xfrm>
          <a:prstGeom prst="rect">
            <a:avLst/>
          </a:prstGeom>
          <a:noFill/>
        </p:spPr>
        <p:txBody>
          <a:bodyPr wrap="square">
            <a:spAutoFit/>
          </a:bodyPr>
          <a:lstStyle/>
          <a:p>
            <a:r>
              <a:rPr lang="en-US" sz="1200" dirty="0">
                <a:latin typeface="Bahnschrift SemiLight" panose="020B0502040204020203" pitchFamily="34" charset="0"/>
              </a:rPr>
              <a:t>Source: </a:t>
            </a:r>
            <a:r>
              <a:rPr lang="en-US" sz="1200" dirty="0">
                <a:latin typeface="Bahnschrift SemiLight" panose="020B0502040204020203" pitchFamily="34" charset="0"/>
                <a:hlinkClick r:id="rId4"/>
              </a:rPr>
              <a:t> Spotify - Web Player: Music for everyone</a:t>
            </a:r>
            <a:r>
              <a:rPr lang="en-US" sz="1200" dirty="0">
                <a:latin typeface="Bahnschrift SemiLight" panose="020B0502040204020203" pitchFamily="34" charset="0"/>
              </a:rPr>
              <a:t> </a:t>
            </a:r>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13864345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A19B-2AE9-1B63-63FD-97FD852F9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ABE741-9B3E-51E5-5B5C-D844B33CD0F9}"/>
              </a:ext>
            </a:extLst>
          </p:cNvPr>
          <p:cNvSpPr>
            <a:spLocks noGrp="1"/>
          </p:cNvSpPr>
          <p:nvPr>
            <p:ph type="title"/>
          </p:nvPr>
        </p:nvSpPr>
        <p:spPr/>
        <p:txBody>
          <a:bodyPr/>
          <a:lstStyle/>
          <a:p>
            <a:r>
              <a:rPr lang="fr-BE" b="1" i="0" dirty="0" err="1">
                <a:effectLst/>
              </a:rPr>
              <a:t>Fitts</a:t>
            </a:r>
            <a:r>
              <a:rPr lang="fr-BE" b="1" i="0" dirty="0">
                <a:effectLst/>
              </a:rPr>
              <a:t>’ Law</a:t>
            </a:r>
            <a:endParaRPr lang="fr-BE" dirty="0"/>
          </a:p>
        </p:txBody>
      </p:sp>
      <p:sp>
        <p:nvSpPr>
          <p:cNvPr id="3" name="Content Placeholder 2">
            <a:extLst>
              <a:ext uri="{FF2B5EF4-FFF2-40B4-BE49-F238E27FC236}">
                <a16:creationId xmlns:a16="http://schemas.microsoft.com/office/drawing/2014/main" id="{83A9B32F-4D97-8887-2E59-D303E1E67F1A}"/>
              </a:ext>
            </a:extLst>
          </p:cNvPr>
          <p:cNvSpPr>
            <a:spLocks noGrp="1"/>
          </p:cNvSpPr>
          <p:nvPr>
            <p:ph idx="1"/>
          </p:nvPr>
        </p:nvSpPr>
        <p:spPr/>
        <p:txBody>
          <a:bodyPr>
            <a:normAutofit fontScale="32500" lnSpcReduction="20000"/>
          </a:bodyPr>
          <a:lstStyle/>
          <a:p>
            <a:pPr marL="0" indent="0" algn="l">
              <a:lnSpc>
                <a:spcPts val="3315"/>
              </a:lnSpc>
              <a:spcBef>
                <a:spcPts val="2250"/>
              </a:spcBef>
              <a:spcAft>
                <a:spcPts val="1800"/>
              </a:spcAft>
              <a:buNone/>
            </a:pPr>
            <a:r>
              <a:rPr lang="en-US" sz="7000" b="1" dirty="0">
                <a:solidFill>
                  <a:srgbClr val="1D1E22"/>
                </a:solidFill>
              </a:rPr>
              <a:t>How to apply this law in UI/UX design:</a:t>
            </a:r>
          </a:p>
          <a:p>
            <a:pPr algn="l"/>
            <a:r>
              <a:rPr lang="en-US" sz="6400" dirty="0"/>
              <a:t>Larger Targets: Make interactive elements big enough for easy clicks, especially for touchscreens.</a:t>
            </a:r>
          </a:p>
          <a:p>
            <a:pPr algn="l"/>
            <a:r>
              <a:rPr lang="en-US" sz="6400" dirty="0"/>
              <a:t>Reduced Distance: Keep frequently used controls close to main interaction areas, like the bottom of mobile screens.</a:t>
            </a:r>
          </a:p>
          <a:p>
            <a:pPr algn="l"/>
            <a:r>
              <a:rPr lang="en-US" sz="6400" dirty="0"/>
              <a:t>Edge &amp; Corner Placement: Use screen edges and corners for key controls to enhance accessibility.</a:t>
            </a:r>
          </a:p>
          <a:p>
            <a:pPr algn="l"/>
            <a:r>
              <a:rPr lang="en-US" sz="6400" dirty="0"/>
              <a:t>Grouping: Place related elements together to streamline interactions and improve usability.</a:t>
            </a:r>
          </a:p>
          <a:p>
            <a:pPr algn="l"/>
            <a:r>
              <a:rPr lang="en-US" sz="6400" dirty="0"/>
              <a:t>Feedback: Provide immediate visual or interactive confirmation upon interaction.</a:t>
            </a:r>
          </a:p>
          <a:p>
            <a:pPr algn="l"/>
            <a:r>
              <a:rPr lang="en-US" sz="6400" dirty="0"/>
              <a:t>Accessibility: Ensure targets are large, high-contrast, and well-positioned for diverse users and devices.</a:t>
            </a:r>
          </a:p>
        </p:txBody>
      </p:sp>
    </p:spTree>
    <p:extLst>
      <p:ext uri="{BB962C8B-B14F-4D97-AF65-F5344CB8AC3E}">
        <p14:creationId xmlns:p14="http://schemas.microsoft.com/office/powerpoint/2010/main" val="17148748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40ED-DA54-D95D-7D24-6B18A9FA875D}"/>
              </a:ext>
            </a:extLst>
          </p:cNvPr>
          <p:cNvSpPr>
            <a:spLocks noGrp="1"/>
          </p:cNvSpPr>
          <p:nvPr>
            <p:ph type="title"/>
          </p:nvPr>
        </p:nvSpPr>
        <p:spPr>
          <a:xfrm>
            <a:off x="838200" y="365125"/>
            <a:ext cx="10515600" cy="1325563"/>
          </a:xfrm>
        </p:spPr>
        <p:txBody>
          <a:bodyPr anchor="ctr">
            <a:normAutofit/>
          </a:bodyPr>
          <a:lstStyle/>
          <a:p>
            <a:r>
              <a:rPr lang="fr-BE" b="1" dirty="0" err="1"/>
              <a:t>What</a:t>
            </a:r>
            <a:r>
              <a:rPr lang="fr-BE" b="1" dirty="0"/>
              <a:t> Eye-</a:t>
            </a:r>
            <a:r>
              <a:rPr lang="fr-BE" b="1" dirty="0" err="1"/>
              <a:t>Tracking</a:t>
            </a:r>
            <a:r>
              <a:rPr lang="fr-BE" b="1" dirty="0"/>
              <a:t> </a:t>
            </a:r>
            <a:r>
              <a:rPr lang="fr-BE" b="1" dirty="0" err="1"/>
              <a:t>reveals</a:t>
            </a:r>
            <a:endParaRPr lang="fr-BE" b="1" dirty="0"/>
          </a:p>
        </p:txBody>
      </p:sp>
      <p:sp>
        <p:nvSpPr>
          <p:cNvPr id="3" name="Content Placeholder 2">
            <a:extLst>
              <a:ext uri="{FF2B5EF4-FFF2-40B4-BE49-F238E27FC236}">
                <a16:creationId xmlns:a16="http://schemas.microsoft.com/office/drawing/2014/main" id="{711BB768-D3A4-BE42-DF9E-744EA1CF0515}"/>
              </a:ext>
            </a:extLst>
          </p:cNvPr>
          <p:cNvSpPr>
            <a:spLocks noGrp="1"/>
          </p:cNvSpPr>
          <p:nvPr>
            <p:ph sz="half" idx="1"/>
          </p:nvPr>
        </p:nvSpPr>
        <p:spPr>
          <a:xfrm>
            <a:off x="838200" y="1825625"/>
            <a:ext cx="5181600" cy="4351338"/>
          </a:xfrm>
        </p:spPr>
        <p:txBody>
          <a:bodyPr>
            <a:normAutofit/>
          </a:bodyPr>
          <a:lstStyle/>
          <a:p>
            <a:r>
              <a:rPr lang="en-US" sz="2400" b="0" i="0" dirty="0">
                <a:effectLst/>
              </a:rPr>
              <a:t>Eye tracking is a technique to use specialized technology to track—and analyze—where users look on a digital interface and for how long. </a:t>
            </a:r>
          </a:p>
          <a:p>
            <a:r>
              <a:rPr lang="en-US" sz="2400" b="0" i="0" dirty="0">
                <a:effectLst/>
              </a:rPr>
              <a:t>Designers use this data to understand user attention and behavior—and optimize how they place elements like buttons and menus to enhance the user experience.  </a:t>
            </a:r>
            <a:endParaRPr lang="fr-BE" sz="2400" dirty="0"/>
          </a:p>
          <a:p>
            <a:endParaRPr lang="fr-BE" sz="2400" dirty="0"/>
          </a:p>
        </p:txBody>
      </p:sp>
      <p:pic>
        <p:nvPicPr>
          <p:cNvPr id="4" name="Picture 2" descr="Heat map showing the F-pattern from usability research">
            <a:extLst>
              <a:ext uri="{FF2B5EF4-FFF2-40B4-BE49-F238E27FC236}">
                <a16:creationId xmlns:a16="http://schemas.microsoft.com/office/drawing/2014/main" id="{A4B00673-BAA6-18D3-37D6-B3CC7D217A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2200" y="2764187"/>
            <a:ext cx="5181600" cy="2474214"/>
          </a:xfrm>
          <a:prstGeom prst="rect">
            <a:avLst/>
          </a:prstGeom>
          <a:solidFill>
            <a:srgbClr val="FFFFFF"/>
          </a:solidFill>
        </p:spPr>
      </p:pic>
      <p:sp>
        <p:nvSpPr>
          <p:cNvPr id="5" name="Rectangle 4">
            <a:extLst>
              <a:ext uri="{FF2B5EF4-FFF2-40B4-BE49-F238E27FC236}">
                <a16:creationId xmlns:a16="http://schemas.microsoft.com/office/drawing/2014/main" id="{E6FE98C4-007A-E48F-F82E-2E1721DBA007}"/>
              </a:ext>
            </a:extLst>
          </p:cNvPr>
          <p:cNvSpPr/>
          <p:nvPr/>
        </p:nvSpPr>
        <p:spPr>
          <a:xfrm>
            <a:off x="6172200" y="5212075"/>
            <a:ext cx="5534891" cy="646331"/>
          </a:xfrm>
          <a:prstGeom prst="rect">
            <a:avLst/>
          </a:prstGeom>
        </p:spPr>
        <p:txBody>
          <a:bodyPr wrap="square">
            <a:spAutoFit/>
          </a:bodyPr>
          <a:lstStyle/>
          <a:p>
            <a:r>
              <a:rPr lang="en-US" dirty="0">
                <a:solidFill>
                  <a:srgbClr val="505050"/>
                </a:solidFill>
                <a:latin typeface="Proxima Nova"/>
              </a:rPr>
              <a:t>The Nielsen Norman group F-pattern heat maps from eye tracking studies</a:t>
            </a:r>
            <a:endParaRPr lang="fr-BE" dirty="0"/>
          </a:p>
        </p:txBody>
      </p:sp>
      <p:sp>
        <p:nvSpPr>
          <p:cNvPr id="7" name="TextBox 6">
            <a:extLst>
              <a:ext uri="{FF2B5EF4-FFF2-40B4-BE49-F238E27FC236}">
                <a16:creationId xmlns:a16="http://schemas.microsoft.com/office/drawing/2014/main" id="{CC87A486-FE36-2088-C082-AEF838D9F4D6}"/>
              </a:ext>
            </a:extLst>
          </p:cNvPr>
          <p:cNvSpPr txBox="1"/>
          <p:nvPr/>
        </p:nvSpPr>
        <p:spPr>
          <a:xfrm>
            <a:off x="6172200" y="5858406"/>
            <a:ext cx="6096000"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3"/>
              </a:rPr>
              <a:t>https://uxplanet.org/8-ways-to-reduce-cognitive-load-part-2-4b0f9d8ef5ad</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715103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chor="ctr">
            <a:normAutofit/>
          </a:bodyPr>
          <a:lstStyle/>
          <a:p>
            <a:r>
              <a:rPr lang="fr-BE" b="1" dirty="0"/>
              <a:t>F Pattern </a:t>
            </a:r>
          </a:p>
        </p:txBody>
      </p:sp>
      <p:sp>
        <p:nvSpPr>
          <p:cNvPr id="5" name="Content Placeholder 4"/>
          <p:cNvSpPr>
            <a:spLocks noGrp="1"/>
          </p:cNvSpPr>
          <p:nvPr>
            <p:ph sz="half" idx="1"/>
          </p:nvPr>
        </p:nvSpPr>
        <p:spPr>
          <a:xfrm>
            <a:off x="838200" y="1825625"/>
            <a:ext cx="5181600" cy="4351338"/>
          </a:xfrm>
        </p:spPr>
        <p:txBody>
          <a:bodyPr>
            <a:normAutofit/>
          </a:bodyPr>
          <a:lstStyle/>
          <a:p>
            <a:r>
              <a:rPr lang="en-US" sz="2400" dirty="0"/>
              <a:t>F Pattern describes the most common scanning patterns of the user's eye when it comes to content blocks. </a:t>
            </a:r>
          </a:p>
          <a:p>
            <a:r>
              <a:rPr lang="en-US" sz="2400" dirty="0"/>
              <a:t>F for fast. This is how users read your content. In a matter of seconds, their eyes move at incredible speed over the pages of your website.</a:t>
            </a:r>
            <a:endParaRPr lang="fr-BE" sz="2400" dirty="0"/>
          </a:p>
        </p:txBody>
      </p:sp>
      <p:pic>
        <p:nvPicPr>
          <p:cNvPr id="7" name="Picture 4" descr="http://babich.biz/content/images/2017/04/0-RS1IkgtcLe3CdeyV.jpg"/>
          <p:cNvPicPr>
            <a:picLocks noChangeAspect="1" noChangeArrowheads="1"/>
          </p:cNvPicPr>
          <p:nvPr/>
        </p:nvPicPr>
        <p:blipFill rotWithShape="1">
          <a:blip r:embed="rId3">
            <a:extLst>
              <a:ext uri="{28A0092B-C50C-407E-A947-70E740481C1C}">
                <a14:useLocalDpi xmlns:a14="http://schemas.microsoft.com/office/drawing/2010/main" val="0"/>
              </a:ext>
            </a:extLst>
          </a:blip>
          <a:srcRect l="4437" t="4626" r="3235"/>
          <a:stretch/>
        </p:blipFill>
        <p:spPr bwMode="auto">
          <a:xfrm>
            <a:off x="6172200" y="1766888"/>
            <a:ext cx="5181600" cy="3546061"/>
          </a:xfrm>
          <a:prstGeom prst="rect">
            <a:avLst/>
          </a:prstGeom>
          <a:solidFill>
            <a:srgbClr val="FFFFFF"/>
          </a:solidFill>
        </p:spPr>
      </p:pic>
      <p:sp>
        <p:nvSpPr>
          <p:cNvPr id="3" name="TextBox 2">
            <a:extLst>
              <a:ext uri="{FF2B5EF4-FFF2-40B4-BE49-F238E27FC236}">
                <a16:creationId xmlns:a16="http://schemas.microsoft.com/office/drawing/2014/main" id="{CCC44540-94B0-3455-2991-02E42AC3BC17}"/>
              </a:ext>
            </a:extLst>
          </p:cNvPr>
          <p:cNvSpPr txBox="1"/>
          <p:nvPr/>
        </p:nvSpPr>
        <p:spPr>
          <a:xfrm>
            <a:off x="9188632" y="5606276"/>
            <a:ext cx="2165168"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https://medium.com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593750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BE" b="1" dirty="0"/>
              <a:t>F vs Z patterns</a:t>
            </a:r>
          </a:p>
        </p:txBody>
      </p:sp>
      <p:sp>
        <p:nvSpPr>
          <p:cNvPr id="3" name="Text Placeholder 2"/>
          <p:cNvSpPr>
            <a:spLocks noGrp="1"/>
          </p:cNvSpPr>
          <p:nvPr>
            <p:ph sz="half" idx="1"/>
          </p:nvPr>
        </p:nvSpPr>
        <p:spPr/>
        <p:txBody>
          <a:bodyPr/>
          <a:lstStyle/>
          <a:p>
            <a:pPr marL="0" indent="0">
              <a:buNone/>
            </a:pPr>
            <a:r>
              <a:rPr lang="en-US" sz="2800" dirty="0"/>
              <a:t>F Pattern</a:t>
            </a:r>
            <a:endParaRPr lang="fr-BE" dirty="0"/>
          </a:p>
        </p:txBody>
      </p:sp>
      <p:sp>
        <p:nvSpPr>
          <p:cNvPr id="4" name="Content Placeholder 3">
            <a:extLst>
              <a:ext uri="{FF2B5EF4-FFF2-40B4-BE49-F238E27FC236}">
                <a16:creationId xmlns:a16="http://schemas.microsoft.com/office/drawing/2014/main" id="{8B994BD0-8337-689F-9FDF-8E1E454F9CD2}"/>
              </a:ext>
            </a:extLst>
          </p:cNvPr>
          <p:cNvSpPr>
            <a:spLocks noGrp="1"/>
          </p:cNvSpPr>
          <p:nvPr>
            <p:ph sz="half" idx="2"/>
          </p:nvPr>
        </p:nvSpPr>
        <p:spPr/>
        <p:txBody>
          <a:bodyPr/>
          <a:lstStyle/>
          <a:p>
            <a:r>
              <a:rPr lang="en-US" sz="2800" dirty="0"/>
              <a:t>Z Pattern</a:t>
            </a:r>
            <a:endParaRPr lang="fr-BE" dirty="0"/>
          </a:p>
        </p:txBody>
      </p:sp>
      <p:pic>
        <p:nvPicPr>
          <p:cNvPr id="7" name="Picture 6"/>
          <p:cNvPicPr>
            <a:picLocks noChangeAspect="1"/>
          </p:cNvPicPr>
          <p:nvPr/>
        </p:nvPicPr>
        <p:blipFill>
          <a:blip r:embed="rId3"/>
          <a:stretch>
            <a:fillRect/>
          </a:stretch>
        </p:blipFill>
        <p:spPr>
          <a:xfrm>
            <a:off x="393186" y="2867892"/>
            <a:ext cx="5375009" cy="3308280"/>
          </a:xfrm>
          <a:prstGeom prst="rect">
            <a:avLst/>
          </a:prstGeom>
        </p:spPr>
      </p:pic>
      <p:pic>
        <p:nvPicPr>
          <p:cNvPr id="8" name="Picture 7"/>
          <p:cNvPicPr>
            <a:picLocks noChangeAspect="1"/>
          </p:cNvPicPr>
          <p:nvPr/>
        </p:nvPicPr>
        <p:blipFill>
          <a:blip r:embed="rId4"/>
          <a:stretch>
            <a:fillRect/>
          </a:stretch>
        </p:blipFill>
        <p:spPr>
          <a:xfrm>
            <a:off x="6172200" y="2951023"/>
            <a:ext cx="4997765" cy="3308280"/>
          </a:xfrm>
          <a:prstGeom prst="rect">
            <a:avLst/>
          </a:prstGeom>
        </p:spPr>
      </p:pic>
      <p:sp>
        <p:nvSpPr>
          <p:cNvPr id="5" name="TextBox 4">
            <a:extLst>
              <a:ext uri="{FF2B5EF4-FFF2-40B4-BE49-F238E27FC236}">
                <a16:creationId xmlns:a16="http://schemas.microsoft.com/office/drawing/2014/main" id="{EF505755-8A41-38A2-6EEF-F87B65CA75D3}"/>
              </a:ext>
            </a:extLst>
          </p:cNvPr>
          <p:cNvSpPr txBox="1"/>
          <p:nvPr/>
        </p:nvSpPr>
        <p:spPr>
          <a:xfrm>
            <a:off x="4781732" y="6354375"/>
            <a:ext cx="2165168"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5"/>
              </a:rPr>
              <a:t>https://medium.com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626994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D53B8-D2CB-2977-6D1D-548C70108D32}"/>
              </a:ext>
            </a:extLst>
          </p:cNvPr>
          <p:cNvSpPr>
            <a:spLocks noGrp="1"/>
          </p:cNvSpPr>
          <p:nvPr>
            <p:ph type="title"/>
          </p:nvPr>
        </p:nvSpPr>
        <p:spPr/>
        <p:txBody>
          <a:bodyPr/>
          <a:lstStyle/>
          <a:p>
            <a:r>
              <a:rPr lang="fr-BE" b="1" dirty="0" err="1"/>
              <a:t>Heatmap</a:t>
            </a:r>
            <a:r>
              <a:rPr lang="fr-BE" b="1" dirty="0"/>
              <a:t> - Attention Insight</a:t>
            </a:r>
            <a:endParaRPr lang="fr-BE" dirty="0"/>
          </a:p>
        </p:txBody>
      </p:sp>
      <p:sp>
        <p:nvSpPr>
          <p:cNvPr id="3" name="Content Placeholder 2">
            <a:extLst>
              <a:ext uri="{FF2B5EF4-FFF2-40B4-BE49-F238E27FC236}">
                <a16:creationId xmlns:a16="http://schemas.microsoft.com/office/drawing/2014/main" id="{D15B94D2-C35D-BE95-60FE-F873E64B2417}"/>
              </a:ext>
            </a:extLst>
          </p:cNvPr>
          <p:cNvSpPr>
            <a:spLocks noGrp="1"/>
          </p:cNvSpPr>
          <p:nvPr>
            <p:ph idx="1"/>
          </p:nvPr>
        </p:nvSpPr>
        <p:spPr/>
        <p:txBody>
          <a:bodyPr/>
          <a:lstStyle/>
          <a:p>
            <a:r>
              <a:rPr lang="en-US" b="0" i="0" dirty="0">
                <a:solidFill>
                  <a:srgbClr val="1F1F1F"/>
                </a:solidFill>
                <a:effectLst/>
                <a:latin typeface="Google Sans"/>
              </a:rPr>
              <a:t>Attention Insight is a predictive analytics tool that evaluates how users visually perceive a design before it even goes live. It uses advanced algorithms to simulate where users' attention is likely to be directed when viewing a page.</a:t>
            </a:r>
            <a:endParaRPr lang="fr-BE" dirty="0"/>
          </a:p>
        </p:txBody>
      </p:sp>
      <p:pic>
        <p:nvPicPr>
          <p:cNvPr id="1026" name="Picture 2" descr="Attention Insight : Outil d'Analyse d'attention générée par IA">
            <a:extLst>
              <a:ext uri="{FF2B5EF4-FFF2-40B4-BE49-F238E27FC236}">
                <a16:creationId xmlns:a16="http://schemas.microsoft.com/office/drawing/2014/main" id="{715EBBCE-4FCD-B10E-313D-8F1B6E1FB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82263"/>
            <a:ext cx="4898571"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59A639-9FD7-6DBF-7303-A58B294BAB6E}"/>
              </a:ext>
            </a:extLst>
          </p:cNvPr>
          <p:cNvSpPr txBox="1"/>
          <p:nvPr/>
        </p:nvSpPr>
        <p:spPr>
          <a:xfrm>
            <a:off x="6529097" y="5292546"/>
            <a:ext cx="4443703" cy="1200329"/>
          </a:xfrm>
          <a:prstGeom prst="rect">
            <a:avLst/>
          </a:prstGeom>
          <a:noFill/>
        </p:spPr>
        <p:txBody>
          <a:bodyPr wrap="square">
            <a:spAutoFit/>
          </a:bodyPr>
          <a:lstStyle/>
          <a:p>
            <a:r>
              <a:rPr lang="fr-BE" dirty="0">
                <a:hlinkClick r:id="rId3"/>
              </a:rPr>
              <a:t>https://chromewebstore.google.com/detail/attention-insight/kckakcdglnklfekbjcghcogpohmdammg</a:t>
            </a:r>
            <a:endParaRPr lang="fr-BE" dirty="0"/>
          </a:p>
        </p:txBody>
      </p:sp>
      <p:sp>
        <p:nvSpPr>
          <p:cNvPr id="7" name="Arrow: Circular 6">
            <a:extLst>
              <a:ext uri="{FF2B5EF4-FFF2-40B4-BE49-F238E27FC236}">
                <a16:creationId xmlns:a16="http://schemas.microsoft.com/office/drawing/2014/main" id="{218F06BA-9078-8129-6821-6A161850429C}"/>
              </a:ext>
            </a:extLst>
          </p:cNvPr>
          <p:cNvSpPr/>
          <p:nvPr/>
        </p:nvSpPr>
        <p:spPr>
          <a:xfrm>
            <a:off x="6117770" y="4192587"/>
            <a:ext cx="1743529" cy="1984375"/>
          </a:xfrm>
          <a:prstGeom prst="circularArrow">
            <a:avLst>
              <a:gd name="adj1" fmla="val 12500"/>
              <a:gd name="adj2" fmla="val 1142319"/>
              <a:gd name="adj3" fmla="val 20457681"/>
              <a:gd name="adj4" fmla="val 14776759"/>
              <a:gd name="adj5" fmla="val 12382"/>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BE">
              <a:solidFill>
                <a:schemeClr val="tx1"/>
              </a:solidFill>
            </a:endParaRPr>
          </a:p>
        </p:txBody>
      </p:sp>
    </p:spTree>
    <p:extLst>
      <p:ext uri="{BB962C8B-B14F-4D97-AF65-F5344CB8AC3E}">
        <p14:creationId xmlns:p14="http://schemas.microsoft.com/office/powerpoint/2010/main" val="25591892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64FF-5278-3853-F0ED-06F89212091D}"/>
              </a:ext>
            </a:extLst>
          </p:cNvPr>
          <p:cNvSpPr>
            <a:spLocks noGrp="1"/>
          </p:cNvSpPr>
          <p:nvPr>
            <p:ph type="title"/>
          </p:nvPr>
        </p:nvSpPr>
        <p:spPr/>
        <p:txBody>
          <a:bodyPr/>
          <a:lstStyle/>
          <a:p>
            <a:r>
              <a:rPr lang="fr-BE" dirty="0"/>
              <a:t>EXERCISE</a:t>
            </a:r>
          </a:p>
        </p:txBody>
      </p:sp>
      <p:sp>
        <p:nvSpPr>
          <p:cNvPr id="3" name="Content Placeholder 2">
            <a:extLst>
              <a:ext uri="{FF2B5EF4-FFF2-40B4-BE49-F238E27FC236}">
                <a16:creationId xmlns:a16="http://schemas.microsoft.com/office/drawing/2014/main" id="{055E0472-5160-F856-DD1C-0609A52C0F7B}"/>
              </a:ext>
            </a:extLst>
          </p:cNvPr>
          <p:cNvSpPr>
            <a:spLocks noGrp="1"/>
          </p:cNvSpPr>
          <p:nvPr>
            <p:ph idx="1"/>
          </p:nvPr>
        </p:nvSpPr>
        <p:spPr>
          <a:xfrm>
            <a:off x="838200" y="1825625"/>
            <a:ext cx="10134600" cy="4351338"/>
          </a:xfrm>
        </p:spPr>
        <p:txBody>
          <a:bodyPr/>
          <a:lstStyle/>
          <a:p>
            <a:r>
              <a:rPr lang="en-US" b="0" i="0" dirty="0">
                <a:effectLst/>
              </a:rPr>
              <a:t>User </a:t>
            </a:r>
            <a:r>
              <a:rPr lang="en-US" b="0" i="0" dirty="0" err="1">
                <a:effectLst/>
              </a:rPr>
              <a:t>Inyerface</a:t>
            </a:r>
            <a:r>
              <a:rPr lang="en-US" b="0" i="0" dirty="0">
                <a:effectLst/>
              </a:rPr>
              <a:t> </a:t>
            </a:r>
            <a:r>
              <a:rPr lang="en-US" b="0" i="0" dirty="0">
                <a:solidFill>
                  <a:srgbClr val="242424"/>
                </a:solidFill>
                <a:effectLst/>
              </a:rPr>
              <a:t>is a hardcore and funny game where you have to fight your way through an incredibly dumb and complicated interface as quickly as possible. You will forever remember these mistakes in design. It`s an </a:t>
            </a:r>
            <a:r>
              <a:rPr lang="en-US" b="0" i="0" dirty="0">
                <a:effectLst/>
              </a:rPr>
              <a:t>emotional design</a:t>
            </a:r>
            <a:r>
              <a:rPr lang="en-US" b="0" i="0" dirty="0">
                <a:solidFill>
                  <a:srgbClr val="242424"/>
                </a:solidFill>
                <a:effectLst/>
              </a:rPr>
              <a:t>, but emotion is cringe.</a:t>
            </a:r>
            <a:endParaRPr lang="fr-BE" dirty="0">
              <a:hlinkClick r:id="rId3"/>
            </a:endParaRPr>
          </a:p>
          <a:p>
            <a:r>
              <a:rPr lang="fr-BE" dirty="0">
                <a:hlinkClick r:id="rId3"/>
              </a:rPr>
              <a:t>https://userinyerface.com/</a:t>
            </a:r>
            <a:r>
              <a:rPr lang="fr-BE" dirty="0"/>
              <a:t> </a:t>
            </a:r>
          </a:p>
        </p:txBody>
      </p:sp>
    </p:spTree>
    <p:extLst>
      <p:ext uri="{BB962C8B-B14F-4D97-AF65-F5344CB8AC3E}">
        <p14:creationId xmlns:p14="http://schemas.microsoft.com/office/powerpoint/2010/main" val="20458201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A6161-1608-0121-4879-BF8160F25737}"/>
              </a:ext>
            </a:extLst>
          </p:cNvPr>
          <p:cNvSpPr>
            <a:spLocks noGrp="1"/>
          </p:cNvSpPr>
          <p:nvPr>
            <p:ph type="title"/>
          </p:nvPr>
        </p:nvSpPr>
        <p:spPr/>
        <p:txBody>
          <a:bodyPr/>
          <a:lstStyle/>
          <a:p>
            <a:r>
              <a:rPr lang="fr-FR" dirty="0" err="1">
                <a:latin typeface="Bahnschrift"/>
              </a:rPr>
              <a:t>Usability</a:t>
            </a:r>
            <a:r>
              <a:rPr lang="fr-FR" dirty="0">
                <a:latin typeface="Bahnschrift"/>
              </a:rPr>
              <a:t> Principles</a:t>
            </a:r>
            <a:endParaRPr lang="fr-FR" dirty="0"/>
          </a:p>
        </p:txBody>
      </p:sp>
      <p:sp>
        <p:nvSpPr>
          <p:cNvPr id="3" name="Content Placeholder 2">
            <a:extLst>
              <a:ext uri="{FF2B5EF4-FFF2-40B4-BE49-F238E27FC236}">
                <a16:creationId xmlns:a16="http://schemas.microsoft.com/office/drawing/2014/main" id="{720BFC0D-2752-B46E-331A-E6B6AE43FF94}"/>
              </a:ext>
            </a:extLst>
          </p:cNvPr>
          <p:cNvSpPr>
            <a:spLocks noGrp="1"/>
          </p:cNvSpPr>
          <p:nvPr>
            <p:ph idx="1"/>
          </p:nvPr>
        </p:nvSpPr>
        <p:spPr/>
        <p:txBody>
          <a:bodyPr/>
          <a:lstStyle/>
          <a:p>
            <a:r>
              <a:rPr lang="en-US" dirty="0"/>
              <a:t>As we said first, principles of </a:t>
            </a:r>
            <a:r>
              <a:rPr lang="en-US" b="1" dirty="0"/>
              <a:t>design</a:t>
            </a:r>
            <a:r>
              <a:rPr lang="en-US" dirty="0"/>
              <a:t> and principles of </a:t>
            </a:r>
            <a:r>
              <a:rPr lang="en-US" b="1" dirty="0"/>
              <a:t>ergonomics</a:t>
            </a:r>
            <a:r>
              <a:rPr lang="en-US" dirty="0"/>
              <a:t> are closely </a:t>
            </a:r>
            <a:r>
              <a:rPr lang="en-US" b="1" dirty="0"/>
              <a:t>related</a:t>
            </a:r>
            <a:r>
              <a:rPr lang="en-US" dirty="0"/>
              <a:t>. </a:t>
            </a:r>
          </a:p>
          <a:p>
            <a:r>
              <a:rPr lang="en-US" dirty="0"/>
              <a:t>Let's take a look at the ergonomic approach, repeating certain principles with other examples</a:t>
            </a:r>
            <a:endParaRPr lang="fr-BE" dirty="0"/>
          </a:p>
        </p:txBody>
      </p:sp>
    </p:spTree>
    <p:extLst>
      <p:ext uri="{BB962C8B-B14F-4D97-AF65-F5344CB8AC3E}">
        <p14:creationId xmlns:p14="http://schemas.microsoft.com/office/powerpoint/2010/main" val="4955189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0B65-1B06-0A95-1BF0-77E403B07A93}"/>
              </a:ext>
            </a:extLst>
          </p:cNvPr>
          <p:cNvSpPr>
            <a:spLocks noGrp="1"/>
          </p:cNvSpPr>
          <p:nvPr>
            <p:ph type="title"/>
          </p:nvPr>
        </p:nvSpPr>
        <p:spPr/>
        <p:txBody>
          <a:bodyPr/>
          <a:lstStyle/>
          <a:p>
            <a:r>
              <a:rPr lang="fr-BE" dirty="0"/>
              <a:t>How </a:t>
            </a:r>
            <a:r>
              <a:rPr lang="fr-BE" dirty="0" err="1"/>
              <a:t>we</a:t>
            </a:r>
            <a:r>
              <a:rPr lang="fr-BE" dirty="0"/>
              <a:t> focus</a:t>
            </a:r>
          </a:p>
        </p:txBody>
      </p:sp>
      <p:pic>
        <p:nvPicPr>
          <p:cNvPr id="39938" name="Picture 2" descr="spinning dancer optical illusion explanation">
            <a:extLst>
              <a:ext uri="{FF2B5EF4-FFF2-40B4-BE49-F238E27FC236}">
                <a16:creationId xmlns:a16="http://schemas.microsoft.com/office/drawing/2014/main" id="{5DFD67CD-4A1D-8243-254E-DB64BB5255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65900" y="3082925"/>
            <a:ext cx="3810000" cy="2733675"/>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spinning dancer optical illusion">
            <a:extLst>
              <a:ext uri="{FF2B5EF4-FFF2-40B4-BE49-F238E27FC236}">
                <a16:creationId xmlns:a16="http://schemas.microsoft.com/office/drawing/2014/main" id="{C5628775-2EFF-8371-4F5E-607517020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2006600"/>
            <a:ext cx="2857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4347B7-32F8-635D-3317-F6D134C44284}"/>
              </a:ext>
            </a:extLst>
          </p:cNvPr>
          <p:cNvSpPr txBox="1"/>
          <p:nvPr/>
        </p:nvSpPr>
        <p:spPr>
          <a:xfrm>
            <a:off x="7429500" y="6492875"/>
            <a:ext cx="6096000"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5"/>
              </a:rPr>
              <a:t>https://www.braingymmer.com/en/blog/brain-illusion/</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202775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Title 1">
            <a:extLst>
              <a:ext uri="{FF2B5EF4-FFF2-40B4-BE49-F238E27FC236}">
                <a16:creationId xmlns:a16="http://schemas.microsoft.com/office/drawing/2014/main" id="{6A62656D-B6B5-BE91-1CA3-7351D675966A}"/>
              </a:ext>
            </a:extLst>
          </p:cNvPr>
          <p:cNvSpPr>
            <a:spLocks noGrp="1"/>
          </p:cNvSpPr>
          <p:nvPr>
            <p:ph type="title"/>
          </p:nvPr>
        </p:nvSpPr>
        <p:spPr>
          <a:xfrm>
            <a:off x="838200" y="365125"/>
            <a:ext cx="10515600" cy="1325563"/>
          </a:xfrm>
        </p:spPr>
        <p:txBody>
          <a:bodyPr/>
          <a:lstStyle/>
          <a:p>
            <a:r>
              <a:rPr lang="en-US" dirty="0"/>
              <a:t>Line &amp; Letter Spacing and Kerning - Typography</a:t>
            </a:r>
          </a:p>
        </p:txBody>
      </p:sp>
      <p:sp>
        <p:nvSpPr>
          <p:cNvPr id="3" name="Content Placeholder 2">
            <a:extLst>
              <a:ext uri="{FF2B5EF4-FFF2-40B4-BE49-F238E27FC236}">
                <a16:creationId xmlns:a16="http://schemas.microsoft.com/office/drawing/2014/main" id="{2CC79129-5CC3-5EED-3B27-00A03C4EEE50}"/>
              </a:ext>
            </a:extLst>
          </p:cNvPr>
          <p:cNvSpPr>
            <a:spLocks noGrp="1"/>
          </p:cNvSpPr>
          <p:nvPr>
            <p:ph sz="half" idx="1"/>
          </p:nvPr>
        </p:nvSpPr>
        <p:spPr>
          <a:xfrm>
            <a:off x="838200" y="1825625"/>
            <a:ext cx="6829698" cy="4509862"/>
          </a:xfrm>
        </p:spPr>
        <p:txBody>
          <a:bodyPr>
            <a:noAutofit/>
          </a:bodyPr>
          <a:lstStyle/>
          <a:p>
            <a:pPr marL="0" indent="0">
              <a:buNone/>
            </a:pPr>
            <a:r>
              <a:rPr lang="en-US" sz="2000" b="1" i="0" dirty="0">
                <a:effectLst/>
              </a:rPr>
              <a:t>Line Spacing</a:t>
            </a:r>
          </a:p>
          <a:p>
            <a:r>
              <a:rPr lang="en-US" sz="2000" dirty="0"/>
              <a:t>Also known as </a:t>
            </a:r>
            <a:r>
              <a:rPr lang="en-US" sz="2000" b="1" dirty="0"/>
              <a:t>Leading</a:t>
            </a:r>
            <a:r>
              <a:rPr lang="en-US" sz="2000" dirty="0"/>
              <a:t>, it is adjusting the space between all characters in a line, Vertically.</a:t>
            </a:r>
          </a:p>
          <a:p>
            <a:r>
              <a:rPr lang="en-US" sz="2000" b="0" i="0" dirty="0">
                <a:effectLst/>
              </a:rPr>
              <a:t>Aim for about 140%-180% for optimal readability and accessibility.</a:t>
            </a:r>
          </a:p>
          <a:p>
            <a:pPr>
              <a:buFont typeface="Arial" panose="020B0604020202020204" pitchFamily="34" charset="0"/>
              <a:buChar char="•"/>
            </a:pPr>
            <a:r>
              <a:rPr lang="en-US" sz="2000" b="0" i="0" dirty="0">
                <a:effectLst/>
              </a:rPr>
              <a:t>Limit line length to 70–80 characters.</a:t>
            </a:r>
          </a:p>
          <a:p>
            <a:pPr>
              <a:buFont typeface="Arial" panose="020B0604020202020204" pitchFamily="34" charset="0"/>
              <a:buChar char="•"/>
            </a:pPr>
            <a:r>
              <a:rPr lang="en-US" sz="2000" b="0" i="0" dirty="0">
                <a:effectLst/>
              </a:rPr>
              <a:t>Font size should be minimum 16pt. The bigger the screen the bigger the text.</a:t>
            </a:r>
          </a:p>
          <a:p>
            <a:pPr>
              <a:buFont typeface="Arial" panose="020B0604020202020204" pitchFamily="34" charset="0"/>
              <a:buChar char="•"/>
            </a:pPr>
            <a:r>
              <a:rPr lang="en-US" sz="2000" b="0" i="0" dirty="0">
                <a:effectLst/>
              </a:rPr>
              <a:t>Small fonts need more spacing.</a:t>
            </a:r>
          </a:p>
        </p:txBody>
      </p:sp>
    </p:spTree>
    <p:extLst>
      <p:ext uri="{BB962C8B-B14F-4D97-AF65-F5344CB8AC3E}">
        <p14:creationId xmlns:p14="http://schemas.microsoft.com/office/powerpoint/2010/main" val="41602022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Frame 242" descr="preencoded.png"/>
          <p:cNvPicPr>
            <a:picLocks noChangeAspect="1"/>
          </p:cNvPicPr>
          <p:nvPr/>
        </p:nvPicPr>
        <p:blipFill>
          <a:blip r:embed="rId3"/>
          <a:srcRect/>
          <a:stretch/>
        </p:blipFill>
        <p:spPr>
          <a:xfrm>
            <a:off x="0" y="11765"/>
            <a:ext cx="12192000" cy="6834470"/>
          </a:xfrm>
          <a:prstGeom prst="rect">
            <a:avLst/>
          </a:prstGeom>
        </p:spPr>
      </p:pic>
      <p:sp>
        <p:nvSpPr>
          <p:cNvPr id="4" name="ZoneTexte 4">
            <a:extLst>
              <a:ext uri="{FF2B5EF4-FFF2-40B4-BE49-F238E27FC236}">
                <a16:creationId xmlns:a16="http://schemas.microsoft.com/office/drawing/2014/main" id="{654D7301-CBD9-7A20-3010-84F54D62E4B3}"/>
              </a:ext>
            </a:extLst>
          </p:cNvPr>
          <p:cNvSpPr txBox="1"/>
          <p:nvPr/>
        </p:nvSpPr>
        <p:spPr>
          <a:xfrm>
            <a:off x="7630207" y="6478087"/>
            <a:ext cx="4752293"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https://www.newscientist.com/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41240454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Frame 243" descr="preencoded.png"/>
          <p:cNvPicPr>
            <a:picLocks noChangeAspect="1"/>
          </p:cNvPicPr>
          <p:nvPr/>
        </p:nvPicPr>
        <p:blipFill>
          <a:blip r:embed="rId3"/>
          <a:srcRect/>
          <a:stretch/>
        </p:blipFill>
        <p:spPr>
          <a:xfrm>
            <a:off x="0" y="11765"/>
            <a:ext cx="12192000" cy="6834470"/>
          </a:xfrm>
          <a:prstGeom prst="rect">
            <a:avLst/>
          </a:prstGeom>
        </p:spPr>
      </p:pic>
      <p:pic>
        <p:nvPicPr>
          <p:cNvPr id="3" name="Rectangle 119"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2228" y="1966539"/>
            <a:ext cx="5038974" cy="550233"/>
          </a:xfrm>
          <a:prstGeom prst="rect">
            <a:avLst/>
          </a:prstGeom>
        </p:spPr>
      </p:pic>
      <p:pic>
        <p:nvPicPr>
          <p:cNvPr id="4" name="Rectangle 120"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2229" y="3472439"/>
            <a:ext cx="4937615" cy="550233"/>
          </a:xfrm>
          <a:prstGeom prst="rect">
            <a:avLst/>
          </a:prstGeom>
        </p:spPr>
      </p:pic>
      <p:sp>
        <p:nvSpPr>
          <p:cNvPr id="5" name="name_787878"/>
          <p:cNvSpPr/>
          <p:nvPr/>
        </p:nvSpPr>
        <p:spPr>
          <a:xfrm>
            <a:off x="897749" y="2632611"/>
            <a:ext cx="1752057"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4652"/>
              </a:lnSpc>
              <a:buNone/>
            </a:pPr>
            <a:r>
              <a:rPr lang="en-US" sz="3877" b="1">
                <a:solidFill>
                  <a:srgbClr val="000000"/>
                </a:solidFill>
                <a:latin typeface="Satoshi Bold" pitchFamily="34" charset="0"/>
                <a:ea typeface="Satoshi Bold" pitchFamily="34" charset="-122"/>
                <a:cs typeface="Satoshi Bold" pitchFamily="34" charset="-120"/>
              </a:rPr>
              <a:t>787878</a:t>
            </a:r>
            <a:endParaRPr lang="en-US" sz="3877"/>
          </a:p>
        </p:txBody>
      </p:sp>
      <p:sp>
        <p:nvSpPr>
          <p:cNvPr id="9" name="ZoneTexte 4">
            <a:extLst>
              <a:ext uri="{FF2B5EF4-FFF2-40B4-BE49-F238E27FC236}">
                <a16:creationId xmlns:a16="http://schemas.microsoft.com/office/drawing/2014/main" id="{AEBF2247-870D-4B3A-F14D-9D34D8D70628}"/>
              </a:ext>
            </a:extLst>
          </p:cNvPr>
          <p:cNvSpPr txBox="1"/>
          <p:nvPr/>
        </p:nvSpPr>
        <p:spPr>
          <a:xfrm>
            <a:off x="7630207" y="6478087"/>
            <a:ext cx="4752293"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8"/>
              </a:rPr>
              <a:t>https://www.newscientist.com/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5332083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EC29-90AB-480D-D109-D96B7BBAC28D}"/>
              </a:ext>
            </a:extLst>
          </p:cNvPr>
          <p:cNvSpPr>
            <a:spLocks noGrp="1"/>
          </p:cNvSpPr>
          <p:nvPr>
            <p:ph type="title"/>
          </p:nvPr>
        </p:nvSpPr>
        <p:spPr/>
        <p:txBody>
          <a:bodyPr/>
          <a:lstStyle/>
          <a:p>
            <a:r>
              <a:rPr lang="en-US">
                <a:latin typeface="Bahnschrift SemiBold"/>
              </a:rPr>
              <a:t>Ergonomic criteria contribute to the experience </a:t>
            </a:r>
          </a:p>
        </p:txBody>
      </p:sp>
      <p:sp>
        <p:nvSpPr>
          <p:cNvPr id="3" name="Content Placeholder 2">
            <a:extLst>
              <a:ext uri="{FF2B5EF4-FFF2-40B4-BE49-F238E27FC236}">
                <a16:creationId xmlns:a16="http://schemas.microsoft.com/office/drawing/2014/main" id="{50E927AB-60BB-996F-32F9-35EEA2F861B6}"/>
              </a:ext>
            </a:extLst>
          </p:cNvPr>
          <p:cNvSpPr>
            <a:spLocks noGrp="1"/>
          </p:cNvSpPr>
          <p:nvPr>
            <p:ph idx="1"/>
          </p:nvPr>
        </p:nvSpPr>
        <p:spPr/>
        <p:txBody>
          <a:bodyPr vert="horz" lIns="91440" tIns="45720" rIns="91440" bIns="45720" rtlCol="0" anchor="t">
            <a:normAutofit/>
          </a:bodyPr>
          <a:lstStyle/>
          <a:p>
            <a:r>
              <a:rPr lang="en-US" dirty="0">
                <a:latin typeface="Bahnschrift SemiLight"/>
              </a:rPr>
              <a:t>Even if they are not sufficient to guarantee a perfect experience, ergonomic criteria contribute to making an experience unpleasant, complicated, satisfying, etc. </a:t>
            </a:r>
          </a:p>
        </p:txBody>
      </p:sp>
    </p:spTree>
    <p:extLst>
      <p:ext uri="{BB962C8B-B14F-4D97-AF65-F5344CB8AC3E}">
        <p14:creationId xmlns:p14="http://schemas.microsoft.com/office/powerpoint/2010/main" val="34017295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0481-8C11-853A-2607-2F927CD55435}"/>
              </a:ext>
            </a:extLst>
          </p:cNvPr>
          <p:cNvSpPr>
            <a:spLocks noGrp="1"/>
          </p:cNvSpPr>
          <p:nvPr>
            <p:ph type="title"/>
          </p:nvPr>
        </p:nvSpPr>
        <p:spPr/>
        <p:txBody>
          <a:bodyPr/>
          <a:lstStyle/>
          <a:p>
            <a:r>
              <a:rPr lang="en-US">
                <a:latin typeface="Bahnschrift SemiBold"/>
              </a:rPr>
              <a:t>Usable? </a:t>
            </a:r>
            <a:endParaRPr lang="en-US"/>
          </a:p>
        </p:txBody>
      </p:sp>
      <p:sp>
        <p:nvSpPr>
          <p:cNvPr id="3" name="Content Placeholder 2">
            <a:extLst>
              <a:ext uri="{FF2B5EF4-FFF2-40B4-BE49-F238E27FC236}">
                <a16:creationId xmlns:a16="http://schemas.microsoft.com/office/drawing/2014/main" id="{C5979683-BFC1-DDDB-A69D-E5C5092D6D0D}"/>
              </a:ext>
            </a:extLst>
          </p:cNvPr>
          <p:cNvSpPr>
            <a:spLocks noGrp="1"/>
          </p:cNvSpPr>
          <p:nvPr>
            <p:ph sz="half" idx="1"/>
          </p:nvPr>
        </p:nvSpPr>
        <p:spPr/>
        <p:txBody>
          <a:bodyPr vert="horz" lIns="91440" tIns="45720" rIns="91440" bIns="45720" rtlCol="0" anchor="t">
            <a:normAutofit/>
          </a:bodyPr>
          <a:lstStyle/>
          <a:p>
            <a:pPr marL="0" indent="0">
              <a:buNone/>
            </a:pPr>
            <a:r>
              <a:rPr lang="en-US" dirty="0">
                <a:latin typeface="Bahnschrift SemiLight"/>
              </a:rPr>
              <a:t>A usable interface is a system: </a:t>
            </a:r>
          </a:p>
          <a:p>
            <a:endParaRPr lang="en-US" dirty="0">
              <a:latin typeface="Bahnschrift SemiLight"/>
            </a:endParaRPr>
          </a:p>
          <a:p>
            <a:r>
              <a:rPr lang="en-US" dirty="0">
                <a:latin typeface="Bahnschrift SemiLight"/>
              </a:rPr>
              <a:t>Effective : the user achieves his goals </a:t>
            </a:r>
          </a:p>
          <a:p>
            <a:r>
              <a:rPr lang="en-US" dirty="0">
                <a:latin typeface="Bahnschrift SemiLight"/>
              </a:rPr>
              <a:t>Efficient : the user uses the least resources </a:t>
            </a:r>
          </a:p>
          <a:p>
            <a:r>
              <a:rPr lang="en-US" dirty="0">
                <a:latin typeface="Bahnschrift SemiLight"/>
              </a:rPr>
              <a:t>Satisfactory : the user is not frustrated </a:t>
            </a:r>
          </a:p>
        </p:txBody>
      </p:sp>
      <p:pic>
        <p:nvPicPr>
          <p:cNvPr id="6" name="Group 235" descr="preencoded.png">
            <a:extLst>
              <a:ext uri="{FF2B5EF4-FFF2-40B4-BE49-F238E27FC236}">
                <a16:creationId xmlns:a16="http://schemas.microsoft.com/office/drawing/2014/main" id="{162C2B95-C5F8-D9B6-7D3E-C2F74C7BE61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52540" y="1895846"/>
            <a:ext cx="5343050" cy="5632646"/>
          </a:xfrm>
          <a:prstGeom prst="rect">
            <a:avLst/>
          </a:prstGeom>
        </p:spPr>
      </p:pic>
      <p:sp>
        <p:nvSpPr>
          <p:cNvPr id="8" name="Usable">
            <a:extLst>
              <a:ext uri="{FF2B5EF4-FFF2-40B4-BE49-F238E27FC236}">
                <a16:creationId xmlns:a16="http://schemas.microsoft.com/office/drawing/2014/main" id="{D77950C2-1DD7-F06D-5057-5632F2CCF4E7}"/>
              </a:ext>
            </a:extLst>
          </p:cNvPr>
          <p:cNvSpPr/>
          <p:nvPr/>
        </p:nvSpPr>
        <p:spPr>
          <a:xfrm>
            <a:off x="7775637" y="4371893"/>
            <a:ext cx="1925815" cy="21719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1596"/>
              </a:lnSpc>
              <a:buNone/>
            </a:pPr>
            <a:r>
              <a:rPr lang="en-US" sz="1140" b="1" dirty="0">
                <a:solidFill>
                  <a:srgbClr val="FF3E6C"/>
                </a:solidFill>
                <a:latin typeface="Bahnschrift SemiLight" panose="020B0502040204020203" pitchFamily="34" charset="0"/>
                <a:ea typeface="Satoshi Bold" pitchFamily="34" charset="-122"/>
                <a:cs typeface="Satoshi Bold" pitchFamily="34" charset="-120"/>
              </a:rPr>
              <a:t>Usable</a:t>
            </a:r>
            <a:endParaRPr lang="en-US" sz="1140" dirty="0">
              <a:latin typeface="Bahnschrift SemiLight" panose="020B0502040204020203" pitchFamily="34" charset="0"/>
            </a:endParaRPr>
          </a:p>
        </p:txBody>
      </p:sp>
      <p:sp>
        <p:nvSpPr>
          <p:cNvPr id="10" name="Pleasant">
            <a:extLst>
              <a:ext uri="{FF2B5EF4-FFF2-40B4-BE49-F238E27FC236}">
                <a16:creationId xmlns:a16="http://schemas.microsoft.com/office/drawing/2014/main" id="{00F7D256-B779-7ACD-E1FA-D3D0B2A704EE}"/>
              </a:ext>
            </a:extLst>
          </p:cNvPr>
          <p:cNvSpPr/>
          <p:nvPr/>
        </p:nvSpPr>
        <p:spPr>
          <a:xfrm>
            <a:off x="7775637" y="3503105"/>
            <a:ext cx="1925815" cy="21719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1596"/>
              </a:lnSpc>
              <a:buNone/>
            </a:pPr>
            <a:r>
              <a:rPr lang="en-US" sz="1140" b="1">
                <a:solidFill>
                  <a:srgbClr val="FFFFFF"/>
                </a:solidFill>
                <a:latin typeface="Bahnschrift SemiLight" panose="020B0502040204020203" pitchFamily="34" charset="0"/>
                <a:ea typeface="Satoshi Bold" pitchFamily="34" charset="-122"/>
                <a:cs typeface="Satoshi Bold" pitchFamily="34" charset="-120"/>
              </a:rPr>
              <a:t>Pleasant</a:t>
            </a:r>
            <a:endParaRPr lang="en-US" sz="1140">
              <a:latin typeface="Bahnschrift SemiLight" panose="020B0502040204020203" pitchFamily="34" charset="0"/>
            </a:endParaRPr>
          </a:p>
        </p:txBody>
      </p:sp>
      <p:sp>
        <p:nvSpPr>
          <p:cNvPr id="12" name="Reliable">
            <a:extLst>
              <a:ext uri="{FF2B5EF4-FFF2-40B4-BE49-F238E27FC236}">
                <a16:creationId xmlns:a16="http://schemas.microsoft.com/office/drawing/2014/main" id="{F1A9DAF0-CF97-F0EE-041C-E46E6B5212CA}"/>
              </a:ext>
            </a:extLst>
          </p:cNvPr>
          <p:cNvSpPr/>
          <p:nvPr/>
        </p:nvSpPr>
        <p:spPr>
          <a:xfrm>
            <a:off x="7775637" y="5240682"/>
            <a:ext cx="1925815" cy="21719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1596"/>
              </a:lnSpc>
              <a:buNone/>
            </a:pPr>
            <a:r>
              <a:rPr lang="en-US" sz="1200" b="1" dirty="0">
                <a:solidFill>
                  <a:srgbClr val="FFFFFF"/>
                </a:solidFill>
                <a:latin typeface="Bahnschrift SemiLight" panose="020B0502040204020203" pitchFamily="34" charset="0"/>
                <a:ea typeface="Satoshi Bold" pitchFamily="34" charset="-122"/>
                <a:cs typeface="Satoshi Bold" pitchFamily="34" charset="-120"/>
              </a:rPr>
              <a:t>Reliable</a:t>
            </a:r>
            <a:endParaRPr lang="en-US" sz="1200" dirty="0">
              <a:latin typeface="Bahnschrift SemiLight" panose="020B0502040204020203" pitchFamily="34" charset="0"/>
            </a:endParaRPr>
          </a:p>
        </p:txBody>
      </p:sp>
      <p:sp>
        <p:nvSpPr>
          <p:cNvPr id="14" name="Functional">
            <a:extLst>
              <a:ext uri="{FF2B5EF4-FFF2-40B4-BE49-F238E27FC236}">
                <a16:creationId xmlns:a16="http://schemas.microsoft.com/office/drawing/2014/main" id="{9480A066-0420-7015-F214-90DFCA64909F}"/>
              </a:ext>
            </a:extLst>
          </p:cNvPr>
          <p:cNvSpPr/>
          <p:nvPr/>
        </p:nvSpPr>
        <p:spPr>
          <a:xfrm>
            <a:off x="7775637" y="6094991"/>
            <a:ext cx="1925815" cy="21719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1596"/>
              </a:lnSpc>
              <a:buNone/>
            </a:pPr>
            <a:r>
              <a:rPr lang="en-US" sz="1140" b="1">
                <a:solidFill>
                  <a:srgbClr val="FFFFFF"/>
                </a:solidFill>
                <a:latin typeface="Bahnschrift SemiLight" panose="020B0502040204020203" pitchFamily="34" charset="0"/>
                <a:ea typeface="Satoshi Bold" pitchFamily="34" charset="-122"/>
                <a:cs typeface="Satoshi Bold" pitchFamily="34" charset="-120"/>
              </a:rPr>
              <a:t>Functional</a:t>
            </a:r>
            <a:endParaRPr lang="en-US" sz="1140">
              <a:latin typeface="Bahnschrift SemiLight" panose="020B0502040204020203" pitchFamily="34" charset="0"/>
            </a:endParaRPr>
          </a:p>
        </p:txBody>
      </p:sp>
      <p:sp>
        <p:nvSpPr>
          <p:cNvPr id="16" name="aaron walter pyramid">
            <a:extLst>
              <a:ext uri="{FF2B5EF4-FFF2-40B4-BE49-F238E27FC236}">
                <a16:creationId xmlns:a16="http://schemas.microsoft.com/office/drawing/2014/main" id="{BBBC0C3A-11C8-9474-64DE-CB79604DDDB2}"/>
              </a:ext>
            </a:extLst>
          </p:cNvPr>
          <p:cNvSpPr/>
          <p:nvPr/>
        </p:nvSpPr>
        <p:spPr>
          <a:xfrm rot="3876131">
            <a:off x="10425442" y="5211722"/>
            <a:ext cx="1447981" cy="231677"/>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58"/>
              </a:lnSpc>
              <a:buNone/>
            </a:pPr>
            <a:r>
              <a:rPr lang="en-US" sz="684" dirty="0">
                <a:solidFill>
                  <a:srgbClr val="FF3E6C"/>
                </a:solidFill>
                <a:latin typeface="Bahnschrift SemiLight" panose="020B0502040204020203" pitchFamily="34" charset="0"/>
                <a:ea typeface="Satoshi Black" pitchFamily="34" charset="-122"/>
                <a:cs typeface="Satoshi Black" pitchFamily="34" charset="-120"/>
              </a:rPr>
              <a:t>AARON WALTER PYRAMID</a:t>
            </a:r>
            <a:endParaRPr lang="en-US" sz="684" dirty="0">
              <a:latin typeface="Bahnschrift SemiLight" panose="020B0502040204020203" pitchFamily="34" charset="0"/>
            </a:endParaRPr>
          </a:p>
        </p:txBody>
      </p:sp>
      <p:sp>
        <p:nvSpPr>
          <p:cNvPr id="7" name="ZoneTexte 4">
            <a:extLst>
              <a:ext uri="{FF2B5EF4-FFF2-40B4-BE49-F238E27FC236}">
                <a16:creationId xmlns:a16="http://schemas.microsoft.com/office/drawing/2014/main" id="{3B005113-51D3-C3E8-DCF2-EC931C2F7C49}"/>
              </a:ext>
            </a:extLst>
          </p:cNvPr>
          <p:cNvSpPr txBox="1"/>
          <p:nvPr/>
        </p:nvSpPr>
        <p:spPr>
          <a:xfrm>
            <a:off x="9777832" y="6641377"/>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19957847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FEA32-9D7C-176F-EB0D-5322BEF331C6}"/>
              </a:ext>
            </a:extLst>
          </p:cNvPr>
          <p:cNvSpPr>
            <a:spLocks noGrp="1"/>
          </p:cNvSpPr>
          <p:nvPr>
            <p:ph type="title"/>
          </p:nvPr>
        </p:nvSpPr>
        <p:spPr/>
        <p:txBody>
          <a:bodyPr/>
          <a:lstStyle/>
          <a:p>
            <a:r>
              <a:rPr lang="en-US" err="1">
                <a:latin typeface="Bahnschrift SemiBold"/>
              </a:rPr>
              <a:t>eu-ri-sti-k</a:t>
            </a:r>
            <a:r>
              <a:rPr lang="en-US">
                <a:latin typeface="Bahnschrift SemiBold"/>
              </a:rPr>
              <a:t>' </a:t>
            </a:r>
          </a:p>
        </p:txBody>
      </p:sp>
      <p:sp>
        <p:nvSpPr>
          <p:cNvPr id="3" name="Content Placeholder 2">
            <a:extLst>
              <a:ext uri="{FF2B5EF4-FFF2-40B4-BE49-F238E27FC236}">
                <a16:creationId xmlns:a16="http://schemas.microsoft.com/office/drawing/2014/main" id="{79F334CB-61FC-8D6C-32C3-515EB4410420}"/>
              </a:ext>
            </a:extLst>
          </p:cNvPr>
          <p:cNvSpPr>
            <a:spLocks noGrp="1"/>
          </p:cNvSpPr>
          <p:nvPr>
            <p:ph sz="half" idx="1"/>
          </p:nvPr>
        </p:nvSpPr>
        <p:spPr>
          <a:xfrm>
            <a:off x="838200" y="1825625"/>
            <a:ext cx="5952460" cy="4351338"/>
          </a:xfrm>
        </p:spPr>
        <p:txBody>
          <a:bodyPr vert="horz" lIns="91440" tIns="45720" rIns="91440" bIns="45720" rtlCol="0" anchor="t">
            <a:normAutofit/>
          </a:bodyPr>
          <a:lstStyle/>
          <a:p>
            <a:pPr marL="457200" indent="-457200">
              <a:buFont typeface="Arial"/>
              <a:buChar char="•"/>
            </a:pPr>
            <a:r>
              <a:rPr lang="en-US" dirty="0">
                <a:latin typeface="Bahnschrift SemiLight"/>
              </a:rPr>
              <a:t>Heuristics is the art of finding . </a:t>
            </a:r>
          </a:p>
          <a:p>
            <a:pPr marL="457200" indent="-457200"/>
            <a:r>
              <a:rPr lang="en-US" dirty="0">
                <a:latin typeface="Bahnschrift SemiLight"/>
              </a:rPr>
              <a:t>Composed of a set of rules, </a:t>
            </a:r>
          </a:p>
          <a:p>
            <a:pPr marL="457200" indent="-457200">
              <a:buFont typeface="Arial" panose="020B0604020202020204" pitchFamily="34" charset="0"/>
              <a:buChar char="•"/>
            </a:pPr>
            <a:r>
              <a:rPr lang="en-US" dirty="0">
                <a:latin typeface="Bahnschrift SemiLight"/>
              </a:rPr>
              <a:t>This reading grid allows you to evaluate an interface, to quickly identify problems , but also to find solutions . </a:t>
            </a:r>
          </a:p>
          <a:p>
            <a:pPr marL="457200" indent="-457200"/>
            <a:r>
              <a:rPr lang="en-US" dirty="0">
                <a:latin typeface="Bahnschrift SemiLight"/>
              </a:rPr>
              <a:t>They result in recommendations or practical guidelines for design, but will never replace a user test . </a:t>
            </a:r>
          </a:p>
        </p:txBody>
      </p:sp>
      <p:pic>
        <p:nvPicPr>
          <p:cNvPr id="6" name="Mask Group" descr="preencoded.png">
            <a:extLst>
              <a:ext uri="{FF2B5EF4-FFF2-40B4-BE49-F238E27FC236}">
                <a16:creationId xmlns:a16="http://schemas.microsoft.com/office/drawing/2014/main" id="{17BCCB8D-0542-50C3-0E01-024EE85114EC}"/>
              </a:ext>
            </a:extLst>
          </p:cNvPr>
          <p:cNvPicPr>
            <a:picLocks noChangeAspect="1"/>
          </p:cNvPicPr>
          <p:nvPr/>
        </p:nvPicPr>
        <p:blipFill>
          <a:blip r:embed="rId3"/>
          <a:srcRect/>
          <a:stretch/>
        </p:blipFill>
        <p:spPr>
          <a:xfrm>
            <a:off x="8017560" y="1535765"/>
            <a:ext cx="4174439" cy="5177563"/>
          </a:xfrm>
          <a:prstGeom prst="rect">
            <a:avLst/>
          </a:prstGeom>
        </p:spPr>
      </p:pic>
      <p:sp>
        <p:nvSpPr>
          <p:cNvPr id="5" name="ZoneTexte 4">
            <a:extLst>
              <a:ext uri="{FF2B5EF4-FFF2-40B4-BE49-F238E27FC236}">
                <a16:creationId xmlns:a16="http://schemas.microsoft.com/office/drawing/2014/main" id="{CD404C3A-69DD-4AE0-E6B2-FFD90547A445}"/>
              </a:ext>
            </a:extLst>
          </p:cNvPr>
          <p:cNvSpPr txBox="1"/>
          <p:nvPr/>
        </p:nvSpPr>
        <p:spPr>
          <a:xfrm>
            <a:off x="7093705"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2075846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B61F-185F-285C-D738-81D8F0B1B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83E50-033E-7600-406A-67D1E33DFFE1}"/>
              </a:ext>
            </a:extLst>
          </p:cNvPr>
          <p:cNvSpPr>
            <a:spLocks noGrp="1"/>
          </p:cNvSpPr>
          <p:nvPr>
            <p:ph type="title"/>
          </p:nvPr>
        </p:nvSpPr>
        <p:spPr/>
        <p:txBody>
          <a:bodyPr/>
          <a:lstStyle/>
          <a:p>
            <a:r>
              <a:rPr lang="en-US">
                <a:latin typeface="Bahnschrift SemiBold"/>
              </a:rPr>
              <a:t>An easy approach to be implemented </a:t>
            </a:r>
            <a:endParaRPr lang="en-US"/>
          </a:p>
        </p:txBody>
      </p:sp>
      <p:sp>
        <p:nvSpPr>
          <p:cNvPr id="3" name="Content Placeholder 2">
            <a:extLst>
              <a:ext uri="{FF2B5EF4-FFF2-40B4-BE49-F238E27FC236}">
                <a16:creationId xmlns:a16="http://schemas.microsoft.com/office/drawing/2014/main" id="{AC67A649-45D2-A648-530F-EFD2BA1A5FAE}"/>
              </a:ext>
            </a:extLst>
          </p:cNvPr>
          <p:cNvSpPr>
            <a:spLocks noGrp="1"/>
          </p:cNvSpPr>
          <p:nvPr>
            <p:ph sz="half" idx="1"/>
          </p:nvPr>
        </p:nvSpPr>
        <p:spPr>
          <a:xfrm>
            <a:off x="838200" y="1825625"/>
            <a:ext cx="5952460" cy="4351338"/>
          </a:xfrm>
        </p:spPr>
        <p:txBody>
          <a:bodyPr vert="horz" lIns="91440" tIns="45720" rIns="91440" bIns="45720" rtlCol="0" anchor="t">
            <a:normAutofit/>
          </a:bodyPr>
          <a:lstStyle/>
          <a:p>
            <a:pPr>
              <a:buFont typeface="Arial"/>
              <a:buChar char="•"/>
            </a:pPr>
            <a:r>
              <a:rPr lang="en-US">
                <a:latin typeface="Bahnschrift SemiLight"/>
              </a:rPr>
              <a:t>Rapid inspection via comparison with recognized criteria and principles </a:t>
            </a:r>
          </a:p>
          <a:p>
            <a:pPr>
              <a:buFont typeface="Arial"/>
            </a:pPr>
            <a:r>
              <a:rPr lang="en-US">
                <a:latin typeface="Bahnschrift SemiLight"/>
              </a:rPr>
              <a:t>Inexpensive method </a:t>
            </a:r>
          </a:p>
          <a:p>
            <a:pPr>
              <a:buFont typeface="Arial"/>
            </a:pPr>
            <a:r>
              <a:rPr lang="en-US">
                <a:latin typeface="Bahnschrift SemiLight"/>
              </a:rPr>
              <a:t>Can be used very early in the design process </a:t>
            </a:r>
          </a:p>
          <a:p>
            <a:pPr marL="457200" indent="-457200">
              <a:buFont typeface="Arial"/>
            </a:pPr>
            <a:r>
              <a:rPr lang="en-US">
                <a:latin typeface="Bahnschrift SemiLight"/>
              </a:rPr>
              <a:t>Combinable with other methods </a:t>
            </a:r>
          </a:p>
        </p:txBody>
      </p:sp>
      <p:pic>
        <p:nvPicPr>
          <p:cNvPr id="6" name="Mask Group" descr="preencoded.png">
            <a:extLst>
              <a:ext uri="{FF2B5EF4-FFF2-40B4-BE49-F238E27FC236}">
                <a16:creationId xmlns:a16="http://schemas.microsoft.com/office/drawing/2014/main" id="{46050D19-65F8-19EF-995E-E971860A429E}"/>
              </a:ext>
            </a:extLst>
          </p:cNvPr>
          <p:cNvPicPr>
            <a:picLocks noChangeAspect="1"/>
          </p:cNvPicPr>
          <p:nvPr/>
        </p:nvPicPr>
        <p:blipFill>
          <a:blip r:embed="rId3"/>
          <a:srcRect/>
          <a:stretch/>
        </p:blipFill>
        <p:spPr>
          <a:xfrm>
            <a:off x="8017560" y="1535765"/>
            <a:ext cx="4174439" cy="5177563"/>
          </a:xfrm>
          <a:prstGeom prst="rect">
            <a:avLst/>
          </a:prstGeom>
        </p:spPr>
      </p:pic>
      <p:sp>
        <p:nvSpPr>
          <p:cNvPr id="4" name="ZoneTexte 4">
            <a:extLst>
              <a:ext uri="{FF2B5EF4-FFF2-40B4-BE49-F238E27FC236}">
                <a16:creationId xmlns:a16="http://schemas.microsoft.com/office/drawing/2014/main" id="{A051BC70-38A2-D9DB-D309-CCB723D5382F}"/>
              </a:ext>
            </a:extLst>
          </p:cNvPr>
          <p:cNvSpPr txBox="1"/>
          <p:nvPr/>
        </p:nvSpPr>
        <p:spPr>
          <a:xfrm>
            <a:off x="7093705"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20548009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6B876-5F1D-515D-E8AA-E8E59E632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71C5DF-F250-8CE2-B536-54828D4FDB34}"/>
              </a:ext>
            </a:extLst>
          </p:cNvPr>
          <p:cNvSpPr>
            <a:spLocks noGrp="1"/>
          </p:cNvSpPr>
          <p:nvPr>
            <p:ph type="title"/>
          </p:nvPr>
        </p:nvSpPr>
        <p:spPr/>
        <p:txBody>
          <a:bodyPr/>
          <a:lstStyle/>
          <a:p>
            <a:r>
              <a:rPr lang="en-US">
                <a:latin typeface="Bahnschrift SemiBold"/>
              </a:rPr>
              <a:t>A limiting approach by subjectivity </a:t>
            </a:r>
            <a:endParaRPr lang="en-US"/>
          </a:p>
        </p:txBody>
      </p:sp>
      <p:sp>
        <p:nvSpPr>
          <p:cNvPr id="3" name="Content Placeholder 2">
            <a:extLst>
              <a:ext uri="{FF2B5EF4-FFF2-40B4-BE49-F238E27FC236}">
                <a16:creationId xmlns:a16="http://schemas.microsoft.com/office/drawing/2014/main" id="{982737AF-9CCD-B337-0FB5-0D192930ECF6}"/>
              </a:ext>
            </a:extLst>
          </p:cNvPr>
          <p:cNvSpPr>
            <a:spLocks noGrp="1"/>
          </p:cNvSpPr>
          <p:nvPr>
            <p:ph sz="half" idx="1"/>
          </p:nvPr>
        </p:nvSpPr>
        <p:spPr>
          <a:xfrm>
            <a:off x="838200" y="1825625"/>
            <a:ext cx="5952460" cy="4351338"/>
          </a:xfrm>
        </p:spPr>
        <p:txBody>
          <a:bodyPr vert="horz" lIns="91440" tIns="45720" rIns="91440" bIns="45720" rtlCol="0" anchor="t">
            <a:normAutofit/>
          </a:bodyPr>
          <a:lstStyle/>
          <a:p>
            <a:pPr>
              <a:buFont typeface="Arial"/>
              <a:buChar char="•"/>
            </a:pPr>
            <a:r>
              <a:rPr lang="en-US" dirty="0">
                <a:latin typeface="Bahnschrift SemiLight"/>
              </a:rPr>
              <a:t>Risk of missing problems </a:t>
            </a:r>
          </a:p>
          <a:p>
            <a:pPr>
              <a:buFont typeface="Arial"/>
              <a:buChar char="•"/>
            </a:pPr>
            <a:r>
              <a:rPr lang="en-US" dirty="0">
                <a:latin typeface="Bahnschrift SemiLight"/>
              </a:rPr>
              <a:t>Risk of seeing non-problems </a:t>
            </a:r>
          </a:p>
          <a:p>
            <a:pPr>
              <a:buFont typeface="Arial"/>
              <a:buChar char="•"/>
            </a:pPr>
            <a:r>
              <a:rPr lang="en-US" dirty="0">
                <a:latin typeface="Bahnschrift SemiLight"/>
              </a:rPr>
              <a:t>Need experience and knowledge </a:t>
            </a:r>
          </a:p>
          <a:p>
            <a:pPr>
              <a:buFont typeface="Arial"/>
              <a:buChar char="•"/>
            </a:pPr>
            <a:r>
              <a:rPr lang="en-US" dirty="0">
                <a:latin typeface="Bahnschrift SemiLight"/>
              </a:rPr>
              <a:t>Requires multiple reviewers for optimal results </a:t>
            </a:r>
          </a:p>
        </p:txBody>
      </p:sp>
      <p:pic>
        <p:nvPicPr>
          <p:cNvPr id="6" name="Mask Group" descr="preencoded.png">
            <a:extLst>
              <a:ext uri="{FF2B5EF4-FFF2-40B4-BE49-F238E27FC236}">
                <a16:creationId xmlns:a16="http://schemas.microsoft.com/office/drawing/2014/main" id="{8ABB5B89-6DBD-9E68-88B8-D4DB7FC5E5ED}"/>
              </a:ext>
            </a:extLst>
          </p:cNvPr>
          <p:cNvPicPr>
            <a:picLocks noChangeAspect="1"/>
          </p:cNvPicPr>
          <p:nvPr/>
        </p:nvPicPr>
        <p:blipFill>
          <a:blip r:embed="rId3"/>
          <a:srcRect/>
          <a:stretch/>
        </p:blipFill>
        <p:spPr>
          <a:xfrm>
            <a:off x="8017560" y="1535765"/>
            <a:ext cx="4174439" cy="5177563"/>
          </a:xfrm>
          <a:prstGeom prst="rect">
            <a:avLst/>
          </a:prstGeom>
        </p:spPr>
      </p:pic>
      <p:sp>
        <p:nvSpPr>
          <p:cNvPr id="4" name="ZoneTexte 4">
            <a:extLst>
              <a:ext uri="{FF2B5EF4-FFF2-40B4-BE49-F238E27FC236}">
                <a16:creationId xmlns:a16="http://schemas.microsoft.com/office/drawing/2014/main" id="{E23CB15F-EAC5-2A27-F793-A2FC805D7B1E}"/>
              </a:ext>
            </a:extLst>
          </p:cNvPr>
          <p:cNvSpPr txBox="1"/>
          <p:nvPr/>
        </p:nvSpPr>
        <p:spPr>
          <a:xfrm>
            <a:off x="7093705"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526117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A125-300A-9902-40AD-BE7BF9E8C1F1}"/>
              </a:ext>
            </a:extLst>
          </p:cNvPr>
          <p:cNvSpPr>
            <a:spLocks noGrp="1"/>
          </p:cNvSpPr>
          <p:nvPr>
            <p:ph type="title"/>
          </p:nvPr>
        </p:nvSpPr>
        <p:spPr/>
        <p:txBody>
          <a:bodyPr/>
          <a:lstStyle/>
          <a:p>
            <a:r>
              <a:rPr lang="en-US"/>
              <a:t>History of the scientific evaluation of grids </a:t>
            </a:r>
          </a:p>
        </p:txBody>
      </p:sp>
      <p:pic>
        <p:nvPicPr>
          <p:cNvPr id="5" name="Group 605" descr="preencoded.png">
            <a:extLst>
              <a:ext uri="{FF2B5EF4-FFF2-40B4-BE49-F238E27FC236}">
                <a16:creationId xmlns:a16="http://schemas.microsoft.com/office/drawing/2014/main" id="{8396A153-082C-549C-F7DC-501ED35A784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793771" y="2385781"/>
            <a:ext cx="8963002" cy="4205090"/>
          </a:xfrm>
          <a:prstGeom prst="rect">
            <a:avLst/>
          </a:prstGeom>
        </p:spPr>
      </p:pic>
      <p:sp>
        <p:nvSpPr>
          <p:cNvPr id="7" name="name_1950">
            <a:extLst>
              <a:ext uri="{FF2B5EF4-FFF2-40B4-BE49-F238E27FC236}">
                <a16:creationId xmlns:a16="http://schemas.microsoft.com/office/drawing/2014/main" id="{426C5267-3DE3-681E-6904-EB5BE69E969A}"/>
              </a:ext>
            </a:extLst>
          </p:cNvPr>
          <p:cNvSpPr/>
          <p:nvPr/>
        </p:nvSpPr>
        <p:spPr>
          <a:xfrm>
            <a:off x="1648972" y="2002066"/>
            <a:ext cx="318556" cy="115838"/>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12"/>
              </a:lnSpc>
              <a:buNone/>
            </a:pPr>
            <a:r>
              <a:rPr lang="en-US" sz="912">
                <a:solidFill>
                  <a:srgbClr val="000000"/>
                </a:solidFill>
                <a:latin typeface="Bahnschrift SemiLight"/>
                <a:ea typeface="Satoshi Medium" pitchFamily="34" charset="-122"/>
                <a:cs typeface="Satoshi Medium" pitchFamily="34" charset="-120"/>
              </a:rPr>
              <a:t>1950</a:t>
            </a:r>
            <a:endParaRPr lang="en-US" sz="912">
              <a:latin typeface="Bahnschrift SemiLight"/>
            </a:endParaRPr>
          </a:p>
        </p:txBody>
      </p:sp>
      <p:sp>
        <p:nvSpPr>
          <p:cNvPr id="9" name="name_1960">
            <a:extLst>
              <a:ext uri="{FF2B5EF4-FFF2-40B4-BE49-F238E27FC236}">
                <a16:creationId xmlns:a16="http://schemas.microsoft.com/office/drawing/2014/main" id="{4AE48FB5-D855-A644-15F7-085EFDF19DA9}"/>
              </a:ext>
            </a:extLst>
          </p:cNvPr>
          <p:cNvSpPr/>
          <p:nvPr/>
        </p:nvSpPr>
        <p:spPr>
          <a:xfrm>
            <a:off x="2850796" y="2002066"/>
            <a:ext cx="318556" cy="115838"/>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12"/>
              </a:lnSpc>
              <a:buNone/>
            </a:pPr>
            <a:r>
              <a:rPr lang="en-US" sz="912">
                <a:solidFill>
                  <a:srgbClr val="000000"/>
                </a:solidFill>
                <a:latin typeface="Bahnschrift SemiLight"/>
                <a:ea typeface="Satoshi Medium" pitchFamily="34" charset="-122"/>
                <a:cs typeface="Satoshi Medium" pitchFamily="34" charset="-120"/>
              </a:rPr>
              <a:t>1960</a:t>
            </a:r>
            <a:endParaRPr lang="en-US" sz="912">
              <a:latin typeface="Bahnschrift SemiLight"/>
            </a:endParaRPr>
          </a:p>
        </p:txBody>
      </p:sp>
      <p:sp>
        <p:nvSpPr>
          <p:cNvPr id="11" name="name_1970">
            <a:extLst>
              <a:ext uri="{FF2B5EF4-FFF2-40B4-BE49-F238E27FC236}">
                <a16:creationId xmlns:a16="http://schemas.microsoft.com/office/drawing/2014/main" id="{B34B1169-A7D5-7CAB-6300-8A41DC1AA95E}"/>
              </a:ext>
            </a:extLst>
          </p:cNvPr>
          <p:cNvSpPr/>
          <p:nvPr/>
        </p:nvSpPr>
        <p:spPr>
          <a:xfrm>
            <a:off x="4038142" y="2002066"/>
            <a:ext cx="304076" cy="115838"/>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12"/>
              </a:lnSpc>
              <a:buNone/>
            </a:pPr>
            <a:r>
              <a:rPr lang="en-US" sz="912">
                <a:solidFill>
                  <a:srgbClr val="000000"/>
                </a:solidFill>
                <a:latin typeface="Bahnschrift SemiLight"/>
                <a:ea typeface="Satoshi Medium" pitchFamily="34" charset="-122"/>
                <a:cs typeface="Satoshi Medium" pitchFamily="34" charset="-120"/>
              </a:rPr>
              <a:t>1970</a:t>
            </a:r>
            <a:endParaRPr lang="en-US" sz="912">
              <a:latin typeface="Bahnschrift SemiLight"/>
            </a:endParaRPr>
          </a:p>
        </p:txBody>
      </p:sp>
      <p:sp>
        <p:nvSpPr>
          <p:cNvPr id="13" name="name_1980">
            <a:extLst>
              <a:ext uri="{FF2B5EF4-FFF2-40B4-BE49-F238E27FC236}">
                <a16:creationId xmlns:a16="http://schemas.microsoft.com/office/drawing/2014/main" id="{3CFD1C0A-F5A0-3279-0126-EAC3B6358775}"/>
              </a:ext>
            </a:extLst>
          </p:cNvPr>
          <p:cNvSpPr/>
          <p:nvPr/>
        </p:nvSpPr>
        <p:spPr>
          <a:xfrm>
            <a:off x="5225485" y="2002066"/>
            <a:ext cx="318556" cy="115838"/>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12"/>
              </a:lnSpc>
              <a:buNone/>
            </a:pPr>
            <a:r>
              <a:rPr lang="en-US" sz="912">
                <a:solidFill>
                  <a:srgbClr val="000000"/>
                </a:solidFill>
                <a:latin typeface="Bahnschrift SemiLight"/>
                <a:ea typeface="Satoshi Medium" pitchFamily="34" charset="-122"/>
                <a:cs typeface="Satoshi Medium" pitchFamily="34" charset="-120"/>
              </a:rPr>
              <a:t>1980</a:t>
            </a:r>
            <a:endParaRPr lang="en-US" sz="912">
              <a:latin typeface="Bahnschrift SemiLight"/>
            </a:endParaRPr>
          </a:p>
        </p:txBody>
      </p:sp>
      <p:sp>
        <p:nvSpPr>
          <p:cNvPr id="15" name="name_1990">
            <a:extLst>
              <a:ext uri="{FF2B5EF4-FFF2-40B4-BE49-F238E27FC236}">
                <a16:creationId xmlns:a16="http://schemas.microsoft.com/office/drawing/2014/main" id="{4FE2D91E-C906-FAA0-E0BA-8F27421EA8BF}"/>
              </a:ext>
            </a:extLst>
          </p:cNvPr>
          <p:cNvSpPr/>
          <p:nvPr/>
        </p:nvSpPr>
        <p:spPr>
          <a:xfrm>
            <a:off x="6427309" y="2002066"/>
            <a:ext cx="318556" cy="115838"/>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12"/>
              </a:lnSpc>
              <a:buNone/>
            </a:pPr>
            <a:r>
              <a:rPr lang="en-US" sz="912">
                <a:solidFill>
                  <a:srgbClr val="000000"/>
                </a:solidFill>
                <a:latin typeface="Bahnschrift SemiLight"/>
                <a:ea typeface="Satoshi Medium" pitchFamily="34" charset="-122"/>
                <a:cs typeface="Satoshi Medium" pitchFamily="34" charset="-120"/>
              </a:rPr>
              <a:t>1990</a:t>
            </a:r>
            <a:endParaRPr lang="en-US" sz="912">
              <a:latin typeface="Bahnschrift SemiLight"/>
            </a:endParaRPr>
          </a:p>
        </p:txBody>
      </p:sp>
      <p:sp>
        <p:nvSpPr>
          <p:cNvPr id="17" name="name_2000">
            <a:extLst>
              <a:ext uri="{FF2B5EF4-FFF2-40B4-BE49-F238E27FC236}">
                <a16:creationId xmlns:a16="http://schemas.microsoft.com/office/drawing/2014/main" id="{55B03DE0-B93B-8ACB-9B38-08324A284366}"/>
              </a:ext>
            </a:extLst>
          </p:cNvPr>
          <p:cNvSpPr/>
          <p:nvPr/>
        </p:nvSpPr>
        <p:spPr>
          <a:xfrm>
            <a:off x="7585695" y="2002066"/>
            <a:ext cx="361995" cy="115838"/>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12"/>
              </a:lnSpc>
              <a:buNone/>
            </a:pPr>
            <a:r>
              <a:rPr lang="en-US" sz="912">
                <a:solidFill>
                  <a:srgbClr val="000000"/>
                </a:solidFill>
                <a:latin typeface="Bahnschrift SemiLight"/>
                <a:ea typeface="Satoshi Medium" pitchFamily="34" charset="-122"/>
                <a:cs typeface="Satoshi Medium" pitchFamily="34" charset="-120"/>
              </a:rPr>
              <a:t>2000</a:t>
            </a:r>
            <a:endParaRPr lang="en-US" sz="912">
              <a:latin typeface="Bahnschrift SemiLight"/>
            </a:endParaRPr>
          </a:p>
        </p:txBody>
      </p:sp>
      <p:sp>
        <p:nvSpPr>
          <p:cNvPr id="19" name="name_2010">
            <a:extLst>
              <a:ext uri="{FF2B5EF4-FFF2-40B4-BE49-F238E27FC236}">
                <a16:creationId xmlns:a16="http://schemas.microsoft.com/office/drawing/2014/main" id="{E127EAB1-03F9-7FCB-14D5-FAD64314CD2F}"/>
              </a:ext>
            </a:extLst>
          </p:cNvPr>
          <p:cNvSpPr/>
          <p:nvPr/>
        </p:nvSpPr>
        <p:spPr>
          <a:xfrm>
            <a:off x="8801998" y="2002066"/>
            <a:ext cx="318556" cy="115838"/>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12"/>
              </a:lnSpc>
              <a:buNone/>
            </a:pPr>
            <a:r>
              <a:rPr lang="en-US" sz="912">
                <a:solidFill>
                  <a:srgbClr val="000000"/>
                </a:solidFill>
                <a:latin typeface="Bahnschrift SemiLight"/>
                <a:ea typeface="Satoshi Medium" pitchFamily="34" charset="-122"/>
                <a:cs typeface="Satoshi Medium" pitchFamily="34" charset="-120"/>
              </a:rPr>
              <a:t>2010</a:t>
            </a:r>
            <a:endParaRPr lang="en-US" sz="912">
              <a:latin typeface="Bahnschrift SemiLight"/>
            </a:endParaRPr>
          </a:p>
        </p:txBody>
      </p:sp>
      <p:sp>
        <p:nvSpPr>
          <p:cNvPr id="21" name="name_2020">
            <a:extLst>
              <a:ext uri="{FF2B5EF4-FFF2-40B4-BE49-F238E27FC236}">
                <a16:creationId xmlns:a16="http://schemas.microsoft.com/office/drawing/2014/main" id="{E7F0B30E-F9DE-4DD6-C801-39CA9E392725}"/>
              </a:ext>
            </a:extLst>
          </p:cNvPr>
          <p:cNvSpPr/>
          <p:nvPr/>
        </p:nvSpPr>
        <p:spPr>
          <a:xfrm>
            <a:off x="9989343" y="2002066"/>
            <a:ext cx="347515" cy="115838"/>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12"/>
              </a:lnSpc>
              <a:buNone/>
            </a:pPr>
            <a:r>
              <a:rPr lang="en-US" sz="912">
                <a:solidFill>
                  <a:srgbClr val="000000"/>
                </a:solidFill>
                <a:latin typeface="Bahnschrift SemiLight"/>
                <a:ea typeface="Satoshi Medium" pitchFamily="34" charset="-122"/>
                <a:cs typeface="Satoshi Medium" pitchFamily="34" charset="-120"/>
              </a:rPr>
              <a:t>2020</a:t>
            </a:r>
            <a:endParaRPr lang="en-US" sz="912">
              <a:latin typeface="Bahnschrift SemiLight"/>
            </a:endParaRPr>
          </a:p>
        </p:txBody>
      </p:sp>
      <p:sp>
        <p:nvSpPr>
          <p:cNvPr id="23" name="Universal design">
            <a:extLst>
              <a:ext uri="{FF2B5EF4-FFF2-40B4-BE49-F238E27FC236}">
                <a16:creationId xmlns:a16="http://schemas.microsoft.com/office/drawing/2014/main" id="{6751C623-0B06-6B05-071B-2353876407B0}"/>
              </a:ext>
            </a:extLst>
          </p:cNvPr>
          <p:cNvSpPr/>
          <p:nvPr/>
        </p:nvSpPr>
        <p:spPr>
          <a:xfrm>
            <a:off x="2010968" y="5035585"/>
            <a:ext cx="1274223" cy="67380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277"/>
              </a:lnSpc>
              <a:buNone/>
            </a:pPr>
            <a:r>
              <a:rPr lang="en-US" sz="912">
                <a:solidFill>
                  <a:srgbClr val="FFFFFF"/>
                </a:solidFill>
                <a:latin typeface="Bahnschrift SemiLight"/>
                <a:ea typeface="Satoshi Medium" pitchFamily="34" charset="-122"/>
                <a:cs typeface="Satoshi Medium" pitchFamily="34" charset="-120"/>
              </a:rPr>
              <a:t>Universal design</a:t>
            </a:r>
            <a:endParaRPr lang="en-US" sz="912">
              <a:latin typeface="Bahnschrift SemiLight"/>
            </a:endParaRPr>
          </a:p>
        </p:txBody>
      </p:sp>
      <p:sp>
        <p:nvSpPr>
          <p:cNvPr id="25" name="Effectiveness  Efficiency  Simplicity">
            <a:extLst>
              <a:ext uri="{FF2B5EF4-FFF2-40B4-BE49-F238E27FC236}">
                <a16:creationId xmlns:a16="http://schemas.microsoft.com/office/drawing/2014/main" id="{14C91B97-AD5B-7B1A-7318-FA6C809563D4}"/>
              </a:ext>
            </a:extLst>
          </p:cNvPr>
          <p:cNvSpPr/>
          <p:nvPr/>
        </p:nvSpPr>
        <p:spPr>
          <a:xfrm>
            <a:off x="3705105" y="5035585"/>
            <a:ext cx="1274223" cy="67380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277"/>
              </a:lnSpc>
              <a:buNone/>
            </a:pPr>
            <a:r>
              <a:rPr lang="en-US" sz="912">
                <a:solidFill>
                  <a:srgbClr val="FFFFFF"/>
                </a:solidFill>
                <a:latin typeface="Bahnschrift SemiLight"/>
                <a:ea typeface="Satoshi Medium" pitchFamily="34" charset="-122"/>
                <a:cs typeface="Satoshi Medium" pitchFamily="34" charset="-120"/>
              </a:rPr>
              <a:t>Effectiveness / Efficiency / Simplicity</a:t>
            </a:r>
            <a:endParaRPr lang="en-US" sz="912">
              <a:latin typeface="Bahnschrift SemiLight"/>
            </a:endParaRPr>
          </a:p>
        </p:txBody>
      </p:sp>
      <p:sp>
        <p:nvSpPr>
          <p:cNvPr id="27" name="Make interactions enjoyable Pleasure  Stimulation  Values">
            <a:extLst>
              <a:ext uri="{FF2B5EF4-FFF2-40B4-BE49-F238E27FC236}">
                <a16:creationId xmlns:a16="http://schemas.microsoft.com/office/drawing/2014/main" id="{3B2FA116-273A-856F-F351-53306A5897A4}"/>
              </a:ext>
            </a:extLst>
          </p:cNvPr>
          <p:cNvSpPr/>
          <p:nvPr/>
        </p:nvSpPr>
        <p:spPr>
          <a:xfrm>
            <a:off x="5413723" y="5035585"/>
            <a:ext cx="2229891" cy="67380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277"/>
              </a:lnSpc>
              <a:buNone/>
            </a:pPr>
            <a:r>
              <a:rPr lang="en-US" sz="912">
                <a:solidFill>
                  <a:srgbClr val="FFFFFF"/>
                </a:solidFill>
                <a:latin typeface="Bahnschrift SemiLight"/>
                <a:ea typeface="Satoshi Medium" pitchFamily="34" charset="-122"/>
                <a:cs typeface="Satoshi Medium" pitchFamily="34" charset="-120"/>
              </a:rPr>
              <a:t>Make interactions enjoyable:
 Pleasure / Stimulation / Values</a:t>
            </a:r>
            <a:endParaRPr lang="en-US" sz="912">
              <a:latin typeface="Bahnschrift SemiLight"/>
            </a:endParaRPr>
          </a:p>
        </p:txBody>
      </p:sp>
      <p:sp>
        <p:nvSpPr>
          <p:cNvPr id="29" name="Encourage the user to adopt a certain behavior Request  Engage  Change">
            <a:extLst>
              <a:ext uri="{FF2B5EF4-FFF2-40B4-BE49-F238E27FC236}">
                <a16:creationId xmlns:a16="http://schemas.microsoft.com/office/drawing/2014/main" id="{699684F4-9559-9CD5-8A35-E133B35FF507}"/>
              </a:ext>
            </a:extLst>
          </p:cNvPr>
          <p:cNvSpPr/>
          <p:nvPr/>
        </p:nvSpPr>
        <p:spPr>
          <a:xfrm>
            <a:off x="8063528" y="5035585"/>
            <a:ext cx="2229891" cy="67380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277"/>
              </a:lnSpc>
              <a:buNone/>
            </a:pPr>
            <a:r>
              <a:rPr lang="en-US" sz="912">
                <a:solidFill>
                  <a:srgbClr val="FFFFFF"/>
                </a:solidFill>
                <a:latin typeface="Bahnschrift SemiLight"/>
                <a:ea typeface="Satoshi Medium" pitchFamily="34" charset="-122"/>
                <a:cs typeface="Satoshi Medium" pitchFamily="34" charset="-120"/>
              </a:rPr>
              <a:t>Encourage the user to adopt a certain behavior:
 Request / Engage / Change</a:t>
            </a:r>
            <a:endParaRPr lang="en-US" sz="912">
              <a:latin typeface="Bahnschrift SemiLight"/>
            </a:endParaRPr>
          </a:p>
        </p:txBody>
      </p:sp>
      <p:sp>
        <p:nvSpPr>
          <p:cNvPr id="31" name="Psychophysics">
            <a:extLst>
              <a:ext uri="{FF2B5EF4-FFF2-40B4-BE49-F238E27FC236}">
                <a16:creationId xmlns:a16="http://schemas.microsoft.com/office/drawing/2014/main" id="{AAD2E7B3-8382-B1D0-139B-C26DEBC9498B}"/>
              </a:ext>
            </a:extLst>
          </p:cNvPr>
          <p:cNvSpPr/>
          <p:nvPr/>
        </p:nvSpPr>
        <p:spPr>
          <a:xfrm>
            <a:off x="2010968" y="6179490"/>
            <a:ext cx="1274223" cy="26063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FF3E6C"/>
                </a:solidFill>
                <a:latin typeface="Bahnschrift SemiLight"/>
                <a:ea typeface="Satoshi Medium" pitchFamily="34" charset="-122"/>
                <a:cs typeface="Satoshi Medium" pitchFamily="34" charset="-120"/>
              </a:rPr>
              <a:t>Psychophysics</a:t>
            </a:r>
            <a:endParaRPr lang="en-US" sz="1140">
              <a:latin typeface="Bahnschrift SemiLight"/>
            </a:endParaRPr>
          </a:p>
        </p:txBody>
      </p:sp>
      <p:sp>
        <p:nvSpPr>
          <p:cNvPr id="33" name="Cognitive psychology">
            <a:extLst>
              <a:ext uri="{FF2B5EF4-FFF2-40B4-BE49-F238E27FC236}">
                <a16:creationId xmlns:a16="http://schemas.microsoft.com/office/drawing/2014/main" id="{C810A7C9-7558-9121-599F-80262327C18C}"/>
              </a:ext>
            </a:extLst>
          </p:cNvPr>
          <p:cNvSpPr/>
          <p:nvPr/>
        </p:nvSpPr>
        <p:spPr>
          <a:xfrm>
            <a:off x="4487015" y="6179490"/>
            <a:ext cx="1911335" cy="26063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FF3E6C"/>
                </a:solidFill>
                <a:latin typeface="Bahnschrift SemiLight"/>
                <a:ea typeface="Satoshi Medium" pitchFamily="34" charset="-122"/>
                <a:cs typeface="Satoshi Medium" pitchFamily="34" charset="-120"/>
              </a:rPr>
              <a:t>Cognitive psychology</a:t>
            </a:r>
            <a:endParaRPr lang="en-US" sz="1140">
              <a:latin typeface="Bahnschrift SemiLight"/>
            </a:endParaRPr>
          </a:p>
        </p:txBody>
      </p:sp>
      <p:sp>
        <p:nvSpPr>
          <p:cNvPr id="35" name="Social psychology">
            <a:extLst>
              <a:ext uri="{FF2B5EF4-FFF2-40B4-BE49-F238E27FC236}">
                <a16:creationId xmlns:a16="http://schemas.microsoft.com/office/drawing/2014/main" id="{3F8125D7-08DA-8A21-109D-61926487CBD8}"/>
              </a:ext>
            </a:extLst>
          </p:cNvPr>
          <p:cNvSpPr/>
          <p:nvPr/>
        </p:nvSpPr>
        <p:spPr>
          <a:xfrm>
            <a:off x="7904250" y="6179490"/>
            <a:ext cx="1911335" cy="26063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FF3E6C"/>
                </a:solidFill>
                <a:latin typeface="Bahnschrift SemiLight"/>
                <a:ea typeface="Satoshi Medium" pitchFamily="34" charset="-122"/>
                <a:cs typeface="Satoshi Medium" pitchFamily="34" charset="-120"/>
              </a:rPr>
              <a:t>Social psychology</a:t>
            </a:r>
            <a:endParaRPr lang="en-US" sz="1140">
              <a:latin typeface="Bahnschrift SemiLight"/>
            </a:endParaRPr>
          </a:p>
        </p:txBody>
      </p:sp>
      <p:sp>
        <p:nvSpPr>
          <p:cNvPr id="37" name="Pioneers and researchers">
            <a:extLst>
              <a:ext uri="{FF2B5EF4-FFF2-40B4-BE49-F238E27FC236}">
                <a16:creationId xmlns:a16="http://schemas.microsoft.com/office/drawing/2014/main" id="{C9A1C9A6-4FC3-A000-A8EE-695B685BA306}"/>
              </a:ext>
            </a:extLst>
          </p:cNvPr>
          <p:cNvSpPr/>
          <p:nvPr/>
        </p:nvSpPr>
        <p:spPr>
          <a:xfrm>
            <a:off x="1895130" y="2385781"/>
            <a:ext cx="912228" cy="593672"/>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277"/>
              </a:lnSpc>
              <a:buNone/>
            </a:pPr>
            <a:r>
              <a:rPr lang="en-US" sz="912" dirty="0">
                <a:solidFill>
                  <a:srgbClr val="FF3E6C"/>
                </a:solidFill>
                <a:latin typeface="Bahnschrift SemiLight"/>
                <a:ea typeface="Satoshi Medium" pitchFamily="34" charset="-122"/>
                <a:cs typeface="Satoshi Medium" pitchFamily="34" charset="-120"/>
              </a:rPr>
              <a:t>Pioneers
 and researchers</a:t>
            </a:r>
            <a:endParaRPr lang="en-US" sz="912" dirty="0">
              <a:latin typeface="Bahnschrift SemiLight"/>
            </a:endParaRPr>
          </a:p>
        </p:txBody>
      </p:sp>
      <p:sp>
        <p:nvSpPr>
          <p:cNvPr id="39" name="Expert Class  Centralized Computing Period">
            <a:extLst>
              <a:ext uri="{FF2B5EF4-FFF2-40B4-BE49-F238E27FC236}">
                <a16:creationId xmlns:a16="http://schemas.microsoft.com/office/drawing/2014/main" id="{6825381A-5B91-6737-6B9F-CF7B05854047}"/>
              </a:ext>
            </a:extLst>
          </p:cNvPr>
          <p:cNvSpPr/>
          <p:nvPr/>
        </p:nvSpPr>
        <p:spPr>
          <a:xfrm>
            <a:off x="3227271" y="2385781"/>
            <a:ext cx="1447981" cy="593672"/>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277"/>
              </a:lnSpc>
              <a:buNone/>
            </a:pPr>
            <a:r>
              <a:rPr lang="en-US" sz="912">
                <a:solidFill>
                  <a:srgbClr val="FF3E6C"/>
                </a:solidFill>
                <a:latin typeface="Bahnschrift SemiLight"/>
                <a:ea typeface="Satoshi Medium" pitchFamily="34" charset="-122"/>
                <a:cs typeface="Satoshi Medium" pitchFamily="34" charset="-120"/>
              </a:rPr>
              <a:t>Expert Class / Centralized Computing Period</a:t>
            </a:r>
            <a:endParaRPr lang="en-US" sz="912">
              <a:latin typeface="Bahnschrift SemiLight"/>
            </a:endParaRPr>
          </a:p>
        </p:txBody>
      </p:sp>
      <p:sp>
        <p:nvSpPr>
          <p:cNvPr id="41" name="Revolution of microcomputing">
            <a:extLst>
              <a:ext uri="{FF2B5EF4-FFF2-40B4-BE49-F238E27FC236}">
                <a16:creationId xmlns:a16="http://schemas.microsoft.com/office/drawing/2014/main" id="{C9E074DC-D76D-5FA4-8DF6-549225930E77}"/>
              </a:ext>
            </a:extLst>
          </p:cNvPr>
          <p:cNvSpPr/>
          <p:nvPr/>
        </p:nvSpPr>
        <p:spPr>
          <a:xfrm>
            <a:off x="4993808" y="2385781"/>
            <a:ext cx="1332143" cy="593672"/>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277"/>
              </a:lnSpc>
              <a:buNone/>
            </a:pPr>
            <a:r>
              <a:rPr lang="en-US" sz="912" dirty="0">
                <a:solidFill>
                  <a:srgbClr val="FF3E6C"/>
                </a:solidFill>
                <a:latin typeface="Bahnschrift SemiLight"/>
                <a:ea typeface="Satoshi Medium" pitchFamily="34" charset="-122"/>
                <a:cs typeface="Satoshi Medium" pitchFamily="34" charset="-120"/>
              </a:rPr>
              <a:t>Revolution of
 microcomputing</a:t>
            </a:r>
            <a:endParaRPr lang="en-US" sz="912" dirty="0">
              <a:latin typeface="Bahnschrift SemiLight"/>
            </a:endParaRPr>
          </a:p>
        </p:txBody>
      </p:sp>
      <p:sp>
        <p:nvSpPr>
          <p:cNvPr id="43" name="Banalization of computing  Beginning of the global village">
            <a:extLst>
              <a:ext uri="{FF2B5EF4-FFF2-40B4-BE49-F238E27FC236}">
                <a16:creationId xmlns:a16="http://schemas.microsoft.com/office/drawing/2014/main" id="{3F3CEBE0-D4B1-627C-82E0-F2D321BBA8C2}"/>
              </a:ext>
            </a:extLst>
          </p:cNvPr>
          <p:cNvSpPr/>
          <p:nvPr/>
        </p:nvSpPr>
        <p:spPr>
          <a:xfrm>
            <a:off x="6604992" y="2385781"/>
            <a:ext cx="1628365" cy="593672"/>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277"/>
              </a:lnSpc>
              <a:buNone/>
            </a:pPr>
            <a:r>
              <a:rPr lang="en-US" sz="912">
                <a:solidFill>
                  <a:srgbClr val="FF3E6C"/>
                </a:solidFill>
                <a:latin typeface="Bahnschrift SemiLight"/>
                <a:ea typeface="Satoshi Medium" pitchFamily="34" charset="-122"/>
                <a:cs typeface="Satoshi Medium" pitchFamily="34" charset="-120"/>
              </a:rPr>
              <a:t>Banalization of computing / Beginning of the “global village”</a:t>
            </a:r>
            <a:endParaRPr lang="en-US" sz="912">
              <a:latin typeface="Bahnschrift SemiLight"/>
            </a:endParaRPr>
          </a:p>
        </p:txBody>
      </p:sp>
      <p:sp>
        <p:nvSpPr>
          <p:cNvPr id="45" name="Embedded and transparent technologies  Smart environments">
            <a:extLst>
              <a:ext uri="{FF2B5EF4-FFF2-40B4-BE49-F238E27FC236}">
                <a16:creationId xmlns:a16="http://schemas.microsoft.com/office/drawing/2014/main" id="{AA20F347-DE09-D33C-E418-30FCFD80275E}"/>
              </a:ext>
            </a:extLst>
          </p:cNvPr>
          <p:cNvSpPr/>
          <p:nvPr/>
        </p:nvSpPr>
        <p:spPr>
          <a:xfrm>
            <a:off x="8594615" y="2385781"/>
            <a:ext cx="1544186" cy="593672"/>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277"/>
              </a:lnSpc>
              <a:buNone/>
            </a:pPr>
            <a:r>
              <a:rPr lang="en-US" sz="912">
                <a:solidFill>
                  <a:srgbClr val="FF3E6C"/>
                </a:solidFill>
                <a:latin typeface="Bahnschrift SemiLight"/>
                <a:ea typeface="Satoshi Medium" pitchFamily="34" charset="-122"/>
                <a:cs typeface="Satoshi Medium" pitchFamily="34" charset="-120"/>
              </a:rPr>
              <a:t>Embedded and transparent technologies / Smart environments</a:t>
            </a:r>
            <a:endParaRPr lang="en-US" sz="912">
              <a:latin typeface="Bahnschrift SemiLight"/>
            </a:endParaRPr>
          </a:p>
        </p:txBody>
      </p:sp>
      <p:sp>
        <p:nvSpPr>
          <p:cNvPr id="47" name="Accessibility">
            <a:extLst>
              <a:ext uri="{FF2B5EF4-FFF2-40B4-BE49-F238E27FC236}">
                <a16:creationId xmlns:a16="http://schemas.microsoft.com/office/drawing/2014/main" id="{510D049A-9DAD-8403-E630-D7E746B1D76D}"/>
              </a:ext>
            </a:extLst>
          </p:cNvPr>
          <p:cNvSpPr/>
          <p:nvPr/>
        </p:nvSpPr>
        <p:spPr>
          <a:xfrm>
            <a:off x="2097846" y="3298008"/>
            <a:ext cx="1274223" cy="26063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FF3E6C"/>
                </a:solidFill>
                <a:latin typeface="Bahnschrift SemiLight"/>
                <a:ea typeface="Satoshi Regular" pitchFamily="34" charset="-122"/>
                <a:cs typeface="Satoshi Regular" pitchFamily="34" charset="-120"/>
              </a:rPr>
              <a:t>Accessibility</a:t>
            </a:r>
            <a:endParaRPr lang="en-US" sz="1140">
              <a:latin typeface="Bahnschrift SemiLight"/>
            </a:endParaRPr>
          </a:p>
        </p:txBody>
      </p:sp>
      <p:sp>
        <p:nvSpPr>
          <p:cNvPr id="49" name="Practicality">
            <a:extLst>
              <a:ext uri="{FF2B5EF4-FFF2-40B4-BE49-F238E27FC236}">
                <a16:creationId xmlns:a16="http://schemas.microsoft.com/office/drawing/2014/main" id="{9D5B5616-E9E0-E614-8185-49847DFCD107}"/>
              </a:ext>
            </a:extLst>
          </p:cNvPr>
          <p:cNvSpPr/>
          <p:nvPr/>
        </p:nvSpPr>
        <p:spPr>
          <a:xfrm>
            <a:off x="3777504" y="3660003"/>
            <a:ext cx="1274223" cy="26063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FF8152"/>
                </a:solidFill>
                <a:latin typeface="Bahnschrift SemiLight"/>
                <a:ea typeface="Satoshi Regular" pitchFamily="34" charset="-122"/>
                <a:cs typeface="Satoshi Regular" pitchFamily="34" charset="-120"/>
              </a:rPr>
              <a:t>Practicality</a:t>
            </a:r>
            <a:endParaRPr lang="en-US" sz="1140">
              <a:latin typeface="Bahnschrift SemiLight"/>
            </a:endParaRPr>
          </a:p>
        </p:txBody>
      </p:sp>
      <p:sp>
        <p:nvSpPr>
          <p:cNvPr id="51" name="Emotionality">
            <a:extLst>
              <a:ext uri="{FF2B5EF4-FFF2-40B4-BE49-F238E27FC236}">
                <a16:creationId xmlns:a16="http://schemas.microsoft.com/office/drawing/2014/main" id="{9DA8571D-F395-BF46-9C78-52072114638F}"/>
              </a:ext>
            </a:extLst>
          </p:cNvPr>
          <p:cNvSpPr/>
          <p:nvPr/>
        </p:nvSpPr>
        <p:spPr>
          <a:xfrm>
            <a:off x="5486122" y="4021998"/>
            <a:ext cx="1274223" cy="26063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FFBD11"/>
                </a:solidFill>
                <a:latin typeface="Bahnschrift SemiLight"/>
                <a:ea typeface="Satoshi Regular" pitchFamily="34" charset="-122"/>
                <a:cs typeface="Satoshi Regular" pitchFamily="34" charset="-120"/>
              </a:rPr>
              <a:t>Emotionality</a:t>
            </a:r>
            <a:endParaRPr lang="en-US" sz="1140">
              <a:latin typeface="Bahnschrift SemiLight"/>
            </a:endParaRPr>
          </a:p>
        </p:txBody>
      </p:sp>
      <p:sp>
        <p:nvSpPr>
          <p:cNvPr id="53" name="Persuasion">
            <a:extLst>
              <a:ext uri="{FF2B5EF4-FFF2-40B4-BE49-F238E27FC236}">
                <a16:creationId xmlns:a16="http://schemas.microsoft.com/office/drawing/2014/main" id="{287C178C-D430-3300-F428-B3372A57960F}"/>
              </a:ext>
            </a:extLst>
          </p:cNvPr>
          <p:cNvSpPr/>
          <p:nvPr/>
        </p:nvSpPr>
        <p:spPr>
          <a:xfrm>
            <a:off x="8135927" y="4383994"/>
            <a:ext cx="1274223" cy="26063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FF3E6C"/>
                </a:solidFill>
                <a:latin typeface="Bahnschrift SemiLight"/>
                <a:ea typeface="Satoshi Regular" pitchFamily="34" charset="-122"/>
                <a:cs typeface="Satoshi Regular" pitchFamily="34" charset="-120"/>
              </a:rPr>
              <a:t>Persuasion</a:t>
            </a:r>
            <a:endParaRPr lang="en-US" sz="1140">
              <a:latin typeface="Bahnschrift SemiLight"/>
            </a:endParaRPr>
          </a:p>
        </p:txBody>
      </p:sp>
    </p:spTree>
    <p:extLst>
      <p:ext uri="{BB962C8B-B14F-4D97-AF65-F5344CB8AC3E}">
        <p14:creationId xmlns:p14="http://schemas.microsoft.com/office/powerpoint/2010/main" val="17814840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2584-261A-9FBB-FDEC-B7F31A598D64}"/>
              </a:ext>
            </a:extLst>
          </p:cNvPr>
          <p:cNvSpPr>
            <a:spLocks noGrp="1"/>
          </p:cNvSpPr>
          <p:nvPr>
            <p:ph type="title"/>
          </p:nvPr>
        </p:nvSpPr>
        <p:spPr/>
        <p:txBody>
          <a:bodyPr/>
          <a:lstStyle/>
          <a:p>
            <a:r>
              <a:rPr lang="en-US"/>
              <a:t>Non-exhaustive list of different heuristics </a:t>
            </a:r>
          </a:p>
        </p:txBody>
      </p:sp>
      <p:pic>
        <p:nvPicPr>
          <p:cNvPr id="5" name="Group 623" descr="preencoded.png">
            <a:extLst>
              <a:ext uri="{FF2B5EF4-FFF2-40B4-BE49-F238E27FC236}">
                <a16:creationId xmlns:a16="http://schemas.microsoft.com/office/drawing/2014/main" id="{B973935E-969F-2F6D-0A93-4EC66FE504D9}"/>
              </a:ext>
            </a:extLst>
          </p:cNvPr>
          <p:cNvPicPr>
            <a:picLocks noChangeAspect="1"/>
          </p:cNvPicPr>
          <p:nvPr/>
        </p:nvPicPr>
        <p:blipFill>
          <a:blip r:embed="rId3"/>
          <a:srcRect/>
          <a:stretch/>
        </p:blipFill>
        <p:spPr>
          <a:xfrm>
            <a:off x="1039086" y="1860674"/>
            <a:ext cx="9730432" cy="4705938"/>
          </a:xfrm>
          <a:prstGeom prst="rect">
            <a:avLst/>
          </a:prstGeom>
        </p:spPr>
      </p:pic>
      <p:sp>
        <p:nvSpPr>
          <p:cNvPr id="7" name="Set">
            <a:extLst>
              <a:ext uri="{FF2B5EF4-FFF2-40B4-BE49-F238E27FC236}">
                <a16:creationId xmlns:a16="http://schemas.microsoft.com/office/drawing/2014/main" id="{C314804B-2738-8559-E1DE-F0275648D6D3}"/>
              </a:ext>
            </a:extLst>
          </p:cNvPr>
          <p:cNvSpPr/>
          <p:nvPr/>
        </p:nvSpPr>
        <p:spPr>
          <a:xfrm>
            <a:off x="1183885" y="1860674"/>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Set</a:t>
            </a:r>
            <a:endParaRPr lang="en-US" sz="1140">
              <a:latin typeface="Bahnschrift SemiLight"/>
            </a:endParaRPr>
          </a:p>
        </p:txBody>
      </p:sp>
      <p:sp>
        <p:nvSpPr>
          <p:cNvPr id="9" name="Kind">
            <a:extLst>
              <a:ext uri="{FF2B5EF4-FFF2-40B4-BE49-F238E27FC236}">
                <a16:creationId xmlns:a16="http://schemas.microsoft.com/office/drawing/2014/main" id="{917D04FD-AF38-877B-6197-CDCBF03D26A3}"/>
              </a:ext>
            </a:extLst>
          </p:cNvPr>
          <p:cNvSpPr/>
          <p:nvPr/>
        </p:nvSpPr>
        <p:spPr>
          <a:xfrm>
            <a:off x="5745024" y="1860674"/>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Kind</a:t>
            </a:r>
            <a:endParaRPr lang="en-US" sz="1140">
              <a:latin typeface="Bahnschrift SemiLight"/>
            </a:endParaRPr>
          </a:p>
        </p:txBody>
      </p:sp>
      <p:sp>
        <p:nvSpPr>
          <p:cNvPr id="11" name="Focus">
            <a:extLst>
              <a:ext uri="{FF2B5EF4-FFF2-40B4-BE49-F238E27FC236}">
                <a16:creationId xmlns:a16="http://schemas.microsoft.com/office/drawing/2014/main" id="{68777B5D-4996-B654-916B-B41CD7CFF201}"/>
              </a:ext>
            </a:extLst>
          </p:cNvPr>
          <p:cNvSpPr/>
          <p:nvPr/>
        </p:nvSpPr>
        <p:spPr>
          <a:xfrm>
            <a:off x="8307951" y="1860674"/>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Focus</a:t>
            </a:r>
            <a:endParaRPr lang="en-US" sz="1140">
              <a:latin typeface="Bahnschrift SemiLight"/>
            </a:endParaRPr>
          </a:p>
        </p:txBody>
      </p:sp>
      <p:sp>
        <p:nvSpPr>
          <p:cNvPr id="13" name="Bastien  Scapin 1993">
            <a:extLst>
              <a:ext uri="{FF2B5EF4-FFF2-40B4-BE49-F238E27FC236}">
                <a16:creationId xmlns:a16="http://schemas.microsoft.com/office/drawing/2014/main" id="{E3788E4B-9F95-BEC9-AF67-54276861CF09}"/>
              </a:ext>
            </a:extLst>
          </p:cNvPr>
          <p:cNvSpPr/>
          <p:nvPr/>
        </p:nvSpPr>
        <p:spPr>
          <a:xfrm>
            <a:off x="1183885" y="2295068"/>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Bastien &amp; Scapin (1993)</a:t>
            </a:r>
            <a:endParaRPr lang="en-US" sz="1140">
              <a:latin typeface="Bahnschrift SemiLight"/>
            </a:endParaRPr>
          </a:p>
        </p:txBody>
      </p:sp>
      <p:sp>
        <p:nvSpPr>
          <p:cNvPr id="15" name="General">
            <a:extLst>
              <a:ext uri="{FF2B5EF4-FFF2-40B4-BE49-F238E27FC236}">
                <a16:creationId xmlns:a16="http://schemas.microsoft.com/office/drawing/2014/main" id="{A2C9CEF9-F2B7-010A-EF90-170A1457013C}"/>
              </a:ext>
            </a:extLst>
          </p:cNvPr>
          <p:cNvSpPr/>
          <p:nvPr/>
        </p:nvSpPr>
        <p:spPr>
          <a:xfrm>
            <a:off x="5745024" y="2295068"/>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17" name="Usability">
            <a:extLst>
              <a:ext uri="{FF2B5EF4-FFF2-40B4-BE49-F238E27FC236}">
                <a16:creationId xmlns:a16="http://schemas.microsoft.com/office/drawing/2014/main" id="{1E3E6ACE-F8FE-4CD5-F17E-5C9BC9874AAF}"/>
              </a:ext>
            </a:extLst>
          </p:cNvPr>
          <p:cNvSpPr/>
          <p:nvPr/>
        </p:nvSpPr>
        <p:spPr>
          <a:xfrm>
            <a:off x="8307951" y="2295068"/>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Usability</a:t>
            </a:r>
            <a:endParaRPr lang="en-US" sz="1140">
              <a:latin typeface="Bahnschrift SemiLight"/>
            </a:endParaRPr>
          </a:p>
        </p:txBody>
      </p:sp>
      <p:sp>
        <p:nvSpPr>
          <p:cNvPr id="19" name="Nielsen 1994">
            <a:extLst>
              <a:ext uri="{FF2B5EF4-FFF2-40B4-BE49-F238E27FC236}">
                <a16:creationId xmlns:a16="http://schemas.microsoft.com/office/drawing/2014/main" id="{5EE47BD1-9CA9-AA37-63A1-A9ABCA705AFE}"/>
              </a:ext>
            </a:extLst>
          </p:cNvPr>
          <p:cNvSpPr/>
          <p:nvPr/>
        </p:nvSpPr>
        <p:spPr>
          <a:xfrm>
            <a:off x="1183885" y="2729462"/>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Nielsen (1994)</a:t>
            </a:r>
            <a:endParaRPr lang="en-US" sz="1140">
              <a:latin typeface="Bahnschrift SemiLight"/>
            </a:endParaRPr>
          </a:p>
        </p:txBody>
      </p:sp>
      <p:sp>
        <p:nvSpPr>
          <p:cNvPr id="21" name="General">
            <a:extLst>
              <a:ext uri="{FF2B5EF4-FFF2-40B4-BE49-F238E27FC236}">
                <a16:creationId xmlns:a16="http://schemas.microsoft.com/office/drawing/2014/main" id="{CD416FEC-8AF1-A63C-2068-1CBD01091F6B}"/>
              </a:ext>
            </a:extLst>
          </p:cNvPr>
          <p:cNvSpPr/>
          <p:nvPr/>
        </p:nvSpPr>
        <p:spPr>
          <a:xfrm>
            <a:off x="5745024" y="2729462"/>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23" name="Usability">
            <a:extLst>
              <a:ext uri="{FF2B5EF4-FFF2-40B4-BE49-F238E27FC236}">
                <a16:creationId xmlns:a16="http://schemas.microsoft.com/office/drawing/2014/main" id="{B1DA5D00-0307-6AD7-D3EB-1BAACB74E053}"/>
              </a:ext>
            </a:extLst>
          </p:cNvPr>
          <p:cNvSpPr/>
          <p:nvPr/>
        </p:nvSpPr>
        <p:spPr>
          <a:xfrm>
            <a:off x="8307951" y="2729462"/>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Usability</a:t>
            </a:r>
            <a:endParaRPr lang="en-US" sz="1140">
              <a:latin typeface="Bahnschrift SemiLight"/>
            </a:endParaRPr>
          </a:p>
        </p:txBody>
      </p:sp>
      <p:sp>
        <p:nvSpPr>
          <p:cNvPr id="25" name="Paz et al 2014">
            <a:extLst>
              <a:ext uri="{FF2B5EF4-FFF2-40B4-BE49-F238E27FC236}">
                <a16:creationId xmlns:a16="http://schemas.microsoft.com/office/drawing/2014/main" id="{5DE75BD5-213D-FD31-A429-3B54FBC0BC3F}"/>
              </a:ext>
            </a:extLst>
          </p:cNvPr>
          <p:cNvSpPr/>
          <p:nvPr/>
        </p:nvSpPr>
        <p:spPr>
          <a:xfrm>
            <a:off x="1183885" y="3163857"/>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Paz et al. (2014)</a:t>
            </a:r>
            <a:endParaRPr lang="en-US" sz="1140">
              <a:latin typeface="Bahnschrift SemiLight"/>
            </a:endParaRPr>
          </a:p>
        </p:txBody>
      </p:sp>
      <p:sp>
        <p:nvSpPr>
          <p:cNvPr id="27" name="General">
            <a:extLst>
              <a:ext uri="{FF2B5EF4-FFF2-40B4-BE49-F238E27FC236}">
                <a16:creationId xmlns:a16="http://schemas.microsoft.com/office/drawing/2014/main" id="{1FAC0622-B7BF-294B-9F23-763F1AD6A879}"/>
              </a:ext>
            </a:extLst>
          </p:cNvPr>
          <p:cNvSpPr/>
          <p:nvPr/>
        </p:nvSpPr>
        <p:spPr>
          <a:xfrm>
            <a:off x="5745024" y="3163857"/>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29" name="Transaction">
            <a:extLst>
              <a:ext uri="{FF2B5EF4-FFF2-40B4-BE49-F238E27FC236}">
                <a16:creationId xmlns:a16="http://schemas.microsoft.com/office/drawing/2014/main" id="{BB0CE37D-41F9-176A-B949-176230C21BC7}"/>
              </a:ext>
            </a:extLst>
          </p:cNvPr>
          <p:cNvSpPr/>
          <p:nvPr/>
        </p:nvSpPr>
        <p:spPr>
          <a:xfrm>
            <a:off x="8307951" y="3163857"/>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Transaction</a:t>
            </a:r>
            <a:endParaRPr lang="en-US" sz="1140">
              <a:latin typeface="Bahnschrift SemiLight"/>
            </a:endParaRPr>
          </a:p>
        </p:txBody>
      </p:sp>
      <p:sp>
        <p:nvSpPr>
          <p:cNvPr id="31" name="Nemery  Brangier 2014">
            <a:extLst>
              <a:ext uri="{FF2B5EF4-FFF2-40B4-BE49-F238E27FC236}">
                <a16:creationId xmlns:a16="http://schemas.microsoft.com/office/drawing/2014/main" id="{26EA0B89-1D90-80C9-44AE-25F600005C17}"/>
              </a:ext>
            </a:extLst>
          </p:cNvPr>
          <p:cNvSpPr/>
          <p:nvPr/>
        </p:nvSpPr>
        <p:spPr>
          <a:xfrm>
            <a:off x="1183885" y="3598251"/>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Nemery &amp; Brangier (2014)</a:t>
            </a:r>
            <a:endParaRPr lang="en-US" sz="1140">
              <a:latin typeface="Bahnschrift SemiLight"/>
            </a:endParaRPr>
          </a:p>
        </p:txBody>
      </p:sp>
      <p:sp>
        <p:nvSpPr>
          <p:cNvPr id="33" name="General">
            <a:extLst>
              <a:ext uri="{FF2B5EF4-FFF2-40B4-BE49-F238E27FC236}">
                <a16:creationId xmlns:a16="http://schemas.microsoft.com/office/drawing/2014/main" id="{D2089F9E-410F-89B7-8128-3D40581041E3}"/>
              </a:ext>
            </a:extLst>
          </p:cNvPr>
          <p:cNvSpPr/>
          <p:nvPr/>
        </p:nvSpPr>
        <p:spPr>
          <a:xfrm>
            <a:off x="5745024" y="3598251"/>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35" name="Persuasion">
            <a:extLst>
              <a:ext uri="{FF2B5EF4-FFF2-40B4-BE49-F238E27FC236}">
                <a16:creationId xmlns:a16="http://schemas.microsoft.com/office/drawing/2014/main" id="{64263C74-5DC7-CCD0-4B0B-42DF5DBEA13D}"/>
              </a:ext>
            </a:extLst>
          </p:cNvPr>
          <p:cNvSpPr/>
          <p:nvPr/>
        </p:nvSpPr>
        <p:spPr>
          <a:xfrm>
            <a:off x="8307951" y="3598251"/>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Persuasion</a:t>
            </a:r>
            <a:endParaRPr lang="en-US" sz="1140">
              <a:latin typeface="Bahnschrift SemiLight"/>
            </a:endParaRPr>
          </a:p>
        </p:txBody>
      </p:sp>
      <p:sp>
        <p:nvSpPr>
          <p:cNvPr id="37" name="Colombo  Pasch 2012">
            <a:extLst>
              <a:ext uri="{FF2B5EF4-FFF2-40B4-BE49-F238E27FC236}">
                <a16:creationId xmlns:a16="http://schemas.microsoft.com/office/drawing/2014/main" id="{5555525F-D60C-3502-7682-081134362B60}"/>
              </a:ext>
            </a:extLst>
          </p:cNvPr>
          <p:cNvSpPr/>
          <p:nvPr/>
        </p:nvSpPr>
        <p:spPr>
          <a:xfrm>
            <a:off x="1183885" y="4032645"/>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Colombo &amp; Pasch (2012)</a:t>
            </a:r>
            <a:endParaRPr lang="en-US" sz="1140">
              <a:latin typeface="Bahnschrift SemiLight"/>
            </a:endParaRPr>
          </a:p>
        </p:txBody>
      </p:sp>
      <p:sp>
        <p:nvSpPr>
          <p:cNvPr id="39" name="General">
            <a:extLst>
              <a:ext uri="{FF2B5EF4-FFF2-40B4-BE49-F238E27FC236}">
                <a16:creationId xmlns:a16="http://schemas.microsoft.com/office/drawing/2014/main" id="{EB7CD74C-421D-F8AA-1825-8CC895E620B9}"/>
              </a:ext>
            </a:extLst>
          </p:cNvPr>
          <p:cNvSpPr/>
          <p:nvPr/>
        </p:nvSpPr>
        <p:spPr>
          <a:xfrm>
            <a:off x="5745024" y="4032645"/>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dirty="0">
                <a:solidFill>
                  <a:srgbClr val="444343"/>
                </a:solidFill>
                <a:latin typeface="Bahnschrift SemiLight"/>
                <a:ea typeface="Satoshi Regular" pitchFamily="34" charset="-122"/>
                <a:cs typeface="Satoshi Regular" pitchFamily="34" charset="-120"/>
              </a:rPr>
              <a:t>General</a:t>
            </a:r>
            <a:endParaRPr lang="en-US" sz="1140" dirty="0">
              <a:latin typeface="Bahnschrift SemiLight"/>
            </a:endParaRPr>
          </a:p>
        </p:txBody>
      </p:sp>
      <p:sp>
        <p:nvSpPr>
          <p:cNvPr id="41" name="Global UX">
            <a:extLst>
              <a:ext uri="{FF2B5EF4-FFF2-40B4-BE49-F238E27FC236}">
                <a16:creationId xmlns:a16="http://schemas.microsoft.com/office/drawing/2014/main" id="{FDA5179E-42BE-EF1E-37ED-11379F077336}"/>
              </a:ext>
            </a:extLst>
          </p:cNvPr>
          <p:cNvSpPr/>
          <p:nvPr/>
        </p:nvSpPr>
        <p:spPr>
          <a:xfrm>
            <a:off x="8307951" y="4032645"/>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Global UX</a:t>
            </a:r>
            <a:endParaRPr lang="en-US" sz="1140">
              <a:latin typeface="Bahnschrift SemiLight"/>
            </a:endParaRPr>
          </a:p>
        </p:txBody>
      </p:sp>
      <p:sp>
        <p:nvSpPr>
          <p:cNvPr id="43" name="From Vicente  Pain 2002">
            <a:extLst>
              <a:ext uri="{FF2B5EF4-FFF2-40B4-BE49-F238E27FC236}">
                <a16:creationId xmlns:a16="http://schemas.microsoft.com/office/drawing/2014/main" id="{75A808D4-86CB-6D9A-B974-4B12AE9B0288}"/>
              </a:ext>
            </a:extLst>
          </p:cNvPr>
          <p:cNvSpPr/>
          <p:nvPr/>
        </p:nvSpPr>
        <p:spPr>
          <a:xfrm>
            <a:off x="1183885" y="4467040"/>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dirty="0">
                <a:solidFill>
                  <a:srgbClr val="444343"/>
                </a:solidFill>
                <a:latin typeface="Bahnschrift SemiLight"/>
                <a:ea typeface="Satoshi Regular" pitchFamily="34" charset="-122"/>
                <a:cs typeface="Satoshi Regular" pitchFamily="34" charset="-120"/>
              </a:rPr>
              <a:t>From Vicente &amp; Pain (2002)</a:t>
            </a:r>
            <a:endParaRPr lang="en-US" sz="1140" dirty="0">
              <a:latin typeface="Bahnschrift SemiLight"/>
            </a:endParaRPr>
          </a:p>
        </p:txBody>
      </p:sp>
      <p:sp>
        <p:nvSpPr>
          <p:cNvPr id="45" name="General">
            <a:extLst>
              <a:ext uri="{FF2B5EF4-FFF2-40B4-BE49-F238E27FC236}">
                <a16:creationId xmlns:a16="http://schemas.microsoft.com/office/drawing/2014/main" id="{C5C8902A-65E2-DF65-5A40-0B92059F8397}"/>
              </a:ext>
            </a:extLst>
          </p:cNvPr>
          <p:cNvSpPr/>
          <p:nvPr/>
        </p:nvSpPr>
        <p:spPr>
          <a:xfrm>
            <a:off x="5745024" y="4467040"/>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47" name="EmotionMotivation">
            <a:extLst>
              <a:ext uri="{FF2B5EF4-FFF2-40B4-BE49-F238E27FC236}">
                <a16:creationId xmlns:a16="http://schemas.microsoft.com/office/drawing/2014/main" id="{64CF30B3-FA16-8575-8374-5BD3721ABD17}"/>
              </a:ext>
            </a:extLst>
          </p:cNvPr>
          <p:cNvSpPr/>
          <p:nvPr/>
        </p:nvSpPr>
        <p:spPr>
          <a:xfrm>
            <a:off x="8307951" y="4467040"/>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Emotion/Motivation</a:t>
            </a:r>
            <a:endParaRPr lang="en-US" sz="1140">
              <a:latin typeface="Bahnschrift SemiLight"/>
            </a:endParaRPr>
          </a:p>
        </p:txBody>
      </p:sp>
      <p:sp>
        <p:nvSpPr>
          <p:cNvPr id="49" name="Instone 1993">
            <a:extLst>
              <a:ext uri="{FF2B5EF4-FFF2-40B4-BE49-F238E27FC236}">
                <a16:creationId xmlns:a16="http://schemas.microsoft.com/office/drawing/2014/main" id="{A5037C89-51C6-87E0-9CF7-40EE3F6A2327}"/>
              </a:ext>
            </a:extLst>
          </p:cNvPr>
          <p:cNvSpPr/>
          <p:nvPr/>
        </p:nvSpPr>
        <p:spPr>
          <a:xfrm>
            <a:off x="1183885" y="4901434"/>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Instone (1993)</a:t>
            </a:r>
            <a:endParaRPr lang="en-US" sz="1140">
              <a:latin typeface="Bahnschrift SemiLight"/>
            </a:endParaRPr>
          </a:p>
        </p:txBody>
      </p:sp>
      <p:sp>
        <p:nvSpPr>
          <p:cNvPr id="51" name="General">
            <a:extLst>
              <a:ext uri="{FF2B5EF4-FFF2-40B4-BE49-F238E27FC236}">
                <a16:creationId xmlns:a16="http://schemas.microsoft.com/office/drawing/2014/main" id="{E0D43597-874D-D1F6-92A0-0F07A9C4559F}"/>
              </a:ext>
            </a:extLst>
          </p:cNvPr>
          <p:cNvSpPr/>
          <p:nvPr/>
        </p:nvSpPr>
        <p:spPr>
          <a:xfrm>
            <a:off x="5745024" y="4901434"/>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53" name="Usability">
            <a:extLst>
              <a:ext uri="{FF2B5EF4-FFF2-40B4-BE49-F238E27FC236}">
                <a16:creationId xmlns:a16="http://schemas.microsoft.com/office/drawing/2014/main" id="{F4AEFEC7-F9A2-14FE-28B1-37C37D1E3393}"/>
              </a:ext>
            </a:extLst>
          </p:cNvPr>
          <p:cNvSpPr/>
          <p:nvPr/>
        </p:nvSpPr>
        <p:spPr>
          <a:xfrm>
            <a:off x="8307951" y="4901434"/>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Usability</a:t>
            </a:r>
            <a:endParaRPr lang="en-US" sz="1140">
              <a:latin typeface="Bahnschrift SemiLight"/>
            </a:endParaRPr>
          </a:p>
        </p:txBody>
      </p:sp>
      <p:sp>
        <p:nvSpPr>
          <p:cNvPr id="55" name="Butcher 2013">
            <a:extLst>
              <a:ext uri="{FF2B5EF4-FFF2-40B4-BE49-F238E27FC236}">
                <a16:creationId xmlns:a16="http://schemas.microsoft.com/office/drawing/2014/main" id="{753DAF72-9BE3-7AAC-83D0-941BCDA2035A}"/>
              </a:ext>
            </a:extLst>
          </p:cNvPr>
          <p:cNvSpPr/>
          <p:nvPr/>
        </p:nvSpPr>
        <p:spPr>
          <a:xfrm>
            <a:off x="1183885" y="5335828"/>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Butcher (2013)</a:t>
            </a:r>
            <a:endParaRPr lang="en-US" sz="1140">
              <a:latin typeface="Bahnschrift SemiLight"/>
            </a:endParaRPr>
          </a:p>
        </p:txBody>
      </p:sp>
      <p:sp>
        <p:nvSpPr>
          <p:cNvPr id="57" name="General">
            <a:extLst>
              <a:ext uri="{FF2B5EF4-FFF2-40B4-BE49-F238E27FC236}">
                <a16:creationId xmlns:a16="http://schemas.microsoft.com/office/drawing/2014/main" id="{4F71AEDA-D47D-B54C-A01B-03023990A5D2}"/>
              </a:ext>
            </a:extLst>
          </p:cNvPr>
          <p:cNvSpPr/>
          <p:nvPr/>
        </p:nvSpPr>
        <p:spPr>
          <a:xfrm>
            <a:off x="5745024" y="5335828"/>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59" name="Global UX">
            <a:extLst>
              <a:ext uri="{FF2B5EF4-FFF2-40B4-BE49-F238E27FC236}">
                <a16:creationId xmlns:a16="http://schemas.microsoft.com/office/drawing/2014/main" id="{A5E1D306-43D6-93BD-C12D-54436E8683C8}"/>
              </a:ext>
            </a:extLst>
          </p:cNvPr>
          <p:cNvSpPr/>
          <p:nvPr/>
        </p:nvSpPr>
        <p:spPr>
          <a:xfrm>
            <a:off x="8307951" y="5335828"/>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Global UX</a:t>
            </a:r>
            <a:endParaRPr lang="en-US" sz="1140">
              <a:latin typeface="Bahnschrift SemiLight"/>
            </a:endParaRPr>
          </a:p>
        </p:txBody>
      </p:sp>
      <p:sp>
        <p:nvSpPr>
          <p:cNvPr id="61" name="Kuparinen et al 2014">
            <a:extLst>
              <a:ext uri="{FF2B5EF4-FFF2-40B4-BE49-F238E27FC236}">
                <a16:creationId xmlns:a16="http://schemas.microsoft.com/office/drawing/2014/main" id="{A1A680F5-5582-49D7-99A1-83BC9C4331DA}"/>
              </a:ext>
            </a:extLst>
          </p:cNvPr>
          <p:cNvSpPr/>
          <p:nvPr/>
        </p:nvSpPr>
        <p:spPr>
          <a:xfrm>
            <a:off x="1183885" y="5770222"/>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Kuparinen et al. (2014)</a:t>
            </a:r>
            <a:endParaRPr lang="en-US" sz="1140">
              <a:latin typeface="Bahnschrift SemiLight"/>
            </a:endParaRPr>
          </a:p>
        </p:txBody>
      </p:sp>
      <p:sp>
        <p:nvSpPr>
          <p:cNvPr id="63" name="Specific">
            <a:extLst>
              <a:ext uri="{FF2B5EF4-FFF2-40B4-BE49-F238E27FC236}">
                <a16:creationId xmlns:a16="http://schemas.microsoft.com/office/drawing/2014/main" id="{6E1CE9E3-EAB9-FDBD-3721-C70E34BAE521}"/>
              </a:ext>
            </a:extLst>
          </p:cNvPr>
          <p:cNvSpPr/>
          <p:nvPr/>
        </p:nvSpPr>
        <p:spPr>
          <a:xfrm>
            <a:off x="5745024" y="5770222"/>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Specific</a:t>
            </a:r>
            <a:endParaRPr lang="en-US" sz="1140">
              <a:latin typeface="Bahnschrift SemiLight"/>
            </a:endParaRPr>
          </a:p>
        </p:txBody>
      </p:sp>
      <p:sp>
        <p:nvSpPr>
          <p:cNvPr id="65" name="Mobile Map Apps">
            <a:extLst>
              <a:ext uri="{FF2B5EF4-FFF2-40B4-BE49-F238E27FC236}">
                <a16:creationId xmlns:a16="http://schemas.microsoft.com/office/drawing/2014/main" id="{68052ED7-9AC9-804D-C7C0-202FA0A1B60D}"/>
              </a:ext>
            </a:extLst>
          </p:cNvPr>
          <p:cNvSpPr/>
          <p:nvPr/>
        </p:nvSpPr>
        <p:spPr>
          <a:xfrm>
            <a:off x="8307951" y="5770222"/>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Mobile Map Apps</a:t>
            </a:r>
            <a:endParaRPr lang="en-US" sz="1140">
              <a:latin typeface="Bahnschrift SemiLight"/>
            </a:endParaRPr>
          </a:p>
        </p:txBody>
      </p:sp>
      <p:sp>
        <p:nvSpPr>
          <p:cNvPr id="67" name="Bertini  al 2009">
            <a:extLst>
              <a:ext uri="{FF2B5EF4-FFF2-40B4-BE49-F238E27FC236}">
                <a16:creationId xmlns:a16="http://schemas.microsoft.com/office/drawing/2014/main" id="{DDB3E901-DD82-3E67-B4AB-82852757E8AA}"/>
              </a:ext>
            </a:extLst>
          </p:cNvPr>
          <p:cNvSpPr/>
          <p:nvPr/>
        </p:nvSpPr>
        <p:spPr>
          <a:xfrm>
            <a:off x="1183885" y="6204617"/>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Bertini &amp; al. (2009)</a:t>
            </a:r>
            <a:endParaRPr lang="en-US" sz="1140">
              <a:latin typeface="Bahnschrift SemiLight"/>
            </a:endParaRPr>
          </a:p>
        </p:txBody>
      </p:sp>
      <p:sp>
        <p:nvSpPr>
          <p:cNvPr id="69" name="Specific">
            <a:extLst>
              <a:ext uri="{FF2B5EF4-FFF2-40B4-BE49-F238E27FC236}">
                <a16:creationId xmlns:a16="http://schemas.microsoft.com/office/drawing/2014/main" id="{690613E0-F720-BCF9-1D8C-89043C09546C}"/>
              </a:ext>
            </a:extLst>
          </p:cNvPr>
          <p:cNvSpPr/>
          <p:nvPr/>
        </p:nvSpPr>
        <p:spPr>
          <a:xfrm>
            <a:off x="5745024" y="6204617"/>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Specific</a:t>
            </a:r>
            <a:endParaRPr lang="en-US" sz="1140">
              <a:latin typeface="Bahnschrift SemiLight"/>
            </a:endParaRPr>
          </a:p>
        </p:txBody>
      </p:sp>
      <p:sp>
        <p:nvSpPr>
          <p:cNvPr id="71" name="Mobile">
            <a:extLst>
              <a:ext uri="{FF2B5EF4-FFF2-40B4-BE49-F238E27FC236}">
                <a16:creationId xmlns:a16="http://schemas.microsoft.com/office/drawing/2014/main" id="{D52CD39B-1AE5-25A3-B693-0234A1F00E4C}"/>
              </a:ext>
            </a:extLst>
          </p:cNvPr>
          <p:cNvSpPr/>
          <p:nvPr/>
        </p:nvSpPr>
        <p:spPr>
          <a:xfrm>
            <a:off x="8307951" y="6204617"/>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Mobile</a:t>
            </a:r>
            <a:endParaRPr lang="en-US" sz="1140">
              <a:latin typeface="Bahnschrift SemiLight"/>
            </a:endParaRPr>
          </a:p>
        </p:txBody>
      </p:sp>
    </p:spTree>
    <p:extLst>
      <p:ext uri="{BB962C8B-B14F-4D97-AF65-F5344CB8AC3E}">
        <p14:creationId xmlns:p14="http://schemas.microsoft.com/office/powerpoint/2010/main" val="8403769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DD837-48B3-D9CB-8166-DE52A9286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EA201F-9215-AD6E-D05C-7338F3E1FE71}"/>
              </a:ext>
            </a:extLst>
          </p:cNvPr>
          <p:cNvSpPr>
            <a:spLocks noGrp="1"/>
          </p:cNvSpPr>
          <p:nvPr>
            <p:ph type="title"/>
          </p:nvPr>
        </p:nvSpPr>
        <p:spPr/>
        <p:txBody>
          <a:bodyPr/>
          <a:lstStyle/>
          <a:p>
            <a:r>
              <a:rPr lang="en-US"/>
              <a:t>Non-exhaustive list of different heuristics </a:t>
            </a:r>
          </a:p>
        </p:txBody>
      </p:sp>
      <p:pic>
        <p:nvPicPr>
          <p:cNvPr id="94" name="Group 623" descr="preencoded.png">
            <a:extLst>
              <a:ext uri="{FF2B5EF4-FFF2-40B4-BE49-F238E27FC236}">
                <a16:creationId xmlns:a16="http://schemas.microsoft.com/office/drawing/2014/main" id="{5205EF1D-7F88-F967-C405-07EC6490AA06}"/>
              </a:ext>
            </a:extLst>
          </p:cNvPr>
          <p:cNvPicPr>
            <a:picLocks noChangeAspect="1"/>
          </p:cNvPicPr>
          <p:nvPr/>
        </p:nvPicPr>
        <p:blipFill>
          <a:blip r:embed="rId3"/>
          <a:srcRect/>
          <a:stretch/>
        </p:blipFill>
        <p:spPr>
          <a:xfrm>
            <a:off x="1077425" y="2081126"/>
            <a:ext cx="9730432" cy="3837150"/>
          </a:xfrm>
          <a:prstGeom prst="rect">
            <a:avLst/>
          </a:prstGeom>
        </p:spPr>
      </p:pic>
      <p:sp>
        <p:nvSpPr>
          <p:cNvPr id="96" name="Set">
            <a:extLst>
              <a:ext uri="{FF2B5EF4-FFF2-40B4-BE49-F238E27FC236}">
                <a16:creationId xmlns:a16="http://schemas.microsoft.com/office/drawing/2014/main" id="{F59685DE-9102-89E1-FE11-C1DB081EE521}"/>
              </a:ext>
            </a:extLst>
          </p:cNvPr>
          <p:cNvSpPr/>
          <p:nvPr/>
        </p:nvSpPr>
        <p:spPr>
          <a:xfrm>
            <a:off x="1222225" y="2081127"/>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Set</a:t>
            </a:r>
            <a:endParaRPr lang="en-US" sz="1140">
              <a:latin typeface="Bahnschrift SemiLight"/>
            </a:endParaRPr>
          </a:p>
        </p:txBody>
      </p:sp>
      <p:sp>
        <p:nvSpPr>
          <p:cNvPr id="98" name="Kind">
            <a:extLst>
              <a:ext uri="{FF2B5EF4-FFF2-40B4-BE49-F238E27FC236}">
                <a16:creationId xmlns:a16="http://schemas.microsoft.com/office/drawing/2014/main" id="{7EA70BED-9017-0300-7591-2AB2FA816FAD}"/>
              </a:ext>
            </a:extLst>
          </p:cNvPr>
          <p:cNvSpPr/>
          <p:nvPr/>
        </p:nvSpPr>
        <p:spPr>
          <a:xfrm>
            <a:off x="5783364" y="2081127"/>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Kind</a:t>
            </a:r>
            <a:endParaRPr lang="en-US" sz="1140">
              <a:latin typeface="Bahnschrift SemiLight"/>
            </a:endParaRPr>
          </a:p>
        </p:txBody>
      </p:sp>
      <p:sp>
        <p:nvSpPr>
          <p:cNvPr id="100" name="Focus">
            <a:extLst>
              <a:ext uri="{FF2B5EF4-FFF2-40B4-BE49-F238E27FC236}">
                <a16:creationId xmlns:a16="http://schemas.microsoft.com/office/drawing/2014/main" id="{0E0C4EFF-F2FF-A68E-3456-1D0108CE1CF5}"/>
              </a:ext>
            </a:extLst>
          </p:cNvPr>
          <p:cNvSpPr/>
          <p:nvPr/>
        </p:nvSpPr>
        <p:spPr>
          <a:xfrm>
            <a:off x="8346291" y="2081127"/>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Focus</a:t>
            </a:r>
            <a:endParaRPr lang="en-US" sz="1140">
              <a:latin typeface="Bahnschrift SemiLight"/>
            </a:endParaRPr>
          </a:p>
        </p:txBody>
      </p:sp>
      <p:sp>
        <p:nvSpPr>
          <p:cNvPr id="102" name="Inostroza et al 2015 - SMASH">
            <a:extLst>
              <a:ext uri="{FF2B5EF4-FFF2-40B4-BE49-F238E27FC236}">
                <a16:creationId xmlns:a16="http://schemas.microsoft.com/office/drawing/2014/main" id="{23183C94-2EE1-50EA-4BDC-742BB1CCDCDB}"/>
              </a:ext>
            </a:extLst>
          </p:cNvPr>
          <p:cNvSpPr/>
          <p:nvPr/>
        </p:nvSpPr>
        <p:spPr>
          <a:xfrm>
            <a:off x="1222225" y="2515521"/>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Inostroza et al. (2015) - SMASH</a:t>
            </a:r>
            <a:endParaRPr lang="en-US" sz="1140">
              <a:latin typeface="Bahnschrift SemiLight"/>
            </a:endParaRPr>
          </a:p>
        </p:txBody>
      </p:sp>
      <p:sp>
        <p:nvSpPr>
          <p:cNvPr id="104" name="Specific">
            <a:extLst>
              <a:ext uri="{FF2B5EF4-FFF2-40B4-BE49-F238E27FC236}">
                <a16:creationId xmlns:a16="http://schemas.microsoft.com/office/drawing/2014/main" id="{460E7FFD-6509-2E79-1C6C-C2F958A226D7}"/>
              </a:ext>
            </a:extLst>
          </p:cNvPr>
          <p:cNvSpPr/>
          <p:nvPr/>
        </p:nvSpPr>
        <p:spPr>
          <a:xfrm>
            <a:off x="5783364" y="2515521"/>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Specific</a:t>
            </a:r>
            <a:endParaRPr lang="en-US" sz="1140">
              <a:latin typeface="Bahnschrift SemiLight"/>
            </a:endParaRPr>
          </a:p>
        </p:txBody>
      </p:sp>
      <p:sp>
        <p:nvSpPr>
          <p:cNvPr id="106" name="Smartphone">
            <a:extLst>
              <a:ext uri="{FF2B5EF4-FFF2-40B4-BE49-F238E27FC236}">
                <a16:creationId xmlns:a16="http://schemas.microsoft.com/office/drawing/2014/main" id="{C3EB1419-DA53-8A21-2A2F-AA0F08151DCB}"/>
              </a:ext>
            </a:extLst>
          </p:cNvPr>
          <p:cNvSpPr/>
          <p:nvPr/>
        </p:nvSpPr>
        <p:spPr>
          <a:xfrm>
            <a:off x="8346291" y="2515521"/>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Smartphone</a:t>
            </a:r>
            <a:endParaRPr lang="en-US" sz="1140">
              <a:latin typeface="Bahnschrift SemiLight"/>
            </a:endParaRPr>
          </a:p>
        </p:txBody>
      </p:sp>
      <p:sp>
        <p:nvSpPr>
          <p:cNvPr id="108" name="WAI  W3C 21 2018">
            <a:extLst>
              <a:ext uri="{FF2B5EF4-FFF2-40B4-BE49-F238E27FC236}">
                <a16:creationId xmlns:a16="http://schemas.microsoft.com/office/drawing/2014/main" id="{C16494AA-D357-E877-3428-285AF3836661}"/>
              </a:ext>
            </a:extLst>
          </p:cNvPr>
          <p:cNvSpPr/>
          <p:nvPr/>
        </p:nvSpPr>
        <p:spPr>
          <a:xfrm>
            <a:off x="1222225" y="2949915"/>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WAI / W3C 2.1 (2018)</a:t>
            </a:r>
            <a:endParaRPr lang="en-US" sz="1140">
              <a:latin typeface="Bahnschrift SemiLight"/>
            </a:endParaRPr>
          </a:p>
        </p:txBody>
      </p:sp>
      <p:sp>
        <p:nvSpPr>
          <p:cNvPr id="110" name="General">
            <a:extLst>
              <a:ext uri="{FF2B5EF4-FFF2-40B4-BE49-F238E27FC236}">
                <a16:creationId xmlns:a16="http://schemas.microsoft.com/office/drawing/2014/main" id="{AEF307ED-0531-5087-2698-D7CD66AD097E}"/>
              </a:ext>
            </a:extLst>
          </p:cNvPr>
          <p:cNvSpPr/>
          <p:nvPr/>
        </p:nvSpPr>
        <p:spPr>
          <a:xfrm>
            <a:off x="5783364" y="2949915"/>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112" name="Accessibility">
            <a:extLst>
              <a:ext uri="{FF2B5EF4-FFF2-40B4-BE49-F238E27FC236}">
                <a16:creationId xmlns:a16="http://schemas.microsoft.com/office/drawing/2014/main" id="{43B9656A-0B5A-65A2-CCB7-9F41607BF194}"/>
              </a:ext>
            </a:extLst>
          </p:cNvPr>
          <p:cNvSpPr/>
          <p:nvPr/>
        </p:nvSpPr>
        <p:spPr>
          <a:xfrm>
            <a:off x="8346291" y="2949915"/>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Accessibility</a:t>
            </a:r>
            <a:endParaRPr lang="en-US" sz="1140">
              <a:latin typeface="Bahnschrift SemiLight"/>
            </a:endParaRPr>
          </a:p>
        </p:txBody>
      </p:sp>
      <p:sp>
        <p:nvSpPr>
          <p:cNvPr id="114" name="Arhippainem 2013">
            <a:extLst>
              <a:ext uri="{FF2B5EF4-FFF2-40B4-BE49-F238E27FC236}">
                <a16:creationId xmlns:a16="http://schemas.microsoft.com/office/drawing/2014/main" id="{C6B0200D-F887-DB02-FA01-1CF476B9DA13}"/>
              </a:ext>
            </a:extLst>
          </p:cNvPr>
          <p:cNvSpPr/>
          <p:nvPr/>
        </p:nvSpPr>
        <p:spPr>
          <a:xfrm>
            <a:off x="1222225" y="3384310"/>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Arhippainem (2013)</a:t>
            </a:r>
            <a:endParaRPr lang="en-US" sz="1140">
              <a:latin typeface="Bahnschrift SemiLight"/>
            </a:endParaRPr>
          </a:p>
        </p:txBody>
      </p:sp>
      <p:sp>
        <p:nvSpPr>
          <p:cNvPr id="116" name="General">
            <a:extLst>
              <a:ext uri="{FF2B5EF4-FFF2-40B4-BE49-F238E27FC236}">
                <a16:creationId xmlns:a16="http://schemas.microsoft.com/office/drawing/2014/main" id="{97378379-249D-AD9F-8CD8-47D96F28E5CD}"/>
              </a:ext>
            </a:extLst>
          </p:cNvPr>
          <p:cNvSpPr/>
          <p:nvPr/>
        </p:nvSpPr>
        <p:spPr>
          <a:xfrm>
            <a:off x="5783364" y="3384310"/>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118" name="Global UX">
            <a:extLst>
              <a:ext uri="{FF2B5EF4-FFF2-40B4-BE49-F238E27FC236}">
                <a16:creationId xmlns:a16="http://schemas.microsoft.com/office/drawing/2014/main" id="{D3F1FDCF-81C0-76FD-F7AD-F5AB086EC5DE}"/>
              </a:ext>
            </a:extLst>
          </p:cNvPr>
          <p:cNvSpPr/>
          <p:nvPr/>
        </p:nvSpPr>
        <p:spPr>
          <a:xfrm>
            <a:off x="8346291" y="3384310"/>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Global UX</a:t>
            </a:r>
            <a:endParaRPr lang="en-US" sz="1140">
              <a:latin typeface="Bahnschrift SemiLight"/>
            </a:endParaRPr>
          </a:p>
        </p:txBody>
      </p:sp>
      <p:sp>
        <p:nvSpPr>
          <p:cNvPr id="120" name="Scheinderman 2005">
            <a:extLst>
              <a:ext uri="{FF2B5EF4-FFF2-40B4-BE49-F238E27FC236}">
                <a16:creationId xmlns:a16="http://schemas.microsoft.com/office/drawing/2014/main" id="{A8869968-E862-E654-C81A-648CB9FA1EBA}"/>
              </a:ext>
            </a:extLst>
          </p:cNvPr>
          <p:cNvSpPr/>
          <p:nvPr/>
        </p:nvSpPr>
        <p:spPr>
          <a:xfrm>
            <a:off x="1222225" y="3818704"/>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Scheinderman (2005)</a:t>
            </a:r>
            <a:endParaRPr lang="en-US" sz="1140">
              <a:latin typeface="Bahnschrift SemiLight"/>
            </a:endParaRPr>
          </a:p>
        </p:txBody>
      </p:sp>
      <p:sp>
        <p:nvSpPr>
          <p:cNvPr id="122" name="General">
            <a:extLst>
              <a:ext uri="{FF2B5EF4-FFF2-40B4-BE49-F238E27FC236}">
                <a16:creationId xmlns:a16="http://schemas.microsoft.com/office/drawing/2014/main" id="{BA9CFB4E-69C3-6449-5A1B-D7B913C5E206}"/>
              </a:ext>
            </a:extLst>
          </p:cNvPr>
          <p:cNvSpPr/>
          <p:nvPr/>
        </p:nvSpPr>
        <p:spPr>
          <a:xfrm>
            <a:off x="5783364" y="3818704"/>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124" name="Usability">
            <a:extLst>
              <a:ext uri="{FF2B5EF4-FFF2-40B4-BE49-F238E27FC236}">
                <a16:creationId xmlns:a16="http://schemas.microsoft.com/office/drawing/2014/main" id="{D7644A02-6A62-8063-0778-8C01DA5A8D7E}"/>
              </a:ext>
            </a:extLst>
          </p:cNvPr>
          <p:cNvSpPr/>
          <p:nvPr/>
        </p:nvSpPr>
        <p:spPr>
          <a:xfrm>
            <a:off x="8346291" y="3818704"/>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Usability</a:t>
            </a:r>
            <a:endParaRPr lang="en-US" sz="1140">
              <a:latin typeface="Bahnschrift SemiLight"/>
            </a:endParaRPr>
          </a:p>
        </p:txBody>
      </p:sp>
      <p:sp>
        <p:nvSpPr>
          <p:cNvPr id="126" name="Park  Hwan Lim 1999">
            <a:extLst>
              <a:ext uri="{FF2B5EF4-FFF2-40B4-BE49-F238E27FC236}">
                <a16:creationId xmlns:a16="http://schemas.microsoft.com/office/drawing/2014/main" id="{2EB853A3-7BF8-91D9-FB25-317AC5A4D77F}"/>
              </a:ext>
            </a:extLst>
          </p:cNvPr>
          <p:cNvSpPr/>
          <p:nvPr/>
        </p:nvSpPr>
        <p:spPr>
          <a:xfrm>
            <a:off x="1222225" y="4253098"/>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Park &amp; Hwan Lim (1999)</a:t>
            </a:r>
            <a:endParaRPr lang="en-US" sz="1140">
              <a:latin typeface="Bahnschrift SemiLight"/>
            </a:endParaRPr>
          </a:p>
        </p:txBody>
      </p:sp>
      <p:sp>
        <p:nvSpPr>
          <p:cNvPr id="128" name="General">
            <a:extLst>
              <a:ext uri="{FF2B5EF4-FFF2-40B4-BE49-F238E27FC236}">
                <a16:creationId xmlns:a16="http://schemas.microsoft.com/office/drawing/2014/main" id="{91C43997-4237-4FC0-779A-E0641A7EAE3A}"/>
              </a:ext>
            </a:extLst>
          </p:cNvPr>
          <p:cNvSpPr/>
          <p:nvPr/>
        </p:nvSpPr>
        <p:spPr>
          <a:xfrm>
            <a:off x="5783364" y="4253098"/>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General</a:t>
            </a:r>
            <a:endParaRPr lang="en-US" sz="1140">
              <a:latin typeface="Bahnschrift SemiLight"/>
            </a:endParaRPr>
          </a:p>
        </p:txBody>
      </p:sp>
      <p:sp>
        <p:nvSpPr>
          <p:cNvPr id="130" name="Usability">
            <a:extLst>
              <a:ext uri="{FF2B5EF4-FFF2-40B4-BE49-F238E27FC236}">
                <a16:creationId xmlns:a16="http://schemas.microsoft.com/office/drawing/2014/main" id="{ED9EBAAD-9F37-FACE-6EEF-37C40192F1A9}"/>
              </a:ext>
            </a:extLst>
          </p:cNvPr>
          <p:cNvSpPr/>
          <p:nvPr/>
        </p:nvSpPr>
        <p:spPr>
          <a:xfrm>
            <a:off x="8346291" y="4253098"/>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Usability</a:t>
            </a:r>
            <a:endParaRPr lang="en-US" sz="1140">
              <a:latin typeface="Bahnschrift SemiLight"/>
            </a:endParaRPr>
          </a:p>
        </p:txBody>
      </p:sp>
      <p:sp>
        <p:nvSpPr>
          <p:cNvPr id="132" name="Koeffel et al 2010">
            <a:extLst>
              <a:ext uri="{FF2B5EF4-FFF2-40B4-BE49-F238E27FC236}">
                <a16:creationId xmlns:a16="http://schemas.microsoft.com/office/drawing/2014/main" id="{E34756B9-77E2-E497-AC76-FB78B45C90E2}"/>
              </a:ext>
            </a:extLst>
          </p:cNvPr>
          <p:cNvSpPr/>
          <p:nvPr/>
        </p:nvSpPr>
        <p:spPr>
          <a:xfrm>
            <a:off x="1222225" y="4687493"/>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Koeffel et al. (2010)</a:t>
            </a:r>
            <a:endParaRPr lang="en-US" sz="1140">
              <a:latin typeface="Bahnschrift SemiLight"/>
            </a:endParaRPr>
          </a:p>
        </p:txBody>
      </p:sp>
      <p:sp>
        <p:nvSpPr>
          <p:cNvPr id="134" name="Specific">
            <a:extLst>
              <a:ext uri="{FF2B5EF4-FFF2-40B4-BE49-F238E27FC236}">
                <a16:creationId xmlns:a16="http://schemas.microsoft.com/office/drawing/2014/main" id="{3A835BE5-12FE-1D9C-72B9-959420329441}"/>
              </a:ext>
            </a:extLst>
          </p:cNvPr>
          <p:cNvSpPr/>
          <p:nvPr/>
        </p:nvSpPr>
        <p:spPr>
          <a:xfrm>
            <a:off x="5783364" y="4687493"/>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Specific</a:t>
            </a:r>
            <a:endParaRPr lang="en-US" sz="1140">
              <a:latin typeface="Bahnschrift SemiLight"/>
            </a:endParaRPr>
          </a:p>
        </p:txBody>
      </p:sp>
      <p:sp>
        <p:nvSpPr>
          <p:cNvPr id="136" name="Video Games">
            <a:extLst>
              <a:ext uri="{FF2B5EF4-FFF2-40B4-BE49-F238E27FC236}">
                <a16:creationId xmlns:a16="http://schemas.microsoft.com/office/drawing/2014/main" id="{D844D2CD-0C2C-432E-427A-958E87C71F00}"/>
              </a:ext>
            </a:extLst>
          </p:cNvPr>
          <p:cNvSpPr/>
          <p:nvPr/>
        </p:nvSpPr>
        <p:spPr>
          <a:xfrm>
            <a:off x="8346291" y="4687493"/>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Video Games</a:t>
            </a:r>
            <a:endParaRPr lang="en-US" sz="1140">
              <a:latin typeface="Bahnschrift SemiLight"/>
            </a:endParaRPr>
          </a:p>
        </p:txBody>
      </p:sp>
      <p:sp>
        <p:nvSpPr>
          <p:cNvPr id="138" name="Eidaroos et al 2009">
            <a:extLst>
              <a:ext uri="{FF2B5EF4-FFF2-40B4-BE49-F238E27FC236}">
                <a16:creationId xmlns:a16="http://schemas.microsoft.com/office/drawing/2014/main" id="{2618EA4B-D0DC-419C-5EFD-0F16BDCDC6B9}"/>
              </a:ext>
            </a:extLst>
          </p:cNvPr>
          <p:cNvSpPr/>
          <p:nvPr/>
        </p:nvSpPr>
        <p:spPr>
          <a:xfrm>
            <a:off x="1222225" y="5121887"/>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Eidaroos et al. (2009)</a:t>
            </a:r>
            <a:endParaRPr lang="en-US" sz="1140">
              <a:latin typeface="Bahnschrift SemiLight"/>
            </a:endParaRPr>
          </a:p>
        </p:txBody>
      </p:sp>
      <p:sp>
        <p:nvSpPr>
          <p:cNvPr id="140" name="Specific">
            <a:extLst>
              <a:ext uri="{FF2B5EF4-FFF2-40B4-BE49-F238E27FC236}">
                <a16:creationId xmlns:a16="http://schemas.microsoft.com/office/drawing/2014/main" id="{A16A8260-BA1C-8494-BF69-8A371D9C0271}"/>
              </a:ext>
            </a:extLst>
          </p:cNvPr>
          <p:cNvSpPr/>
          <p:nvPr/>
        </p:nvSpPr>
        <p:spPr>
          <a:xfrm>
            <a:off x="5783364" y="5121887"/>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Specific</a:t>
            </a:r>
            <a:endParaRPr lang="en-US" sz="1140">
              <a:latin typeface="Bahnschrift SemiLight"/>
            </a:endParaRPr>
          </a:p>
        </p:txBody>
      </p:sp>
      <p:sp>
        <p:nvSpPr>
          <p:cNvPr id="142" name="Government website">
            <a:extLst>
              <a:ext uri="{FF2B5EF4-FFF2-40B4-BE49-F238E27FC236}">
                <a16:creationId xmlns:a16="http://schemas.microsoft.com/office/drawing/2014/main" id="{185051D9-35B7-4023-1BA8-64D0770967BE}"/>
              </a:ext>
            </a:extLst>
          </p:cNvPr>
          <p:cNvSpPr/>
          <p:nvPr/>
        </p:nvSpPr>
        <p:spPr>
          <a:xfrm>
            <a:off x="8346291" y="5121887"/>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Government website</a:t>
            </a:r>
            <a:endParaRPr lang="en-US" sz="1140">
              <a:latin typeface="Bahnschrift SemiLight"/>
            </a:endParaRPr>
          </a:p>
        </p:txBody>
      </p:sp>
      <p:sp>
        <p:nvSpPr>
          <p:cNvPr id="144" name="Bonastre  Granollers 2014">
            <a:extLst>
              <a:ext uri="{FF2B5EF4-FFF2-40B4-BE49-F238E27FC236}">
                <a16:creationId xmlns:a16="http://schemas.microsoft.com/office/drawing/2014/main" id="{C843124F-2F8D-8D73-2271-641787ABCDC1}"/>
              </a:ext>
            </a:extLst>
          </p:cNvPr>
          <p:cNvSpPr/>
          <p:nvPr/>
        </p:nvSpPr>
        <p:spPr>
          <a:xfrm>
            <a:off x="1222225" y="5556281"/>
            <a:ext cx="4213625"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Bonastre &amp; Granollers (2014)</a:t>
            </a:r>
            <a:endParaRPr lang="en-US" sz="1140">
              <a:latin typeface="Bahnschrift SemiLight"/>
            </a:endParaRPr>
          </a:p>
        </p:txBody>
      </p:sp>
      <p:sp>
        <p:nvSpPr>
          <p:cNvPr id="146" name="Specific">
            <a:extLst>
              <a:ext uri="{FF2B5EF4-FFF2-40B4-BE49-F238E27FC236}">
                <a16:creationId xmlns:a16="http://schemas.microsoft.com/office/drawing/2014/main" id="{979503E4-7175-188D-E725-166F736C9A0D}"/>
              </a:ext>
            </a:extLst>
          </p:cNvPr>
          <p:cNvSpPr/>
          <p:nvPr/>
        </p:nvSpPr>
        <p:spPr>
          <a:xfrm>
            <a:off x="5783364" y="5556281"/>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Specific</a:t>
            </a:r>
            <a:endParaRPr lang="en-US" sz="1140">
              <a:latin typeface="Bahnschrift SemiLight"/>
            </a:endParaRPr>
          </a:p>
        </p:txBody>
      </p:sp>
      <p:sp>
        <p:nvSpPr>
          <p:cNvPr id="148" name="eCommerce">
            <a:extLst>
              <a:ext uri="{FF2B5EF4-FFF2-40B4-BE49-F238E27FC236}">
                <a16:creationId xmlns:a16="http://schemas.microsoft.com/office/drawing/2014/main" id="{FF98E395-6836-9663-BF00-D619A2D810D1}"/>
              </a:ext>
            </a:extLst>
          </p:cNvPr>
          <p:cNvSpPr/>
          <p:nvPr/>
        </p:nvSpPr>
        <p:spPr>
          <a:xfrm>
            <a:off x="8346291" y="5556281"/>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eCommerce</a:t>
            </a:r>
            <a:endParaRPr lang="en-US" sz="1140">
              <a:latin typeface="Bahnschrift SemiLight"/>
            </a:endParaRPr>
          </a:p>
        </p:txBody>
      </p:sp>
    </p:spTree>
    <p:extLst>
      <p:ext uri="{BB962C8B-B14F-4D97-AF65-F5344CB8AC3E}">
        <p14:creationId xmlns:p14="http://schemas.microsoft.com/office/powerpoint/2010/main" val="161637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2BC2-E8BD-33BF-806E-91682E739BE8}"/>
            </a:ext>
          </a:extLst>
        </p:cNvPr>
        <p:cNvGrpSpPr/>
        <p:nvPr/>
      </p:nvGrpSpPr>
      <p:grpSpPr>
        <a:xfrm>
          <a:off x="0" y="0"/>
          <a:ext cx="0" cy="0"/>
          <a:chOff x="0" y="0"/>
          <a:chExt cx="0" cy="0"/>
        </a:xfrm>
      </p:grpSpPr>
      <p:sp>
        <p:nvSpPr>
          <p:cNvPr id="34823" name="Title 1">
            <a:extLst>
              <a:ext uri="{FF2B5EF4-FFF2-40B4-BE49-F238E27FC236}">
                <a16:creationId xmlns:a16="http://schemas.microsoft.com/office/drawing/2014/main" id="{02B3A635-54C0-D760-708D-A10023B47EAF}"/>
              </a:ext>
            </a:extLst>
          </p:cNvPr>
          <p:cNvSpPr>
            <a:spLocks noGrp="1"/>
          </p:cNvSpPr>
          <p:nvPr>
            <p:ph type="title"/>
          </p:nvPr>
        </p:nvSpPr>
        <p:spPr>
          <a:xfrm>
            <a:off x="838200" y="365125"/>
            <a:ext cx="10515600" cy="1325563"/>
          </a:xfrm>
        </p:spPr>
        <p:txBody>
          <a:bodyPr/>
          <a:lstStyle/>
          <a:p>
            <a:r>
              <a:rPr lang="en-US" dirty="0"/>
              <a:t>Line &amp; Letter Spacing and Kerning - Typography</a:t>
            </a:r>
          </a:p>
        </p:txBody>
      </p:sp>
      <p:sp>
        <p:nvSpPr>
          <p:cNvPr id="3" name="Content Placeholder 2">
            <a:extLst>
              <a:ext uri="{FF2B5EF4-FFF2-40B4-BE49-F238E27FC236}">
                <a16:creationId xmlns:a16="http://schemas.microsoft.com/office/drawing/2014/main" id="{00E431B8-DBFF-1096-75C6-AACA3CD33275}"/>
              </a:ext>
            </a:extLst>
          </p:cNvPr>
          <p:cNvSpPr>
            <a:spLocks noGrp="1"/>
          </p:cNvSpPr>
          <p:nvPr>
            <p:ph sz="half" idx="1"/>
          </p:nvPr>
        </p:nvSpPr>
        <p:spPr>
          <a:xfrm>
            <a:off x="838200" y="1825625"/>
            <a:ext cx="6085114" cy="4509862"/>
          </a:xfrm>
        </p:spPr>
        <p:txBody>
          <a:bodyPr>
            <a:noAutofit/>
          </a:bodyPr>
          <a:lstStyle/>
          <a:p>
            <a:pPr marL="0" indent="0">
              <a:buNone/>
            </a:pPr>
            <a:r>
              <a:rPr lang="en-US" sz="2000" b="1" i="0" dirty="0">
                <a:effectLst/>
              </a:rPr>
              <a:t>Letter Spacing</a:t>
            </a:r>
          </a:p>
          <a:p>
            <a:pPr>
              <a:buFont typeface="Arial" panose="020B0604020202020204" pitchFamily="34" charset="0"/>
              <a:buChar char="•"/>
            </a:pPr>
            <a:r>
              <a:rPr lang="en-US" sz="2000" dirty="0"/>
              <a:t>Also known as </a:t>
            </a:r>
            <a:r>
              <a:rPr lang="en-US" sz="2000" b="1" dirty="0"/>
              <a:t>Tracking</a:t>
            </a:r>
            <a:r>
              <a:rPr lang="en-US" sz="2000" dirty="0"/>
              <a:t>, it is adjusting the space between lines of text</a:t>
            </a:r>
          </a:p>
          <a:p>
            <a:pPr>
              <a:buFont typeface="Arial" panose="020B0604020202020204" pitchFamily="34" charset="0"/>
              <a:buChar char="•"/>
            </a:pPr>
            <a:r>
              <a:rPr lang="en-US" sz="2000" b="0" i="0" dirty="0">
                <a:effectLst/>
              </a:rPr>
              <a:t>Larger type sizes, such as headlines, use tighter letter-spacing to improve readability and reduce space between letters.</a:t>
            </a:r>
          </a:p>
          <a:p>
            <a:pPr marL="0" indent="0" algn="l">
              <a:lnSpc>
                <a:spcPts val="1800"/>
              </a:lnSpc>
              <a:buNone/>
            </a:pPr>
            <a:r>
              <a:rPr lang="en-US" sz="2000" b="1" dirty="0"/>
              <a:t>Kerning</a:t>
            </a:r>
          </a:p>
          <a:p>
            <a:r>
              <a:rPr lang="en-US" sz="2000" dirty="0"/>
              <a:t>Kerning is adjusting the spacing between individual characters in a piece of text.</a:t>
            </a:r>
          </a:p>
          <a:p>
            <a:r>
              <a:rPr lang="en-US" sz="2000" dirty="0"/>
              <a:t>Unlike letter-spacing (tracking), which affects the spacing across an entire block of text, kerning is applied to individual character pairs to correct visual inconsistencies.</a:t>
            </a:r>
            <a:br>
              <a:rPr lang="en-US" sz="2000" dirty="0"/>
            </a:br>
            <a:endParaRPr lang="fr-BE" sz="2000" dirty="0"/>
          </a:p>
        </p:txBody>
      </p:sp>
      <p:pic>
        <p:nvPicPr>
          <p:cNvPr id="34818" name="Picture 2" descr="How to use line height and letter spacing effectively in web design">
            <a:extLst>
              <a:ext uri="{FF2B5EF4-FFF2-40B4-BE49-F238E27FC236}">
                <a16:creationId xmlns:a16="http://schemas.microsoft.com/office/drawing/2014/main" id="{A4F28879-4D71-93F8-C670-D391FE3585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81800" y="1825624"/>
            <a:ext cx="5181600" cy="2603754"/>
          </a:xfrm>
          <a:prstGeom prst="rect">
            <a:avLst/>
          </a:prstGeom>
          <a:solidFill>
            <a:srgbClr val="FFFFFF"/>
          </a:solidFill>
        </p:spPr>
      </p:pic>
      <p:sp>
        <p:nvSpPr>
          <p:cNvPr id="2" name="TextBox 1">
            <a:extLst>
              <a:ext uri="{FF2B5EF4-FFF2-40B4-BE49-F238E27FC236}">
                <a16:creationId xmlns:a16="http://schemas.microsoft.com/office/drawing/2014/main" id="{D179F65F-136B-0FB3-DB7D-160BC29D5DC7}"/>
              </a:ext>
            </a:extLst>
          </p:cNvPr>
          <p:cNvSpPr txBox="1"/>
          <p:nvPr/>
        </p:nvSpPr>
        <p:spPr>
          <a:xfrm>
            <a:off x="9135490" y="4429378"/>
            <a:ext cx="3056510" cy="276999"/>
          </a:xfrm>
          <a:prstGeom prst="rect">
            <a:avLst/>
          </a:prstGeom>
          <a:noFill/>
        </p:spPr>
        <p:txBody>
          <a:bodyPr wrap="square">
            <a:spAutoFit/>
          </a:bodyPr>
          <a:lstStyle/>
          <a:p>
            <a:r>
              <a:rPr lang="fr-BE" sz="1200" dirty="0">
                <a:latin typeface="Bahnschrift SemiLight" panose="020B0502040204020203" pitchFamily="34" charset="0"/>
              </a:rPr>
              <a:t> Source: </a:t>
            </a:r>
            <a:r>
              <a:rPr lang="fr-BE" sz="1200" dirty="0">
                <a:latin typeface="Bahnschrift SemiLight" panose="020B0502040204020203" pitchFamily="34" charset="0"/>
                <a:hlinkClick r:id="rId4"/>
              </a:rPr>
              <a:t>https://www.rocketspark.com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7293039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540A-1223-F4E4-F542-2B67C5CBD0D7}"/>
              </a:ext>
            </a:extLst>
          </p:cNvPr>
          <p:cNvSpPr>
            <a:spLocks noGrp="1"/>
          </p:cNvSpPr>
          <p:nvPr>
            <p:ph type="title"/>
          </p:nvPr>
        </p:nvSpPr>
        <p:spPr/>
        <p:txBody>
          <a:bodyPr/>
          <a:lstStyle/>
          <a:p>
            <a:r>
              <a:rPr lang="en-US">
                <a:latin typeface="Bahnschrift SemiBold"/>
              </a:rPr>
              <a:t>Bastien &amp; Scapin </a:t>
            </a:r>
          </a:p>
        </p:txBody>
      </p:sp>
      <p:sp>
        <p:nvSpPr>
          <p:cNvPr id="3" name="Content Placeholder 2">
            <a:extLst>
              <a:ext uri="{FF2B5EF4-FFF2-40B4-BE49-F238E27FC236}">
                <a16:creationId xmlns:a16="http://schemas.microsoft.com/office/drawing/2014/main" id="{59B0D000-225F-0103-D64F-382DCC533E49}"/>
              </a:ext>
            </a:extLst>
          </p:cNvPr>
          <p:cNvSpPr>
            <a:spLocks noGrp="1"/>
          </p:cNvSpPr>
          <p:nvPr>
            <p:ph idx="1"/>
          </p:nvPr>
        </p:nvSpPr>
        <p:spPr/>
        <p:txBody>
          <a:bodyPr vert="horz" lIns="91440" tIns="45720" rIns="91440" bIns="45720" rtlCol="0" anchor="t">
            <a:normAutofit fontScale="92500" lnSpcReduction="20000"/>
          </a:bodyPr>
          <a:lstStyle/>
          <a:p>
            <a:pPr>
              <a:buNone/>
            </a:pPr>
            <a:r>
              <a:rPr lang="en-US" dirty="0">
                <a:latin typeface="Bahnschrift SemiLight"/>
              </a:rPr>
              <a:t>Bastien and Scapin's grid dates from 1996, but it is still relevant! </a:t>
            </a:r>
          </a:p>
          <a:p>
            <a:pPr marL="0" indent="0">
              <a:buNone/>
            </a:pPr>
            <a:r>
              <a:rPr lang="en-US" dirty="0">
                <a:latin typeface="Bahnschrift SemiLight"/>
              </a:rPr>
              <a:t>It is composed of </a:t>
            </a:r>
            <a:r>
              <a:rPr lang="en-US" b="1" dirty="0">
                <a:latin typeface="Bahnschrift SemiLight"/>
              </a:rPr>
              <a:t>8 criteria</a:t>
            </a:r>
            <a:r>
              <a:rPr lang="en-US" dirty="0">
                <a:latin typeface="Bahnschrift SemiLight"/>
              </a:rPr>
              <a:t>: </a:t>
            </a:r>
          </a:p>
          <a:p>
            <a:pPr marL="514350" indent="-514350">
              <a:buFont typeface="+mj-lt"/>
              <a:buAutoNum type="arabicPeriod"/>
            </a:pPr>
            <a:r>
              <a:rPr lang="en-US" dirty="0">
                <a:latin typeface="Bahnschrift SemiLight"/>
              </a:rPr>
              <a:t>Guidance </a:t>
            </a:r>
          </a:p>
          <a:p>
            <a:pPr marL="514350" indent="-514350">
              <a:buFont typeface="+mj-lt"/>
              <a:buAutoNum type="arabicPeriod"/>
            </a:pPr>
            <a:r>
              <a:rPr lang="en-US" dirty="0">
                <a:latin typeface="Bahnschrift SemiLight"/>
              </a:rPr>
              <a:t>Workload</a:t>
            </a:r>
          </a:p>
          <a:p>
            <a:pPr marL="514350" indent="-514350">
              <a:buFont typeface="+mj-lt"/>
              <a:buAutoNum type="arabicPeriod"/>
            </a:pPr>
            <a:r>
              <a:rPr lang="en-US" dirty="0">
                <a:latin typeface="Bahnschrift SemiLight"/>
              </a:rPr>
              <a:t>Explicit control</a:t>
            </a:r>
          </a:p>
          <a:p>
            <a:pPr marL="514350" indent="-514350">
              <a:buFont typeface="+mj-lt"/>
              <a:buAutoNum type="arabicPeriod"/>
            </a:pPr>
            <a:r>
              <a:rPr lang="en-US" dirty="0">
                <a:latin typeface="Bahnschrift SemiLight"/>
              </a:rPr>
              <a:t>Adaptability </a:t>
            </a:r>
          </a:p>
          <a:p>
            <a:pPr marL="514350" indent="-514350">
              <a:buFont typeface="+mj-lt"/>
              <a:buAutoNum type="arabicPeriod"/>
            </a:pPr>
            <a:r>
              <a:rPr lang="en-US" dirty="0">
                <a:latin typeface="Bahnschrift SemiLight"/>
              </a:rPr>
              <a:t>Error management</a:t>
            </a:r>
          </a:p>
          <a:p>
            <a:pPr marL="514350" indent="-514350">
              <a:buFont typeface="+mj-lt"/>
              <a:buAutoNum type="arabicPeriod"/>
            </a:pPr>
            <a:r>
              <a:rPr lang="en-US" dirty="0">
                <a:latin typeface="Bahnschrift SemiLight"/>
              </a:rPr>
              <a:t>Coherence </a:t>
            </a:r>
          </a:p>
          <a:p>
            <a:pPr marL="514350" indent="-514350">
              <a:buFont typeface="+mj-lt"/>
              <a:buAutoNum type="arabicPeriod"/>
            </a:pPr>
            <a:r>
              <a:rPr lang="en-US" dirty="0">
                <a:latin typeface="Bahnschrift SemiLight"/>
              </a:rPr>
              <a:t>Significance </a:t>
            </a:r>
          </a:p>
          <a:p>
            <a:pPr marL="514350" indent="-514350">
              <a:buFont typeface="+mj-lt"/>
              <a:buAutoNum type="arabicPeriod"/>
            </a:pPr>
            <a:r>
              <a:rPr lang="en-US" dirty="0">
                <a:latin typeface="Bahnschrift SemiLight"/>
              </a:rPr>
              <a:t>Compatibility </a:t>
            </a:r>
          </a:p>
        </p:txBody>
      </p:sp>
    </p:spTree>
    <p:extLst>
      <p:ext uri="{BB962C8B-B14F-4D97-AF65-F5344CB8AC3E}">
        <p14:creationId xmlns:p14="http://schemas.microsoft.com/office/powerpoint/2010/main" val="27755790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F9114-B462-75C4-E5A8-C55B8A036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60FD5-29EC-CFC3-4FE8-D9ABCB281D34}"/>
              </a:ext>
            </a:extLst>
          </p:cNvPr>
          <p:cNvSpPr>
            <a:spLocks noGrp="1"/>
          </p:cNvSpPr>
          <p:nvPr>
            <p:ph type="title"/>
          </p:nvPr>
        </p:nvSpPr>
        <p:spPr/>
        <p:txBody>
          <a:bodyPr/>
          <a:lstStyle/>
          <a:p>
            <a:r>
              <a:rPr lang="en-US">
                <a:latin typeface="Bahnschrift SemiBold"/>
              </a:rPr>
              <a:t>Summary – The 8 Bastien &amp; Scapin Criteria</a:t>
            </a:r>
            <a:endParaRPr lang="fr-FR"/>
          </a:p>
        </p:txBody>
      </p:sp>
      <p:graphicFrame>
        <p:nvGraphicFramePr>
          <p:cNvPr id="38" name="Tableau 37">
            <a:extLst>
              <a:ext uri="{FF2B5EF4-FFF2-40B4-BE49-F238E27FC236}">
                <a16:creationId xmlns:a16="http://schemas.microsoft.com/office/drawing/2014/main" id="{DE1C6AA2-4E71-0250-AB20-FA7BAB34976F}"/>
              </a:ext>
            </a:extLst>
          </p:cNvPr>
          <p:cNvGraphicFramePr>
            <a:graphicFrameLocks noGrp="1"/>
          </p:cNvGraphicFramePr>
          <p:nvPr>
            <p:extLst>
              <p:ext uri="{D42A27DB-BD31-4B8C-83A1-F6EECF244321}">
                <p14:modId xmlns:p14="http://schemas.microsoft.com/office/powerpoint/2010/main" val="1932621565"/>
              </p:ext>
            </p:extLst>
          </p:nvPr>
        </p:nvGraphicFramePr>
        <p:xfrm>
          <a:off x="834921" y="1793034"/>
          <a:ext cx="10416146" cy="4802296"/>
        </p:xfrm>
        <a:graphic>
          <a:graphicData uri="http://schemas.openxmlformats.org/drawingml/2006/table">
            <a:tbl>
              <a:tblPr firstRow="1" bandRow="1">
                <a:tableStyleId>{9DCAF9ED-07DC-4A11-8D7F-57B35C25682E}</a:tableStyleId>
              </a:tblPr>
              <a:tblGrid>
                <a:gridCol w="2660128">
                  <a:extLst>
                    <a:ext uri="{9D8B030D-6E8A-4147-A177-3AD203B41FA5}">
                      <a16:colId xmlns:a16="http://schemas.microsoft.com/office/drawing/2014/main" val="3229559027"/>
                    </a:ext>
                  </a:extLst>
                </a:gridCol>
                <a:gridCol w="4283969">
                  <a:extLst>
                    <a:ext uri="{9D8B030D-6E8A-4147-A177-3AD203B41FA5}">
                      <a16:colId xmlns:a16="http://schemas.microsoft.com/office/drawing/2014/main" val="1433675270"/>
                    </a:ext>
                  </a:extLst>
                </a:gridCol>
                <a:gridCol w="3472049">
                  <a:extLst>
                    <a:ext uri="{9D8B030D-6E8A-4147-A177-3AD203B41FA5}">
                      <a16:colId xmlns:a16="http://schemas.microsoft.com/office/drawing/2014/main" val="1056914346"/>
                    </a:ext>
                  </a:extLst>
                </a:gridCol>
              </a:tblGrid>
              <a:tr h="389584">
                <a:tc>
                  <a:txBody>
                    <a:bodyPr/>
                    <a:lstStyle/>
                    <a:p>
                      <a:pPr lvl="0">
                        <a:buNone/>
                      </a:pPr>
                      <a:r>
                        <a:rPr lang="fr-FR" sz="1400" b="1" u="none" strike="noStrike" noProof="0" dirty="0" err="1">
                          <a:latin typeface="Bahnschrift SemiLight"/>
                        </a:rPr>
                        <a:t>Criterion</a:t>
                      </a:r>
                      <a:endParaRPr lang="fr-FR" sz="1400" b="1" dirty="0">
                        <a:latin typeface="Bahnschrift SemiLight"/>
                      </a:endParaRPr>
                    </a:p>
                  </a:txBody>
                  <a:tcPr/>
                </a:tc>
                <a:tc>
                  <a:txBody>
                    <a:bodyPr/>
                    <a:lstStyle/>
                    <a:p>
                      <a:pPr lvl="0">
                        <a:buNone/>
                      </a:pPr>
                      <a:r>
                        <a:rPr lang="fr-FR" sz="1400" b="1" u="none" strike="noStrike" noProof="0" dirty="0">
                          <a:latin typeface="Bahnschrift SemiLight"/>
                        </a:rPr>
                        <a:t>Description</a:t>
                      </a:r>
                    </a:p>
                  </a:txBody>
                  <a:tcPr/>
                </a:tc>
                <a:tc>
                  <a:txBody>
                    <a:bodyPr/>
                    <a:lstStyle/>
                    <a:p>
                      <a:pPr lvl="0">
                        <a:buNone/>
                      </a:pPr>
                      <a:r>
                        <a:rPr lang="fr-FR" sz="1400" b="1" u="none" strike="noStrike" noProof="0" dirty="0" err="1">
                          <a:latin typeface="Bahnschrift SemiLight"/>
                        </a:rPr>
                        <a:t>Examples</a:t>
                      </a:r>
                      <a:endParaRPr lang="fr-FR" sz="1400" b="1" dirty="0">
                        <a:latin typeface="Bahnschrift SemiLight"/>
                      </a:endParaRPr>
                    </a:p>
                  </a:txBody>
                  <a:tcPr/>
                </a:tc>
                <a:extLst>
                  <a:ext uri="{0D108BD9-81ED-4DB2-BD59-A6C34878D82A}">
                    <a16:rowId xmlns:a16="http://schemas.microsoft.com/office/drawing/2014/main" val="3645898881"/>
                  </a:ext>
                </a:extLst>
              </a:tr>
              <a:tr h="562732">
                <a:tc>
                  <a:txBody>
                    <a:bodyPr/>
                    <a:lstStyle/>
                    <a:p>
                      <a:pPr lvl="0">
                        <a:buNone/>
                      </a:pPr>
                      <a:r>
                        <a:rPr lang="fr-FR" sz="1400" b="1" u="none" strike="noStrike" noProof="0" dirty="0">
                          <a:latin typeface="Bahnschrift SemiLight"/>
                        </a:rPr>
                        <a:t>Guidance</a:t>
                      </a:r>
                      <a:endParaRPr lang="fr-FR" sz="1400" b="1" dirty="0">
                        <a:latin typeface="Bahnschrift SemiLight"/>
                      </a:endParaRPr>
                    </a:p>
                  </a:txBody>
                  <a:tcPr/>
                </a:tc>
                <a:tc>
                  <a:txBody>
                    <a:bodyPr/>
                    <a:lstStyle/>
                    <a:p>
                      <a:pPr lvl="0">
                        <a:buNone/>
                      </a:pPr>
                      <a:r>
                        <a:rPr lang="fr-FR" sz="1400" u="none" strike="noStrike" noProof="0" dirty="0" err="1">
                          <a:latin typeface="Bahnschrift SemiLight"/>
                        </a:rPr>
                        <a:t>Inform</a:t>
                      </a:r>
                      <a:r>
                        <a:rPr lang="fr-FR" sz="1400" u="none" strike="noStrike" noProof="0" dirty="0">
                          <a:latin typeface="Bahnschrift SemiLight"/>
                        </a:rPr>
                        <a:t> and guide the user </a:t>
                      </a:r>
                      <a:r>
                        <a:rPr lang="fr-FR" sz="1400" u="none" strike="noStrike" noProof="0" dirty="0" err="1">
                          <a:latin typeface="Bahnschrift SemiLight"/>
                        </a:rPr>
                        <a:t>through</a:t>
                      </a:r>
                      <a:r>
                        <a:rPr lang="fr-FR" sz="1400" u="none" strike="noStrike" noProof="0" dirty="0">
                          <a:latin typeface="Bahnschrift SemiLight"/>
                        </a:rPr>
                        <a:t> </a:t>
                      </a:r>
                      <a:r>
                        <a:rPr lang="fr-FR" sz="1400" u="none" strike="noStrike" noProof="0" dirty="0" err="1">
                          <a:latin typeface="Bahnschrift SemiLight"/>
                        </a:rPr>
                        <a:t>visual</a:t>
                      </a:r>
                      <a:r>
                        <a:rPr lang="fr-FR" sz="1400" u="none" strike="noStrike" noProof="0" dirty="0">
                          <a:latin typeface="Bahnschrift SemiLight"/>
                        </a:rPr>
                        <a:t> </a:t>
                      </a:r>
                      <a:r>
                        <a:rPr lang="fr-FR" sz="1400" u="none" strike="noStrike" noProof="0" dirty="0" err="1">
                          <a:latin typeface="Bahnschrift SemiLight"/>
                        </a:rPr>
                        <a:t>cues</a:t>
                      </a:r>
                      <a:r>
                        <a:rPr lang="fr-FR" sz="1400" u="none" strike="noStrike" noProof="0" dirty="0">
                          <a:latin typeface="Bahnschrift SemiLight"/>
                        </a:rPr>
                        <a:t>, messages, and feedback.</a:t>
                      </a:r>
                      <a:endParaRPr lang="fr-FR" sz="1400" dirty="0">
                        <a:latin typeface="Bahnschrift SemiLight"/>
                      </a:endParaRPr>
                    </a:p>
                  </a:txBody>
                  <a:tcPr/>
                </a:tc>
                <a:tc>
                  <a:txBody>
                    <a:bodyPr/>
                    <a:lstStyle/>
                    <a:p>
                      <a:pPr lvl="0">
                        <a:buNone/>
                      </a:pPr>
                      <a:r>
                        <a:rPr lang="fr-FR" sz="1400" u="none" strike="noStrike" noProof="0" dirty="0">
                          <a:latin typeface="Bahnschrift SemiLight"/>
                        </a:rPr>
                        <a:t>Clear menus, </a:t>
                      </a:r>
                      <a:r>
                        <a:rPr lang="fr-FR" sz="1400" u="none" strike="noStrike" noProof="0" dirty="0" err="1">
                          <a:latin typeface="Bahnschrift SemiLight"/>
                        </a:rPr>
                        <a:t>immediate</a:t>
                      </a:r>
                      <a:r>
                        <a:rPr lang="fr-FR" sz="1400" u="none" strike="noStrike" noProof="0" dirty="0">
                          <a:latin typeface="Bahnschrift SemiLight"/>
                        </a:rPr>
                        <a:t> feedback, </a:t>
                      </a:r>
                      <a:r>
                        <a:rPr lang="fr-FR" sz="1400" u="none" strike="noStrike" noProof="0" dirty="0" err="1">
                          <a:latin typeface="Bahnschrift SemiLight"/>
                        </a:rPr>
                        <a:t>readable</a:t>
                      </a:r>
                      <a:r>
                        <a:rPr lang="fr-FR" sz="1400" u="none" strike="noStrike" noProof="0" dirty="0">
                          <a:latin typeface="Bahnschrift SemiLight"/>
                        </a:rPr>
                        <a:t> labels.</a:t>
                      </a:r>
                      <a:endParaRPr lang="fr-FR" sz="1400" dirty="0">
                        <a:latin typeface="Bahnschrift SemiLight"/>
                      </a:endParaRPr>
                    </a:p>
                  </a:txBody>
                  <a:tcPr/>
                </a:tc>
                <a:extLst>
                  <a:ext uri="{0D108BD9-81ED-4DB2-BD59-A6C34878D82A}">
                    <a16:rowId xmlns:a16="http://schemas.microsoft.com/office/drawing/2014/main" val="2751081861"/>
                  </a:ext>
                </a:extLst>
              </a:tr>
              <a:tr h="562732">
                <a:tc>
                  <a:txBody>
                    <a:bodyPr/>
                    <a:lstStyle/>
                    <a:p>
                      <a:pPr lvl="0">
                        <a:buNone/>
                      </a:pPr>
                      <a:r>
                        <a:rPr lang="fr-FR" sz="1400" b="1" u="none" strike="noStrike" noProof="0" dirty="0" err="1">
                          <a:latin typeface="Bahnschrift SemiLight"/>
                        </a:rPr>
                        <a:t>Workload</a:t>
                      </a:r>
                      <a:endParaRPr lang="fr-FR" sz="1400" b="1" dirty="0">
                        <a:latin typeface="Bahnschrift SemiLight"/>
                      </a:endParaRPr>
                    </a:p>
                  </a:txBody>
                  <a:tcPr/>
                </a:tc>
                <a:tc>
                  <a:txBody>
                    <a:bodyPr/>
                    <a:lstStyle/>
                    <a:p>
                      <a:pPr lvl="0">
                        <a:buNone/>
                      </a:pPr>
                      <a:r>
                        <a:rPr lang="fr-FR" sz="1400" u="none" strike="noStrike" noProof="0" dirty="0" err="1">
                          <a:latin typeface="Bahnschrift SemiLight"/>
                        </a:rPr>
                        <a:t>Reduce</a:t>
                      </a:r>
                      <a:r>
                        <a:rPr lang="fr-FR" sz="1400" u="none" strike="noStrike" noProof="0" dirty="0">
                          <a:latin typeface="Bahnschrift SemiLight"/>
                        </a:rPr>
                        <a:t> </a:t>
                      </a:r>
                      <a:r>
                        <a:rPr lang="fr-FR" sz="1400" u="none" strike="noStrike" noProof="0" dirty="0" err="1">
                          <a:latin typeface="Bahnschrift SemiLight"/>
                        </a:rPr>
                        <a:t>perceptual</a:t>
                      </a:r>
                      <a:r>
                        <a:rPr lang="fr-FR" sz="1400" u="none" strike="noStrike" noProof="0" dirty="0">
                          <a:latin typeface="Bahnschrift SemiLight"/>
                        </a:rPr>
                        <a:t> and memory </a:t>
                      </a:r>
                      <a:r>
                        <a:rPr lang="fr-FR" sz="1400" u="none" strike="noStrike" noProof="0" dirty="0" err="1">
                          <a:latin typeface="Bahnschrift SemiLight"/>
                        </a:rPr>
                        <a:t>load</a:t>
                      </a:r>
                      <a:r>
                        <a:rPr lang="fr-FR" sz="1400" u="none" strike="noStrike" noProof="0" dirty="0">
                          <a:latin typeface="Bahnschrift SemiLight"/>
                        </a:rPr>
                        <a:t> to </a:t>
                      </a:r>
                      <a:r>
                        <a:rPr lang="fr-FR" sz="1400" u="none" strike="noStrike" noProof="0" dirty="0" err="1">
                          <a:latin typeface="Bahnschrift SemiLight"/>
                        </a:rPr>
                        <a:t>make</a:t>
                      </a:r>
                      <a:r>
                        <a:rPr lang="fr-FR" sz="1400" u="none" strike="noStrike" noProof="0" dirty="0">
                          <a:latin typeface="Bahnschrift SemiLight"/>
                        </a:rPr>
                        <a:t> interaction </a:t>
                      </a:r>
                      <a:r>
                        <a:rPr lang="fr-FR" sz="1400" u="none" strike="noStrike" noProof="0" dirty="0" err="1">
                          <a:latin typeface="Bahnschrift SemiLight"/>
                        </a:rPr>
                        <a:t>easier</a:t>
                      </a:r>
                      <a:r>
                        <a:rPr lang="fr-FR" sz="1400" u="none" strike="noStrike" noProof="0" dirty="0">
                          <a:latin typeface="Bahnschrift SemiLight"/>
                        </a:rPr>
                        <a:t>.</a:t>
                      </a:r>
                      <a:endParaRPr lang="fr-FR" sz="1400" dirty="0">
                        <a:latin typeface="Bahnschrift SemiLight"/>
                      </a:endParaRPr>
                    </a:p>
                  </a:txBody>
                  <a:tcPr/>
                </a:tc>
                <a:tc>
                  <a:txBody>
                    <a:bodyPr/>
                    <a:lstStyle/>
                    <a:p>
                      <a:pPr lvl="0">
                        <a:buNone/>
                      </a:pPr>
                      <a:r>
                        <a:rPr lang="fr-FR" sz="1400" u="none" strike="noStrike" noProof="0" dirty="0">
                          <a:latin typeface="Bahnschrift SemiLight"/>
                        </a:rPr>
                        <a:t>Short and concise </a:t>
                      </a:r>
                      <a:r>
                        <a:rPr lang="fr-FR" sz="1400" u="none" strike="noStrike" noProof="0" dirty="0" err="1">
                          <a:latin typeface="Bahnschrift SemiLight"/>
                        </a:rPr>
                        <a:t>texts</a:t>
                      </a:r>
                      <a:r>
                        <a:rPr lang="fr-FR" sz="1400" u="none" strike="noStrike" noProof="0" dirty="0">
                          <a:latin typeface="Bahnschrift SemiLight"/>
                        </a:rPr>
                        <a:t>, minimal actions, </a:t>
                      </a:r>
                      <a:r>
                        <a:rPr lang="fr-FR" sz="1400" u="none" strike="noStrike" noProof="0" dirty="0" err="1">
                          <a:latin typeface="Bahnschrift SemiLight"/>
                        </a:rPr>
                        <a:t>chunking</a:t>
                      </a:r>
                      <a:r>
                        <a:rPr lang="fr-FR" sz="1400" u="none" strike="noStrike" noProof="0" dirty="0">
                          <a:latin typeface="Bahnschrift SemiLight"/>
                        </a:rPr>
                        <a:t>.</a:t>
                      </a:r>
                      <a:endParaRPr lang="fr-FR" sz="1400" dirty="0">
                        <a:latin typeface="Bahnschrift SemiLight"/>
                      </a:endParaRPr>
                    </a:p>
                  </a:txBody>
                  <a:tcPr/>
                </a:tc>
                <a:extLst>
                  <a:ext uri="{0D108BD9-81ED-4DB2-BD59-A6C34878D82A}">
                    <a16:rowId xmlns:a16="http://schemas.microsoft.com/office/drawing/2014/main" val="3229141631"/>
                  </a:ext>
                </a:extLst>
              </a:tr>
              <a:tr h="562732">
                <a:tc>
                  <a:txBody>
                    <a:bodyPr/>
                    <a:lstStyle/>
                    <a:p>
                      <a:pPr lvl="0">
                        <a:buNone/>
                      </a:pPr>
                      <a:r>
                        <a:rPr lang="fr-FR" sz="1400" b="1" u="none" strike="noStrike" noProof="0" dirty="0">
                          <a:latin typeface="Bahnschrift SemiLight"/>
                        </a:rPr>
                        <a:t>Explicit Control</a:t>
                      </a:r>
                      <a:endParaRPr lang="fr-FR" sz="1400" b="1" dirty="0">
                        <a:latin typeface="Bahnschrift SemiLight"/>
                      </a:endParaRPr>
                    </a:p>
                  </a:txBody>
                  <a:tcPr/>
                </a:tc>
                <a:tc>
                  <a:txBody>
                    <a:bodyPr/>
                    <a:lstStyle/>
                    <a:p>
                      <a:pPr lvl="0">
                        <a:buNone/>
                      </a:pPr>
                      <a:r>
                        <a:rPr lang="fr-FR" sz="1400" u="none" strike="noStrike" noProof="0" dirty="0" err="1">
                          <a:latin typeface="Bahnschrift SemiLight"/>
                        </a:rPr>
                        <a:t>Allow</a:t>
                      </a:r>
                      <a:r>
                        <a:rPr lang="fr-FR" sz="1400" u="none" strike="noStrike" noProof="0" dirty="0">
                          <a:latin typeface="Bahnschrift SemiLight"/>
                        </a:rPr>
                        <a:t> the user to control the interaction and system </a:t>
                      </a:r>
                      <a:r>
                        <a:rPr lang="fr-FR" sz="1400" u="none" strike="noStrike" noProof="0" dirty="0" err="1">
                          <a:latin typeface="Bahnschrift SemiLight"/>
                        </a:rPr>
                        <a:t>responses</a:t>
                      </a:r>
                      <a:r>
                        <a:rPr lang="fr-FR" sz="1400" u="none" strike="noStrike" noProof="0" dirty="0">
                          <a:latin typeface="Bahnschrift SemiLight"/>
                        </a:rPr>
                        <a:t>.</a:t>
                      </a:r>
                      <a:endParaRPr lang="fr-FR" sz="1400" dirty="0">
                        <a:latin typeface="Bahnschrift SemiLight"/>
                      </a:endParaRPr>
                    </a:p>
                  </a:txBody>
                  <a:tcPr/>
                </a:tc>
                <a:tc>
                  <a:txBody>
                    <a:bodyPr/>
                    <a:lstStyle/>
                    <a:p>
                      <a:pPr lvl="0">
                        <a:buNone/>
                      </a:pPr>
                      <a:r>
                        <a:rPr lang="fr-FR" sz="1400" u="none" strike="noStrike" noProof="0" dirty="0">
                          <a:latin typeface="Bahnschrift SemiLight"/>
                        </a:rPr>
                        <a:t>Cancel </a:t>
                      </a:r>
                      <a:r>
                        <a:rPr lang="fr-FR" sz="1400" u="none" strike="noStrike" noProof="0" dirty="0" err="1">
                          <a:latin typeface="Bahnschrift SemiLight"/>
                        </a:rPr>
                        <a:t>button</a:t>
                      </a:r>
                      <a:r>
                        <a:rPr lang="fr-FR" sz="1400" u="none" strike="noStrike" noProof="0" dirty="0">
                          <a:latin typeface="Bahnschrift SemiLight"/>
                        </a:rPr>
                        <a:t>, </a:t>
                      </a:r>
                      <a:r>
                        <a:rPr lang="fr-FR" sz="1400" u="none" strike="noStrike" noProof="0" dirty="0" err="1">
                          <a:latin typeface="Bahnschrift SemiLight"/>
                        </a:rPr>
                        <a:t>ability</a:t>
                      </a:r>
                      <a:r>
                        <a:rPr lang="fr-FR" sz="1400" u="none" strike="noStrike" noProof="0" dirty="0">
                          <a:latin typeface="Bahnschrift SemiLight"/>
                        </a:rPr>
                        <a:t> to undo, no </a:t>
                      </a:r>
                      <a:r>
                        <a:rPr lang="fr-FR" sz="1400" u="none" strike="noStrike" noProof="0" dirty="0" err="1">
                          <a:latin typeface="Bahnschrift SemiLight"/>
                        </a:rPr>
                        <a:t>unsolicited</a:t>
                      </a:r>
                      <a:r>
                        <a:rPr lang="fr-FR" sz="1400" u="none" strike="noStrike" noProof="0" dirty="0">
                          <a:latin typeface="Bahnschrift SemiLight"/>
                        </a:rPr>
                        <a:t> actions.</a:t>
                      </a:r>
                      <a:endParaRPr lang="fr-FR" sz="1400" dirty="0">
                        <a:latin typeface="Bahnschrift SemiLight"/>
                      </a:endParaRPr>
                    </a:p>
                  </a:txBody>
                  <a:tcPr/>
                </a:tc>
                <a:extLst>
                  <a:ext uri="{0D108BD9-81ED-4DB2-BD59-A6C34878D82A}">
                    <a16:rowId xmlns:a16="http://schemas.microsoft.com/office/drawing/2014/main" val="878840713"/>
                  </a:ext>
                </a:extLst>
              </a:tr>
              <a:tr h="562732">
                <a:tc>
                  <a:txBody>
                    <a:bodyPr/>
                    <a:lstStyle/>
                    <a:p>
                      <a:pPr lvl="0" algn="l">
                        <a:lnSpc>
                          <a:spcPct val="100000"/>
                        </a:lnSpc>
                        <a:spcBef>
                          <a:spcPts val="0"/>
                        </a:spcBef>
                        <a:spcAft>
                          <a:spcPts val="0"/>
                        </a:spcAft>
                        <a:buNone/>
                      </a:pPr>
                      <a:r>
                        <a:rPr lang="fr-FR" sz="1400" b="1" dirty="0" err="1">
                          <a:latin typeface="Bahnschrift SemiLight"/>
                        </a:rPr>
                        <a:t>Adaptability</a:t>
                      </a:r>
                      <a:endParaRPr lang="fr-FR" sz="1400" b="1" dirty="0">
                        <a:latin typeface="Bahnschrift SemiLight"/>
                      </a:endParaRPr>
                    </a:p>
                  </a:txBody>
                  <a:tcPr/>
                </a:tc>
                <a:tc>
                  <a:txBody>
                    <a:bodyPr/>
                    <a:lstStyle/>
                    <a:p>
                      <a:pPr lvl="0" algn="l">
                        <a:lnSpc>
                          <a:spcPct val="100000"/>
                        </a:lnSpc>
                        <a:spcBef>
                          <a:spcPts val="0"/>
                        </a:spcBef>
                        <a:spcAft>
                          <a:spcPts val="0"/>
                        </a:spcAft>
                        <a:buNone/>
                      </a:pPr>
                      <a:r>
                        <a:rPr lang="fr-FR" sz="1400" dirty="0" err="1">
                          <a:latin typeface="Bahnschrift SemiLight"/>
                        </a:rPr>
                        <a:t>Adapt</a:t>
                      </a:r>
                      <a:r>
                        <a:rPr lang="fr-FR" sz="1400" dirty="0">
                          <a:latin typeface="Bahnschrift SemiLight"/>
                        </a:rPr>
                        <a:t> to the </a:t>
                      </a:r>
                      <a:r>
                        <a:rPr lang="fr-FR" sz="1400" dirty="0" err="1">
                          <a:latin typeface="Bahnschrift SemiLight"/>
                        </a:rPr>
                        <a:t>user's</a:t>
                      </a:r>
                      <a:r>
                        <a:rPr lang="fr-FR" sz="1400" dirty="0">
                          <a:latin typeface="Bahnschrift SemiLight"/>
                        </a:rPr>
                        <a:t> </a:t>
                      </a:r>
                      <a:r>
                        <a:rPr lang="fr-FR" sz="1400" dirty="0" err="1">
                          <a:latin typeface="Bahnschrift SemiLight"/>
                        </a:rPr>
                        <a:t>needs</a:t>
                      </a:r>
                      <a:r>
                        <a:rPr lang="fr-FR" sz="1400" dirty="0">
                          <a:latin typeface="Bahnschrift SemiLight"/>
                        </a:rPr>
                        <a:t>, </a:t>
                      </a:r>
                      <a:r>
                        <a:rPr lang="fr-FR" sz="1400" dirty="0" err="1">
                          <a:latin typeface="Bahnschrift SemiLight"/>
                        </a:rPr>
                        <a:t>preferences</a:t>
                      </a:r>
                      <a:r>
                        <a:rPr lang="fr-FR" sz="1400" dirty="0">
                          <a:latin typeface="Bahnschrift SemiLight"/>
                        </a:rPr>
                        <a:t>, and </a:t>
                      </a:r>
                      <a:r>
                        <a:rPr lang="fr-FR" sz="1400" dirty="0" err="1">
                          <a:latin typeface="Bahnschrift SemiLight"/>
                        </a:rPr>
                        <a:t>context</a:t>
                      </a:r>
                      <a:r>
                        <a:rPr lang="fr-FR" sz="1400" dirty="0">
                          <a:latin typeface="Bahnschrift SemiLight"/>
                        </a:rPr>
                        <a:t>.</a:t>
                      </a:r>
                    </a:p>
                  </a:txBody>
                  <a:tcPr/>
                </a:tc>
                <a:tc>
                  <a:txBody>
                    <a:bodyPr/>
                    <a:lstStyle/>
                    <a:p>
                      <a:pPr lvl="0">
                        <a:buNone/>
                      </a:pPr>
                      <a:r>
                        <a:rPr lang="fr-FR" sz="1400" u="none" strike="noStrike" noProof="0" dirty="0">
                          <a:latin typeface="Bahnschrift SemiLight"/>
                        </a:rPr>
                        <a:t>Interface </a:t>
                      </a:r>
                      <a:r>
                        <a:rPr lang="fr-FR" sz="1400" u="none" strike="noStrike" noProof="0" dirty="0" err="1">
                          <a:latin typeface="Bahnschrift SemiLight"/>
                        </a:rPr>
                        <a:t>customization</a:t>
                      </a:r>
                      <a:r>
                        <a:rPr lang="fr-FR" sz="1400" u="none" strike="noStrike" noProof="0" dirty="0">
                          <a:latin typeface="Bahnschrift SemiLight"/>
                        </a:rPr>
                        <a:t>, </a:t>
                      </a:r>
                      <a:r>
                        <a:rPr lang="fr-FR" sz="1400" u="none" strike="noStrike" noProof="0" dirty="0" err="1">
                          <a:latin typeface="Bahnschrift SemiLight"/>
                        </a:rPr>
                        <a:t>shortcuts</a:t>
                      </a:r>
                      <a:r>
                        <a:rPr lang="fr-FR" sz="1400" u="none" strike="noStrike" noProof="0" dirty="0">
                          <a:latin typeface="Bahnschrift SemiLight"/>
                        </a:rPr>
                        <a:t> for experts.</a:t>
                      </a:r>
                      <a:endParaRPr lang="fr-FR" sz="1400" dirty="0">
                        <a:latin typeface="Bahnschrift SemiLight"/>
                      </a:endParaRPr>
                    </a:p>
                  </a:txBody>
                  <a:tcPr/>
                </a:tc>
                <a:extLst>
                  <a:ext uri="{0D108BD9-81ED-4DB2-BD59-A6C34878D82A}">
                    <a16:rowId xmlns:a16="http://schemas.microsoft.com/office/drawing/2014/main" val="4213364964"/>
                  </a:ext>
                </a:extLst>
              </a:tr>
              <a:tr h="562732">
                <a:tc>
                  <a:txBody>
                    <a:bodyPr/>
                    <a:lstStyle/>
                    <a:p>
                      <a:pPr lvl="0">
                        <a:buNone/>
                      </a:pPr>
                      <a:r>
                        <a:rPr lang="fr-FR" sz="1400" b="1" u="none" strike="noStrike" noProof="0" dirty="0" err="1">
                          <a:latin typeface="Bahnschrift SemiLight"/>
                        </a:rPr>
                        <a:t>Error</a:t>
                      </a:r>
                      <a:r>
                        <a:rPr lang="fr-FR" sz="1400" b="1" u="none" strike="noStrike" noProof="0" dirty="0">
                          <a:latin typeface="Bahnschrift SemiLight"/>
                        </a:rPr>
                        <a:t> Management</a:t>
                      </a:r>
                      <a:endParaRPr lang="fr-FR" sz="1400" b="1" dirty="0">
                        <a:latin typeface="Bahnschrift SemiLight"/>
                      </a:endParaRPr>
                    </a:p>
                  </a:txBody>
                  <a:tcPr/>
                </a:tc>
                <a:tc>
                  <a:txBody>
                    <a:bodyPr/>
                    <a:lstStyle/>
                    <a:p>
                      <a:pPr lvl="0">
                        <a:buNone/>
                      </a:pPr>
                      <a:r>
                        <a:rPr lang="fr-FR" sz="1400" u="none" strike="noStrike" noProof="0" dirty="0" err="1">
                          <a:latin typeface="Bahnschrift SemiLight"/>
                        </a:rPr>
                        <a:t>Prevent</a:t>
                      </a:r>
                      <a:r>
                        <a:rPr lang="fr-FR" sz="1400" u="none" strike="noStrike" noProof="0" dirty="0">
                          <a:latin typeface="Bahnschrift SemiLight"/>
                        </a:rPr>
                        <a:t> </a:t>
                      </a:r>
                      <a:r>
                        <a:rPr lang="fr-FR" sz="1400" u="none" strike="noStrike" noProof="0" dirty="0" err="1">
                          <a:latin typeface="Bahnschrift SemiLight"/>
                        </a:rPr>
                        <a:t>errors</a:t>
                      </a:r>
                      <a:r>
                        <a:rPr lang="fr-FR" sz="1400" u="none" strike="noStrike" noProof="0" dirty="0">
                          <a:latin typeface="Bahnschrift SemiLight"/>
                        </a:rPr>
                        <a:t> and help </a:t>
                      </a:r>
                      <a:r>
                        <a:rPr lang="fr-FR" sz="1400" u="none" strike="noStrike" noProof="0" dirty="0" err="1">
                          <a:latin typeface="Bahnschrift SemiLight"/>
                        </a:rPr>
                        <a:t>users</a:t>
                      </a:r>
                      <a:r>
                        <a:rPr lang="fr-FR" sz="1400" u="none" strike="noStrike" noProof="0" dirty="0">
                          <a:latin typeface="Bahnschrift SemiLight"/>
                        </a:rPr>
                        <a:t> </a:t>
                      </a:r>
                      <a:r>
                        <a:rPr lang="fr-FR" sz="1400" u="none" strike="noStrike" noProof="0" dirty="0" err="1">
                          <a:latin typeface="Bahnschrift SemiLight"/>
                        </a:rPr>
                        <a:t>recover</a:t>
                      </a:r>
                      <a:r>
                        <a:rPr lang="fr-FR" sz="1400" u="none" strike="noStrike" noProof="0" dirty="0">
                          <a:latin typeface="Bahnschrift SemiLight"/>
                        </a:rPr>
                        <a:t> </a:t>
                      </a:r>
                      <a:r>
                        <a:rPr lang="fr-FR" sz="1400" u="none" strike="noStrike" noProof="0" dirty="0" err="1">
                          <a:latin typeface="Bahnschrift SemiLight"/>
                        </a:rPr>
                        <a:t>when</a:t>
                      </a:r>
                      <a:r>
                        <a:rPr lang="fr-FR" sz="1400" u="none" strike="noStrike" noProof="0" dirty="0">
                          <a:latin typeface="Bahnschrift SemiLight"/>
                        </a:rPr>
                        <a:t> </a:t>
                      </a:r>
                      <a:r>
                        <a:rPr lang="fr-FR" sz="1400" u="none" strike="noStrike" noProof="0" dirty="0" err="1">
                          <a:latin typeface="Bahnschrift SemiLight"/>
                        </a:rPr>
                        <a:t>they</a:t>
                      </a:r>
                      <a:r>
                        <a:rPr lang="fr-FR" sz="1400" u="none" strike="noStrike" noProof="0" dirty="0">
                          <a:latin typeface="Bahnschrift SemiLight"/>
                        </a:rPr>
                        <a:t> </a:t>
                      </a:r>
                      <a:r>
                        <a:rPr lang="fr-FR" sz="1400" u="none" strike="noStrike" noProof="0" dirty="0" err="1">
                          <a:latin typeface="Bahnschrift SemiLight"/>
                        </a:rPr>
                        <a:t>occur</a:t>
                      </a:r>
                      <a:r>
                        <a:rPr lang="fr-FR" sz="1400" u="none" strike="noStrike" noProof="0" dirty="0">
                          <a:latin typeface="Bahnschrift SemiLight"/>
                        </a:rPr>
                        <a:t>.</a:t>
                      </a:r>
                      <a:endParaRPr lang="fr-FR" sz="1400" dirty="0">
                        <a:latin typeface="Bahnschrift SemiLight"/>
                      </a:endParaRPr>
                    </a:p>
                  </a:txBody>
                  <a:tcPr/>
                </a:tc>
                <a:tc>
                  <a:txBody>
                    <a:bodyPr/>
                    <a:lstStyle/>
                    <a:p>
                      <a:pPr lvl="0">
                        <a:buNone/>
                      </a:pPr>
                      <a:r>
                        <a:rPr lang="fr-FR" sz="1400" u="none" strike="noStrike" noProof="0" dirty="0" err="1">
                          <a:latin typeface="Bahnschrift SemiLight"/>
                        </a:rPr>
                        <a:t>Error</a:t>
                      </a:r>
                      <a:r>
                        <a:rPr lang="fr-FR" sz="1400" u="none" strike="noStrike" noProof="0" dirty="0">
                          <a:latin typeface="Bahnschrift SemiLight"/>
                        </a:rPr>
                        <a:t> </a:t>
                      </a:r>
                      <a:r>
                        <a:rPr lang="fr-FR" sz="1400" u="none" strike="noStrike" noProof="0" dirty="0" err="1">
                          <a:latin typeface="Bahnschrift SemiLight"/>
                        </a:rPr>
                        <a:t>prevention</a:t>
                      </a:r>
                      <a:r>
                        <a:rPr lang="fr-FR" sz="1400" u="none" strike="noStrike" noProof="0" dirty="0">
                          <a:latin typeface="Bahnschrift SemiLight"/>
                        </a:rPr>
                        <a:t>, </a:t>
                      </a:r>
                      <a:r>
                        <a:rPr lang="fr-FR" sz="1400" u="none" strike="noStrike" noProof="0" dirty="0" err="1">
                          <a:latin typeface="Bahnschrift SemiLight"/>
                        </a:rPr>
                        <a:t>clear</a:t>
                      </a:r>
                      <a:r>
                        <a:rPr lang="fr-FR" sz="1400" u="none" strike="noStrike" noProof="0" dirty="0">
                          <a:latin typeface="Bahnschrift SemiLight"/>
                        </a:rPr>
                        <a:t> </a:t>
                      </a:r>
                      <a:r>
                        <a:rPr lang="fr-FR" sz="1400" u="none" strike="noStrike" noProof="0" dirty="0" err="1">
                          <a:latin typeface="Bahnschrift SemiLight"/>
                        </a:rPr>
                        <a:t>error</a:t>
                      </a:r>
                      <a:r>
                        <a:rPr lang="fr-FR" sz="1400" u="none" strike="noStrike" noProof="0" dirty="0">
                          <a:latin typeface="Bahnschrift SemiLight"/>
                        </a:rPr>
                        <a:t> messages, undo option.</a:t>
                      </a:r>
                      <a:endParaRPr lang="fr-FR" sz="1400" dirty="0">
                        <a:latin typeface="Bahnschrift SemiLight"/>
                      </a:endParaRPr>
                    </a:p>
                  </a:txBody>
                  <a:tcPr/>
                </a:tc>
                <a:extLst>
                  <a:ext uri="{0D108BD9-81ED-4DB2-BD59-A6C34878D82A}">
                    <a16:rowId xmlns:a16="http://schemas.microsoft.com/office/drawing/2014/main" val="555554770"/>
                  </a:ext>
                </a:extLst>
              </a:tr>
              <a:tr h="562732">
                <a:tc>
                  <a:txBody>
                    <a:bodyPr/>
                    <a:lstStyle/>
                    <a:p>
                      <a:pPr lvl="0">
                        <a:buNone/>
                      </a:pPr>
                      <a:r>
                        <a:rPr lang="fr-FR" sz="1400" b="1" u="none" strike="noStrike" noProof="0" dirty="0" err="1">
                          <a:latin typeface="Bahnschrift SemiLight"/>
                        </a:rPr>
                        <a:t>Consistency</a:t>
                      </a:r>
                      <a:endParaRPr lang="fr-FR" sz="1400" b="1" dirty="0">
                        <a:latin typeface="Bahnschrift SemiLight"/>
                      </a:endParaRPr>
                    </a:p>
                  </a:txBody>
                  <a:tcPr/>
                </a:tc>
                <a:tc>
                  <a:txBody>
                    <a:bodyPr/>
                    <a:lstStyle/>
                    <a:p>
                      <a:pPr lvl="0">
                        <a:buNone/>
                      </a:pPr>
                      <a:r>
                        <a:rPr lang="fr-FR" sz="1400" u="none" strike="noStrike" noProof="0" dirty="0" err="1">
                          <a:latin typeface="Bahnschrift SemiLight"/>
                        </a:rPr>
                        <a:t>Maintain</a:t>
                      </a:r>
                      <a:r>
                        <a:rPr lang="fr-FR" sz="1400" u="none" strike="noStrike" noProof="0" dirty="0">
                          <a:latin typeface="Bahnschrift SemiLight"/>
                        </a:rPr>
                        <a:t> </a:t>
                      </a:r>
                      <a:r>
                        <a:rPr lang="fr-FR" sz="1400" u="none" strike="noStrike" noProof="0" dirty="0" err="1">
                          <a:latin typeface="Bahnschrift SemiLight"/>
                        </a:rPr>
                        <a:t>consistency</a:t>
                      </a:r>
                      <a:r>
                        <a:rPr lang="fr-FR" sz="1400" u="none" strike="noStrike" noProof="0" dirty="0">
                          <a:latin typeface="Bahnschrift SemiLight"/>
                        </a:rPr>
                        <a:t> in content, format, and interaction </a:t>
                      </a:r>
                      <a:r>
                        <a:rPr lang="fr-FR" sz="1400" u="none" strike="noStrike" noProof="0" dirty="0" err="1">
                          <a:latin typeface="Bahnschrift SemiLight"/>
                        </a:rPr>
                        <a:t>throughout</a:t>
                      </a:r>
                      <a:r>
                        <a:rPr lang="fr-FR" sz="1400" u="none" strike="noStrike" noProof="0" dirty="0">
                          <a:latin typeface="Bahnschrift SemiLight"/>
                        </a:rPr>
                        <a:t> the system.</a:t>
                      </a:r>
                      <a:endParaRPr lang="fr-FR" sz="1400" dirty="0">
                        <a:latin typeface="Bahnschrift SemiLight"/>
                      </a:endParaRPr>
                    </a:p>
                  </a:txBody>
                  <a:tcPr/>
                </a:tc>
                <a:tc>
                  <a:txBody>
                    <a:bodyPr/>
                    <a:lstStyle/>
                    <a:p>
                      <a:pPr lvl="0">
                        <a:buNone/>
                      </a:pPr>
                      <a:r>
                        <a:rPr lang="fr-FR" sz="1400" u="none" strike="noStrike" noProof="0" dirty="0" err="1">
                          <a:latin typeface="Bahnschrift SemiLight"/>
                        </a:rPr>
                        <a:t>Same</a:t>
                      </a:r>
                      <a:r>
                        <a:rPr lang="fr-FR" sz="1400" u="none" strike="noStrike" noProof="0" dirty="0">
                          <a:latin typeface="Bahnschrift SemiLight"/>
                        </a:rPr>
                        <a:t> </a:t>
                      </a:r>
                      <a:r>
                        <a:rPr lang="fr-FR" sz="1400" u="none" strike="noStrike" noProof="0" dirty="0" err="1">
                          <a:latin typeface="Bahnschrift SemiLight"/>
                        </a:rPr>
                        <a:t>icons</a:t>
                      </a:r>
                      <a:r>
                        <a:rPr lang="fr-FR" sz="1400" u="none" strike="noStrike" noProof="0" dirty="0">
                          <a:latin typeface="Bahnschrift SemiLight"/>
                        </a:rPr>
                        <a:t> for </a:t>
                      </a:r>
                      <a:r>
                        <a:rPr lang="fr-FR" sz="1400" u="none" strike="noStrike" noProof="0" dirty="0" err="1">
                          <a:latin typeface="Bahnschrift SemiLight"/>
                        </a:rPr>
                        <a:t>same</a:t>
                      </a:r>
                      <a:r>
                        <a:rPr lang="fr-FR" sz="1400" u="none" strike="noStrike" noProof="0" dirty="0">
                          <a:latin typeface="Bahnschrift SemiLight"/>
                        </a:rPr>
                        <a:t> actions, consistent navigation.</a:t>
                      </a:r>
                      <a:endParaRPr lang="fr-FR" sz="1400" dirty="0">
                        <a:latin typeface="Bahnschrift SemiLight"/>
                      </a:endParaRPr>
                    </a:p>
                  </a:txBody>
                  <a:tcPr/>
                </a:tc>
                <a:extLst>
                  <a:ext uri="{0D108BD9-81ED-4DB2-BD59-A6C34878D82A}">
                    <a16:rowId xmlns:a16="http://schemas.microsoft.com/office/drawing/2014/main" val="3899174969"/>
                  </a:ext>
                </a:extLst>
              </a:tr>
              <a:tr h="389584">
                <a:tc>
                  <a:txBody>
                    <a:bodyPr/>
                    <a:lstStyle/>
                    <a:p>
                      <a:pPr lvl="0">
                        <a:buNone/>
                      </a:pPr>
                      <a:r>
                        <a:rPr lang="fr-FR" sz="1400" b="1" u="none" strike="noStrike" noProof="0" dirty="0" err="1">
                          <a:latin typeface="Bahnschrift SemiLight"/>
                        </a:rPr>
                        <a:t>Significance</a:t>
                      </a:r>
                      <a:r>
                        <a:rPr lang="fr-FR" sz="1400" b="1" u="none" strike="noStrike" noProof="0" dirty="0">
                          <a:latin typeface="Bahnschrift SemiLight"/>
                        </a:rPr>
                        <a:t> of Codes</a:t>
                      </a:r>
                      <a:endParaRPr lang="fr-FR" sz="1400" b="1" dirty="0">
                        <a:latin typeface="Bahnschrift SemiLight"/>
                      </a:endParaRPr>
                    </a:p>
                  </a:txBody>
                  <a:tcPr/>
                </a:tc>
                <a:tc>
                  <a:txBody>
                    <a:bodyPr/>
                    <a:lstStyle/>
                    <a:p>
                      <a:pPr lvl="0">
                        <a:buNone/>
                      </a:pPr>
                      <a:r>
                        <a:rPr lang="fr-FR" sz="1400" u="none" strike="noStrike" noProof="0" dirty="0">
                          <a:latin typeface="Bahnschrift SemiLight"/>
                        </a:rPr>
                        <a:t>Use </a:t>
                      </a:r>
                      <a:r>
                        <a:rPr lang="fr-FR" sz="1400" u="none" strike="noStrike" noProof="0" dirty="0" err="1">
                          <a:latin typeface="Bahnschrift SemiLight"/>
                        </a:rPr>
                        <a:t>meaningful</a:t>
                      </a:r>
                      <a:r>
                        <a:rPr lang="fr-FR" sz="1400" u="none" strike="noStrike" noProof="0" dirty="0">
                          <a:latin typeface="Bahnschrift SemiLight"/>
                        </a:rPr>
                        <a:t> labels and codes </a:t>
                      </a:r>
                      <a:r>
                        <a:rPr lang="fr-FR" sz="1400" u="none" strike="noStrike" noProof="0" dirty="0" err="1">
                          <a:latin typeface="Bahnschrift SemiLight"/>
                        </a:rPr>
                        <a:t>aligned</a:t>
                      </a:r>
                      <a:r>
                        <a:rPr lang="fr-FR" sz="1400" u="none" strike="noStrike" noProof="0" dirty="0">
                          <a:latin typeface="Bahnschrift SemiLight"/>
                        </a:rPr>
                        <a:t> </a:t>
                      </a:r>
                      <a:r>
                        <a:rPr lang="fr-FR" sz="1400" u="none" strike="noStrike" noProof="0" dirty="0" err="1">
                          <a:latin typeface="Bahnschrift SemiLight"/>
                        </a:rPr>
                        <a:t>with</a:t>
                      </a:r>
                      <a:r>
                        <a:rPr lang="fr-FR" sz="1400" u="none" strike="noStrike" noProof="0" dirty="0">
                          <a:latin typeface="Bahnschrift SemiLight"/>
                        </a:rPr>
                        <a:t> </a:t>
                      </a:r>
                      <a:r>
                        <a:rPr lang="fr-FR" sz="1400" u="none" strike="noStrike" noProof="0" dirty="0" err="1">
                          <a:latin typeface="Bahnschrift SemiLight"/>
                        </a:rPr>
                        <a:t>users</a:t>
                      </a:r>
                      <a:r>
                        <a:rPr lang="fr-FR" sz="1400" u="none" strike="noStrike" noProof="0" dirty="0">
                          <a:latin typeface="Bahnschrift SemiLight"/>
                        </a:rPr>
                        <a:t>’ expectations.</a:t>
                      </a:r>
                      <a:endParaRPr lang="fr-FR" sz="1400" dirty="0">
                        <a:latin typeface="Bahnschrift SemiLight"/>
                      </a:endParaRPr>
                    </a:p>
                  </a:txBody>
                  <a:tcPr/>
                </a:tc>
                <a:tc>
                  <a:txBody>
                    <a:bodyPr/>
                    <a:lstStyle/>
                    <a:p>
                      <a:pPr lvl="0">
                        <a:buNone/>
                      </a:pPr>
                      <a:r>
                        <a:rPr lang="fr-FR" sz="1400" u="none" strike="noStrike" noProof="0" dirty="0">
                          <a:latin typeface="Bahnschrift SemiLight"/>
                        </a:rPr>
                        <a:t>Explicit </a:t>
                      </a:r>
                      <a:r>
                        <a:rPr lang="fr-FR" sz="1400" u="none" strike="noStrike" noProof="0" dirty="0" err="1">
                          <a:latin typeface="Bahnschrift SemiLight"/>
                        </a:rPr>
                        <a:t>icons</a:t>
                      </a:r>
                      <a:r>
                        <a:rPr lang="fr-FR" sz="1400" u="none" strike="noStrike" noProof="0" dirty="0">
                          <a:latin typeface="Bahnschrift SemiLight"/>
                        </a:rPr>
                        <a:t>, </a:t>
                      </a:r>
                      <a:r>
                        <a:rPr lang="fr-FR" sz="1400" u="none" strike="noStrike" noProof="0" dirty="0" err="1">
                          <a:latin typeface="Bahnschrift SemiLight"/>
                        </a:rPr>
                        <a:t>clear</a:t>
                      </a:r>
                      <a:r>
                        <a:rPr lang="fr-FR" sz="1400" u="none" strike="noStrike" noProof="0" dirty="0">
                          <a:latin typeface="Bahnschrift SemiLight"/>
                        </a:rPr>
                        <a:t> </a:t>
                      </a:r>
                      <a:r>
                        <a:rPr lang="fr-FR" sz="1400" u="none" strike="noStrike" noProof="0" dirty="0" err="1">
                          <a:latin typeface="Bahnschrift SemiLight"/>
                        </a:rPr>
                        <a:t>terminology</a:t>
                      </a:r>
                      <a:r>
                        <a:rPr lang="fr-FR" sz="1400" u="none" strike="noStrike" noProof="0" dirty="0">
                          <a:latin typeface="Bahnschrift SemiLight"/>
                        </a:rPr>
                        <a:t>, </a:t>
                      </a:r>
                      <a:r>
                        <a:rPr lang="fr-FR" sz="1400" u="none" strike="noStrike" noProof="0" dirty="0" err="1">
                          <a:latin typeface="Bahnschrift SemiLight"/>
                        </a:rPr>
                        <a:t>avoid</a:t>
                      </a:r>
                      <a:r>
                        <a:rPr lang="fr-FR" sz="1400" u="none" strike="noStrike" noProof="0" dirty="0">
                          <a:latin typeface="Bahnschrift SemiLight"/>
                        </a:rPr>
                        <a:t> jargon.</a:t>
                      </a:r>
                      <a:endParaRPr lang="fr-FR" sz="1400" dirty="0">
                        <a:latin typeface="Bahnschrift SemiLight"/>
                      </a:endParaRPr>
                    </a:p>
                  </a:txBody>
                  <a:tcPr/>
                </a:tc>
                <a:extLst>
                  <a:ext uri="{0D108BD9-81ED-4DB2-BD59-A6C34878D82A}">
                    <a16:rowId xmlns:a16="http://schemas.microsoft.com/office/drawing/2014/main" val="1569277469"/>
                  </a:ext>
                </a:extLst>
              </a:tr>
              <a:tr h="389584">
                <a:tc>
                  <a:txBody>
                    <a:bodyPr/>
                    <a:lstStyle/>
                    <a:p>
                      <a:pPr lvl="0" algn="l">
                        <a:lnSpc>
                          <a:spcPct val="100000"/>
                        </a:lnSpc>
                        <a:spcBef>
                          <a:spcPts val="0"/>
                        </a:spcBef>
                        <a:spcAft>
                          <a:spcPts val="0"/>
                        </a:spcAft>
                        <a:buNone/>
                      </a:pPr>
                      <a:r>
                        <a:rPr lang="fr-FR" sz="1400" b="1" dirty="0">
                          <a:latin typeface="Bahnschrift SemiLight"/>
                        </a:rPr>
                        <a:t>Compatibility</a:t>
                      </a:r>
                    </a:p>
                  </a:txBody>
                  <a:tcPr/>
                </a:tc>
                <a:tc>
                  <a:txBody>
                    <a:bodyPr/>
                    <a:lstStyle/>
                    <a:p>
                      <a:pPr lvl="0">
                        <a:buNone/>
                      </a:pPr>
                      <a:r>
                        <a:rPr lang="fr-FR" sz="1400" u="none" strike="noStrike" noProof="0" err="1">
                          <a:latin typeface="Bahnschrift SemiLight"/>
                        </a:rPr>
                        <a:t>Ensure</a:t>
                      </a:r>
                      <a:r>
                        <a:rPr lang="fr-FR" sz="1400" u="none" strike="noStrike" noProof="0">
                          <a:latin typeface="Bahnschrift SemiLight"/>
                        </a:rPr>
                        <a:t> the interface matches </a:t>
                      </a:r>
                      <a:r>
                        <a:rPr lang="fr-FR" sz="1400" u="none" strike="noStrike" noProof="0" err="1">
                          <a:latin typeface="Bahnschrift SemiLight"/>
                        </a:rPr>
                        <a:t>users</a:t>
                      </a:r>
                      <a:r>
                        <a:rPr lang="fr-FR" sz="1400" u="none" strike="noStrike" noProof="0">
                          <a:latin typeface="Bahnschrift SemiLight"/>
                        </a:rPr>
                        <a:t>' habits, </a:t>
                      </a:r>
                      <a:r>
                        <a:rPr lang="fr-FR" sz="1400" u="none" strike="noStrike" noProof="0" err="1">
                          <a:latin typeface="Bahnschrift SemiLight"/>
                        </a:rPr>
                        <a:t>skills</a:t>
                      </a:r>
                      <a:r>
                        <a:rPr lang="fr-FR" sz="1400" u="none" strike="noStrike" noProof="0">
                          <a:latin typeface="Bahnschrift SemiLight"/>
                        </a:rPr>
                        <a:t>, and </a:t>
                      </a:r>
                      <a:r>
                        <a:rPr lang="fr-FR" sz="1400" u="none" strike="noStrike" noProof="0" err="1">
                          <a:latin typeface="Bahnschrift SemiLight"/>
                        </a:rPr>
                        <a:t>context</a:t>
                      </a:r>
                      <a:r>
                        <a:rPr lang="fr-FR" sz="1400" u="none" strike="noStrike" noProof="0">
                          <a:latin typeface="Bahnschrift SemiLight"/>
                        </a:rPr>
                        <a:t> of use.</a:t>
                      </a:r>
                      <a:endParaRPr lang="fr-FR">
                        <a:latin typeface="Bahnschrift SemiLight"/>
                      </a:endParaRPr>
                    </a:p>
                  </a:txBody>
                  <a:tcPr/>
                </a:tc>
                <a:tc>
                  <a:txBody>
                    <a:bodyPr/>
                    <a:lstStyle/>
                    <a:p>
                      <a:pPr lvl="0">
                        <a:buNone/>
                      </a:pPr>
                      <a:r>
                        <a:rPr lang="fr-FR" sz="1400" u="none" strike="noStrike" noProof="0" dirty="0">
                          <a:latin typeface="Bahnschrift SemiLight"/>
                        </a:rPr>
                        <a:t>Responsive design, </a:t>
                      </a:r>
                      <a:r>
                        <a:rPr lang="fr-FR" sz="1400" u="none" strike="noStrike" noProof="0" dirty="0" err="1">
                          <a:latin typeface="Bahnschrift SemiLight"/>
                        </a:rPr>
                        <a:t>adapted</a:t>
                      </a:r>
                      <a:r>
                        <a:rPr lang="fr-FR" sz="1400" u="none" strike="noStrike" noProof="0" dirty="0">
                          <a:latin typeface="Bahnschrift SemiLight"/>
                        </a:rPr>
                        <a:t> </a:t>
                      </a:r>
                      <a:r>
                        <a:rPr lang="fr-FR" sz="1400" u="none" strike="noStrike" noProof="0" dirty="0" err="1">
                          <a:latin typeface="Bahnschrift SemiLight"/>
                        </a:rPr>
                        <a:t>vocabulary</a:t>
                      </a:r>
                      <a:r>
                        <a:rPr lang="fr-FR" sz="1400" u="none" strike="noStrike" noProof="0" dirty="0">
                          <a:latin typeface="Bahnschrift SemiLight"/>
                        </a:rPr>
                        <a:t>, intuitive flow.</a:t>
                      </a:r>
                      <a:endParaRPr lang="fr-FR" dirty="0">
                        <a:latin typeface="Bahnschrift SemiLight"/>
                      </a:endParaRPr>
                    </a:p>
                  </a:txBody>
                  <a:tcPr/>
                </a:tc>
                <a:extLst>
                  <a:ext uri="{0D108BD9-81ED-4DB2-BD59-A6C34878D82A}">
                    <a16:rowId xmlns:a16="http://schemas.microsoft.com/office/drawing/2014/main" val="3768371819"/>
                  </a:ext>
                </a:extLst>
              </a:tr>
            </a:tbl>
          </a:graphicData>
        </a:graphic>
      </p:graphicFrame>
    </p:spTree>
    <p:extLst>
      <p:ext uri="{BB962C8B-B14F-4D97-AF65-F5344CB8AC3E}">
        <p14:creationId xmlns:p14="http://schemas.microsoft.com/office/powerpoint/2010/main" val="23063083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2ED8-4E35-423A-4E30-E90776158048}"/>
              </a:ext>
            </a:extLst>
          </p:cNvPr>
          <p:cNvSpPr>
            <a:spLocks noGrp="1"/>
          </p:cNvSpPr>
          <p:nvPr>
            <p:ph type="title"/>
          </p:nvPr>
        </p:nvSpPr>
        <p:spPr/>
        <p:txBody>
          <a:bodyPr/>
          <a:lstStyle/>
          <a:p>
            <a:r>
              <a:rPr lang="en-US" dirty="0"/>
              <a:t>Short UX cooking class </a:t>
            </a:r>
          </a:p>
        </p:txBody>
      </p:sp>
      <p:sp>
        <p:nvSpPr>
          <p:cNvPr id="3" name="Content Placeholder 2">
            <a:extLst>
              <a:ext uri="{FF2B5EF4-FFF2-40B4-BE49-F238E27FC236}">
                <a16:creationId xmlns:a16="http://schemas.microsoft.com/office/drawing/2014/main" id="{77F52D61-7EF1-22C5-DDFD-86132839565D}"/>
              </a:ext>
            </a:extLst>
          </p:cNvPr>
          <p:cNvSpPr>
            <a:spLocks noGrp="1"/>
          </p:cNvSpPr>
          <p:nvPr>
            <p:ph idx="1"/>
          </p:nvPr>
        </p:nvSpPr>
        <p:spPr/>
        <p:txBody>
          <a:bodyPr vert="horz" lIns="91440" tIns="45720" rIns="91440" bIns="45720" rtlCol="0" anchor="t">
            <a:normAutofit lnSpcReduction="10000"/>
          </a:bodyPr>
          <a:lstStyle/>
          <a:p>
            <a:r>
              <a:rPr lang="en-US" dirty="0">
                <a:latin typeface="Bahnschrift SemiLight"/>
              </a:rPr>
              <a:t>Identify your personas </a:t>
            </a:r>
          </a:p>
          <a:p>
            <a:endParaRPr lang="en-US" dirty="0">
              <a:latin typeface="Bahnschrift SemiLight"/>
            </a:endParaRPr>
          </a:p>
          <a:p>
            <a:r>
              <a:rPr lang="en-US" dirty="0">
                <a:latin typeface="Bahnschrift SemiLight"/>
              </a:rPr>
              <a:t>Combine a general grid + a specific grid </a:t>
            </a:r>
          </a:p>
          <a:p>
            <a:endParaRPr lang="en-US" dirty="0">
              <a:latin typeface="Bahnschrift SemiLight"/>
            </a:endParaRPr>
          </a:p>
          <a:p>
            <a:r>
              <a:rPr lang="en-US" dirty="0">
                <a:latin typeface="Bahnschrift SemiLight"/>
              </a:rPr>
              <a:t>Remember to mention the positive points </a:t>
            </a:r>
          </a:p>
          <a:p>
            <a:endParaRPr lang="en-US" dirty="0">
              <a:latin typeface="Bahnschrift SemiLight"/>
            </a:endParaRPr>
          </a:p>
          <a:p>
            <a:r>
              <a:rPr lang="en-US" dirty="0">
                <a:latin typeface="Bahnschrift SemiLight"/>
              </a:rPr>
              <a:t>Multiply the evaluators </a:t>
            </a:r>
          </a:p>
          <a:p>
            <a:endParaRPr lang="en-US" dirty="0">
              <a:latin typeface="Bahnschrift SemiLight"/>
            </a:endParaRPr>
          </a:p>
          <a:p>
            <a:pPr marL="0" indent="0">
              <a:buNone/>
            </a:pPr>
            <a:r>
              <a:rPr lang="en-US" dirty="0">
                <a:latin typeface="Bahnschrift SemiLight"/>
              </a:rPr>
              <a:t>5 evaluators = 75% of problems detected </a:t>
            </a:r>
          </a:p>
        </p:txBody>
      </p:sp>
    </p:spTree>
    <p:extLst>
      <p:ext uri="{BB962C8B-B14F-4D97-AF65-F5344CB8AC3E}">
        <p14:creationId xmlns:p14="http://schemas.microsoft.com/office/powerpoint/2010/main" val="2239823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DC736-A3CF-204E-ACEA-630ED68E4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A6AC7C-3D24-54D2-C64E-000F50A61FF0}"/>
              </a:ext>
            </a:extLst>
          </p:cNvPr>
          <p:cNvSpPr>
            <a:spLocks noGrp="1"/>
          </p:cNvSpPr>
          <p:nvPr>
            <p:ph type="title"/>
          </p:nvPr>
        </p:nvSpPr>
        <p:spPr/>
        <p:txBody>
          <a:bodyPr/>
          <a:lstStyle/>
          <a:p>
            <a:r>
              <a:rPr lang="en-US">
                <a:latin typeface="Bahnschrift SemiBold"/>
              </a:rPr>
              <a:t>Severity score </a:t>
            </a:r>
            <a:endParaRPr lang="en-US"/>
          </a:p>
        </p:txBody>
      </p:sp>
      <p:pic>
        <p:nvPicPr>
          <p:cNvPr id="7" name="Group 634" descr="preencoded.png">
            <a:extLst>
              <a:ext uri="{FF2B5EF4-FFF2-40B4-BE49-F238E27FC236}">
                <a16:creationId xmlns:a16="http://schemas.microsoft.com/office/drawing/2014/main" id="{EC9B8DE7-BE7E-3546-B6A1-F515E2116E6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68482" y="2204011"/>
            <a:ext cx="9730432" cy="3547553"/>
          </a:xfrm>
          <a:prstGeom prst="rect">
            <a:avLst/>
          </a:prstGeom>
        </p:spPr>
      </p:pic>
      <p:sp>
        <p:nvSpPr>
          <p:cNvPr id="9" name="Severity">
            <a:extLst>
              <a:ext uri="{FF2B5EF4-FFF2-40B4-BE49-F238E27FC236}">
                <a16:creationId xmlns:a16="http://schemas.microsoft.com/office/drawing/2014/main" id="{F8A19939-118D-93B4-E2A7-EF09F3BBDD48}"/>
              </a:ext>
            </a:extLst>
          </p:cNvPr>
          <p:cNvSpPr/>
          <p:nvPr/>
        </p:nvSpPr>
        <p:spPr>
          <a:xfrm>
            <a:off x="1213322" y="2204011"/>
            <a:ext cx="1324856"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Severity</a:t>
            </a:r>
            <a:endParaRPr lang="en-US" sz="1140">
              <a:latin typeface="Bahnschrift SemiLight"/>
            </a:endParaRPr>
          </a:p>
        </p:txBody>
      </p:sp>
      <p:sp>
        <p:nvSpPr>
          <p:cNvPr id="11" name="Description">
            <a:extLst>
              <a:ext uri="{FF2B5EF4-FFF2-40B4-BE49-F238E27FC236}">
                <a16:creationId xmlns:a16="http://schemas.microsoft.com/office/drawing/2014/main" id="{72E7D6E0-63AB-713C-C0E0-86758CA4B9FB}"/>
              </a:ext>
            </a:extLst>
          </p:cNvPr>
          <p:cNvSpPr/>
          <p:nvPr/>
        </p:nvSpPr>
        <p:spPr>
          <a:xfrm>
            <a:off x="5110526" y="2204011"/>
            <a:ext cx="2090311"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Description</a:t>
            </a:r>
            <a:endParaRPr lang="en-US" sz="1140">
              <a:latin typeface="Bahnschrift SemiLight"/>
            </a:endParaRPr>
          </a:p>
        </p:txBody>
      </p:sp>
      <p:sp>
        <p:nvSpPr>
          <p:cNvPr id="13" name="Decision">
            <a:extLst>
              <a:ext uri="{FF2B5EF4-FFF2-40B4-BE49-F238E27FC236}">
                <a16:creationId xmlns:a16="http://schemas.microsoft.com/office/drawing/2014/main" id="{AE8FA4B1-26D9-DC37-33C8-4758EBF0FAD1}"/>
              </a:ext>
            </a:extLst>
          </p:cNvPr>
          <p:cNvSpPr/>
          <p:nvPr/>
        </p:nvSpPr>
        <p:spPr>
          <a:xfrm>
            <a:off x="7548447" y="2204011"/>
            <a:ext cx="3064089"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Decision</a:t>
            </a:r>
            <a:endParaRPr lang="en-US" sz="1140">
              <a:latin typeface="Bahnschrift SemiLight"/>
            </a:endParaRPr>
          </a:p>
        </p:txBody>
      </p:sp>
      <p:sp>
        <p:nvSpPr>
          <p:cNvPr id="15" name="Cosmetic">
            <a:extLst>
              <a:ext uri="{FF2B5EF4-FFF2-40B4-BE49-F238E27FC236}">
                <a16:creationId xmlns:a16="http://schemas.microsoft.com/office/drawing/2014/main" id="{314BB7C0-6E02-F6D5-771D-B6BD62BF4AD7}"/>
              </a:ext>
            </a:extLst>
          </p:cNvPr>
          <p:cNvSpPr/>
          <p:nvPr/>
        </p:nvSpPr>
        <p:spPr>
          <a:xfrm>
            <a:off x="1213322" y="2928002"/>
            <a:ext cx="1324856"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Cosmetic</a:t>
            </a:r>
            <a:endParaRPr lang="en-US" sz="1140">
              <a:latin typeface="Bahnschrift SemiLight"/>
            </a:endParaRPr>
          </a:p>
        </p:txBody>
      </p:sp>
      <p:sp>
        <p:nvSpPr>
          <p:cNvPr id="17" name="No difficulty in achieving the objectives">
            <a:extLst>
              <a:ext uri="{FF2B5EF4-FFF2-40B4-BE49-F238E27FC236}">
                <a16:creationId xmlns:a16="http://schemas.microsoft.com/office/drawing/2014/main" id="{D2CCCBDE-A88D-267B-1704-94CBB4ED96AE}"/>
              </a:ext>
            </a:extLst>
          </p:cNvPr>
          <p:cNvSpPr/>
          <p:nvPr/>
        </p:nvSpPr>
        <p:spPr>
          <a:xfrm>
            <a:off x="5110526" y="2928002"/>
            <a:ext cx="2090311"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No difficulty in achieving the objectives</a:t>
            </a:r>
            <a:endParaRPr lang="en-US" sz="1140">
              <a:latin typeface="Bahnschrift SemiLight"/>
            </a:endParaRPr>
          </a:p>
        </p:txBody>
      </p:sp>
      <p:sp>
        <p:nvSpPr>
          <p:cNvPr id="19" name="Problem so minor that it should only be solved if there are resources left to allocate">
            <a:extLst>
              <a:ext uri="{FF2B5EF4-FFF2-40B4-BE49-F238E27FC236}">
                <a16:creationId xmlns:a16="http://schemas.microsoft.com/office/drawing/2014/main" id="{8C2FE447-8AF7-7C0C-69E3-EF5CFC3E59B4}"/>
              </a:ext>
            </a:extLst>
          </p:cNvPr>
          <p:cNvSpPr/>
          <p:nvPr/>
        </p:nvSpPr>
        <p:spPr>
          <a:xfrm>
            <a:off x="7548447" y="2928002"/>
            <a:ext cx="3064089"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Problem so minor that it should only be solved if there are resources left to allocate</a:t>
            </a:r>
            <a:endParaRPr lang="en-US" sz="1140">
              <a:latin typeface="Bahnschrift SemiLight"/>
            </a:endParaRPr>
          </a:p>
        </p:txBody>
      </p:sp>
      <p:sp>
        <p:nvSpPr>
          <p:cNvPr id="21" name="Minor">
            <a:extLst>
              <a:ext uri="{FF2B5EF4-FFF2-40B4-BE49-F238E27FC236}">
                <a16:creationId xmlns:a16="http://schemas.microsoft.com/office/drawing/2014/main" id="{1A769CA5-E455-E026-127B-96D4517B7619}"/>
              </a:ext>
            </a:extLst>
          </p:cNvPr>
          <p:cNvSpPr/>
          <p:nvPr/>
        </p:nvSpPr>
        <p:spPr>
          <a:xfrm>
            <a:off x="1213322" y="3651992"/>
            <a:ext cx="1324856"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Minor</a:t>
            </a:r>
            <a:endParaRPr lang="en-US" sz="1140">
              <a:latin typeface="Bahnschrift SemiLight"/>
            </a:endParaRPr>
          </a:p>
        </p:txBody>
      </p:sp>
      <p:sp>
        <p:nvSpPr>
          <p:cNvPr id="23" name="Low to medium difficulty in achieving objectives">
            <a:extLst>
              <a:ext uri="{FF2B5EF4-FFF2-40B4-BE49-F238E27FC236}">
                <a16:creationId xmlns:a16="http://schemas.microsoft.com/office/drawing/2014/main" id="{625F12C7-C34B-7EA2-6BB9-AD36A5CC45E0}"/>
              </a:ext>
            </a:extLst>
          </p:cNvPr>
          <p:cNvSpPr/>
          <p:nvPr/>
        </p:nvSpPr>
        <p:spPr>
          <a:xfrm>
            <a:off x="5110526" y="3651992"/>
            <a:ext cx="2090311"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Low to medium difficulty in achieving objectives</a:t>
            </a:r>
            <a:endParaRPr lang="en-US" sz="1140">
              <a:latin typeface="Bahnschrift SemiLight"/>
            </a:endParaRPr>
          </a:p>
        </p:txBody>
      </p:sp>
      <p:sp>
        <p:nvSpPr>
          <p:cNvPr id="25" name="Problem to be solved secondarily">
            <a:extLst>
              <a:ext uri="{FF2B5EF4-FFF2-40B4-BE49-F238E27FC236}">
                <a16:creationId xmlns:a16="http://schemas.microsoft.com/office/drawing/2014/main" id="{0582D7AF-7CD3-F8DC-9C93-7C92A429974C}"/>
              </a:ext>
            </a:extLst>
          </p:cNvPr>
          <p:cNvSpPr/>
          <p:nvPr/>
        </p:nvSpPr>
        <p:spPr>
          <a:xfrm>
            <a:off x="7548447" y="3651992"/>
            <a:ext cx="3064089"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Problem to be solved secondarily</a:t>
            </a:r>
            <a:endParaRPr lang="en-US" sz="1140">
              <a:latin typeface="Bahnschrift SemiLight"/>
            </a:endParaRPr>
          </a:p>
        </p:txBody>
      </p:sp>
      <p:sp>
        <p:nvSpPr>
          <p:cNvPr id="27" name="Major">
            <a:extLst>
              <a:ext uri="{FF2B5EF4-FFF2-40B4-BE49-F238E27FC236}">
                <a16:creationId xmlns:a16="http://schemas.microsoft.com/office/drawing/2014/main" id="{B91CBA71-9D13-B1F1-C5E5-741F027AC318}"/>
              </a:ext>
            </a:extLst>
          </p:cNvPr>
          <p:cNvSpPr/>
          <p:nvPr/>
        </p:nvSpPr>
        <p:spPr>
          <a:xfrm>
            <a:off x="1213322" y="4375983"/>
            <a:ext cx="1324856"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dirty="0">
                <a:solidFill>
                  <a:srgbClr val="444343"/>
                </a:solidFill>
                <a:latin typeface="Bahnschrift SemiLight"/>
                <a:ea typeface="Satoshi Regular" pitchFamily="34" charset="-122"/>
                <a:cs typeface="Satoshi Regular" pitchFamily="34" charset="-120"/>
              </a:rPr>
              <a:t>Major</a:t>
            </a:r>
            <a:endParaRPr lang="en-US" sz="1140" dirty="0">
              <a:latin typeface="Bahnschrift SemiLight"/>
            </a:endParaRPr>
          </a:p>
        </p:txBody>
      </p:sp>
      <p:sp>
        <p:nvSpPr>
          <p:cNvPr id="29" name="Great difficulties in achieving the objectives">
            <a:extLst>
              <a:ext uri="{FF2B5EF4-FFF2-40B4-BE49-F238E27FC236}">
                <a16:creationId xmlns:a16="http://schemas.microsoft.com/office/drawing/2014/main" id="{8651C776-17E2-5374-C015-CE5DD15B73AB}"/>
              </a:ext>
            </a:extLst>
          </p:cNvPr>
          <p:cNvSpPr/>
          <p:nvPr/>
        </p:nvSpPr>
        <p:spPr>
          <a:xfrm>
            <a:off x="5110526" y="4375983"/>
            <a:ext cx="2090311"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Great difficulties in achieving the objectives</a:t>
            </a:r>
            <a:endParaRPr lang="en-US" sz="1140">
              <a:latin typeface="Bahnschrift SemiLight"/>
            </a:endParaRPr>
          </a:p>
        </p:txBody>
      </p:sp>
      <p:sp>
        <p:nvSpPr>
          <p:cNvPr id="31" name="Problem that needs to be solved as a priority">
            <a:extLst>
              <a:ext uri="{FF2B5EF4-FFF2-40B4-BE49-F238E27FC236}">
                <a16:creationId xmlns:a16="http://schemas.microsoft.com/office/drawing/2014/main" id="{8962A282-9BCF-B771-1ADC-6FFD0ABB5CB0}"/>
              </a:ext>
            </a:extLst>
          </p:cNvPr>
          <p:cNvSpPr/>
          <p:nvPr/>
        </p:nvSpPr>
        <p:spPr>
          <a:xfrm>
            <a:off x="7548447" y="4375983"/>
            <a:ext cx="3064089"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Problem that needs to be solved as a priority</a:t>
            </a:r>
            <a:endParaRPr lang="en-US" sz="1140">
              <a:latin typeface="Bahnschrift SemiLight"/>
            </a:endParaRPr>
          </a:p>
        </p:txBody>
      </p:sp>
      <p:sp>
        <p:nvSpPr>
          <p:cNvPr id="33" name="Blocking">
            <a:extLst>
              <a:ext uri="{FF2B5EF4-FFF2-40B4-BE49-F238E27FC236}">
                <a16:creationId xmlns:a16="http://schemas.microsoft.com/office/drawing/2014/main" id="{C1C8DEF1-ED63-EBFB-0191-DF7E64E2EF4A}"/>
              </a:ext>
            </a:extLst>
          </p:cNvPr>
          <p:cNvSpPr/>
          <p:nvPr/>
        </p:nvSpPr>
        <p:spPr>
          <a:xfrm>
            <a:off x="1213322" y="5099973"/>
            <a:ext cx="1324856"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Blocking</a:t>
            </a:r>
            <a:endParaRPr lang="en-US" sz="1140">
              <a:latin typeface="Bahnschrift SemiLight"/>
            </a:endParaRPr>
          </a:p>
        </p:txBody>
      </p:sp>
      <p:sp>
        <p:nvSpPr>
          <p:cNvPr id="35" name="Unable to use the interface">
            <a:extLst>
              <a:ext uri="{FF2B5EF4-FFF2-40B4-BE49-F238E27FC236}">
                <a16:creationId xmlns:a16="http://schemas.microsoft.com/office/drawing/2014/main" id="{899F6EA4-3E8A-0432-A13F-983718F9D8F1}"/>
              </a:ext>
            </a:extLst>
          </p:cNvPr>
          <p:cNvSpPr/>
          <p:nvPr/>
        </p:nvSpPr>
        <p:spPr>
          <a:xfrm>
            <a:off x="5110526" y="5099973"/>
            <a:ext cx="2090311"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Unable to use the interface</a:t>
            </a:r>
            <a:endParaRPr lang="en-US" sz="1140">
              <a:latin typeface="Bahnschrift SemiLight"/>
            </a:endParaRPr>
          </a:p>
        </p:txBody>
      </p:sp>
      <p:sp>
        <p:nvSpPr>
          <p:cNvPr id="37" name="Factors">
            <a:extLst>
              <a:ext uri="{FF2B5EF4-FFF2-40B4-BE49-F238E27FC236}">
                <a16:creationId xmlns:a16="http://schemas.microsoft.com/office/drawing/2014/main" id="{174C22A8-9C83-B382-A0BE-EC5FC51C22EB}"/>
              </a:ext>
            </a:extLst>
          </p:cNvPr>
          <p:cNvSpPr/>
          <p:nvPr/>
        </p:nvSpPr>
        <p:spPr>
          <a:xfrm>
            <a:off x="2763115" y="2204011"/>
            <a:ext cx="2064383"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Factors</a:t>
            </a:r>
            <a:endParaRPr lang="en-US" sz="1140">
              <a:latin typeface="Bahnschrift SemiLight"/>
            </a:endParaRPr>
          </a:p>
        </p:txBody>
      </p:sp>
      <p:sp>
        <p:nvSpPr>
          <p:cNvPr id="39" name="Rare  Easily Avoidable">
            <a:extLst>
              <a:ext uri="{FF2B5EF4-FFF2-40B4-BE49-F238E27FC236}">
                <a16:creationId xmlns:a16="http://schemas.microsoft.com/office/drawing/2014/main" id="{2D23B3BE-0B28-6DE6-152D-93085A8B50F5}"/>
              </a:ext>
            </a:extLst>
          </p:cNvPr>
          <p:cNvSpPr/>
          <p:nvPr/>
        </p:nvSpPr>
        <p:spPr>
          <a:xfrm>
            <a:off x="2763115" y="2928002"/>
            <a:ext cx="2064383"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Rare / Easily Avoidable</a:t>
            </a:r>
            <a:endParaRPr lang="en-US" sz="1140">
              <a:latin typeface="Bahnschrift SemiLight"/>
            </a:endParaRPr>
          </a:p>
        </p:txBody>
      </p:sp>
      <p:sp>
        <p:nvSpPr>
          <p:cNvPr id="41" name="Uncommon  avoidable">
            <a:extLst>
              <a:ext uri="{FF2B5EF4-FFF2-40B4-BE49-F238E27FC236}">
                <a16:creationId xmlns:a16="http://schemas.microsoft.com/office/drawing/2014/main" id="{137F851B-FAAF-C56F-541B-47B710BB1E9C}"/>
              </a:ext>
            </a:extLst>
          </p:cNvPr>
          <p:cNvSpPr/>
          <p:nvPr/>
        </p:nvSpPr>
        <p:spPr>
          <a:xfrm>
            <a:off x="2763115" y="3651992"/>
            <a:ext cx="2064383"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Uncommon / avoidable</a:t>
            </a:r>
            <a:endParaRPr lang="en-US" sz="1140">
              <a:latin typeface="Bahnschrift SemiLight"/>
            </a:endParaRPr>
          </a:p>
        </p:txBody>
      </p:sp>
      <p:sp>
        <p:nvSpPr>
          <p:cNvPr id="43" name="Common  Hard to avoid">
            <a:extLst>
              <a:ext uri="{FF2B5EF4-FFF2-40B4-BE49-F238E27FC236}">
                <a16:creationId xmlns:a16="http://schemas.microsoft.com/office/drawing/2014/main" id="{39B8AB41-7EB2-42C0-DD11-82F7A11C3130}"/>
              </a:ext>
            </a:extLst>
          </p:cNvPr>
          <p:cNvSpPr/>
          <p:nvPr/>
        </p:nvSpPr>
        <p:spPr>
          <a:xfrm>
            <a:off x="2763115" y="4375983"/>
            <a:ext cx="2064383"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Common / Hard to avoid</a:t>
            </a:r>
            <a:endParaRPr lang="en-US" sz="1140">
              <a:latin typeface="Bahnschrift SemiLight"/>
            </a:endParaRPr>
          </a:p>
        </p:txBody>
      </p:sp>
      <p:sp>
        <p:nvSpPr>
          <p:cNvPr id="45" name="Frequent  Unavoidable">
            <a:extLst>
              <a:ext uri="{FF2B5EF4-FFF2-40B4-BE49-F238E27FC236}">
                <a16:creationId xmlns:a16="http://schemas.microsoft.com/office/drawing/2014/main" id="{67586F8F-5D23-0A83-DBC1-3CCD42C33E19}"/>
              </a:ext>
            </a:extLst>
          </p:cNvPr>
          <p:cNvSpPr/>
          <p:nvPr/>
        </p:nvSpPr>
        <p:spPr>
          <a:xfrm>
            <a:off x="2763115" y="5099973"/>
            <a:ext cx="2064383"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Frequent / Unavoidable</a:t>
            </a:r>
            <a:endParaRPr lang="en-US" sz="1140">
              <a:latin typeface="Bahnschrift SemiLight"/>
            </a:endParaRPr>
          </a:p>
        </p:txBody>
      </p:sp>
      <p:sp>
        <p:nvSpPr>
          <p:cNvPr id="47" name="Catastrophic problem that must be resolved before anything else">
            <a:extLst>
              <a:ext uri="{FF2B5EF4-FFF2-40B4-BE49-F238E27FC236}">
                <a16:creationId xmlns:a16="http://schemas.microsoft.com/office/drawing/2014/main" id="{FC86A3B2-5F23-752D-284D-E7239C937217}"/>
              </a:ext>
            </a:extLst>
          </p:cNvPr>
          <p:cNvSpPr/>
          <p:nvPr/>
        </p:nvSpPr>
        <p:spPr>
          <a:xfrm>
            <a:off x="7548447" y="5099973"/>
            <a:ext cx="3064089" cy="651591"/>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Catastrophic problem that must be resolved before anything else</a:t>
            </a:r>
            <a:endParaRPr lang="en-US" sz="1140">
              <a:latin typeface="Bahnschrift SemiLight"/>
            </a:endParaRPr>
          </a:p>
        </p:txBody>
      </p:sp>
    </p:spTree>
    <p:extLst>
      <p:ext uri="{BB962C8B-B14F-4D97-AF65-F5344CB8AC3E}">
        <p14:creationId xmlns:p14="http://schemas.microsoft.com/office/powerpoint/2010/main" val="4171225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99042-8297-C381-2BB1-53F04C9F7571}"/>
              </a:ext>
            </a:extLst>
          </p:cNvPr>
          <p:cNvSpPr>
            <a:spLocks noGrp="1"/>
          </p:cNvSpPr>
          <p:nvPr>
            <p:ph type="ctrTitle"/>
          </p:nvPr>
        </p:nvSpPr>
        <p:spPr/>
        <p:txBody>
          <a:bodyPr/>
          <a:lstStyle/>
          <a:p>
            <a:r>
              <a:rPr lang="en-US" dirty="0">
                <a:latin typeface="Bahnschrift"/>
              </a:rPr>
              <a:t>1. Guidance</a:t>
            </a:r>
            <a:endParaRPr lang="en-US" dirty="0"/>
          </a:p>
        </p:txBody>
      </p:sp>
    </p:spTree>
    <p:extLst>
      <p:ext uri="{BB962C8B-B14F-4D97-AF65-F5344CB8AC3E}">
        <p14:creationId xmlns:p14="http://schemas.microsoft.com/office/powerpoint/2010/main" val="34222852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AE51-5F64-9D7B-8313-565F965A0998}"/>
              </a:ext>
            </a:extLst>
          </p:cNvPr>
          <p:cNvSpPr>
            <a:spLocks noGrp="1"/>
          </p:cNvSpPr>
          <p:nvPr>
            <p:ph type="title"/>
          </p:nvPr>
        </p:nvSpPr>
        <p:spPr/>
        <p:txBody>
          <a:bodyPr/>
          <a:lstStyle/>
          <a:p>
            <a:r>
              <a:rPr lang="en-US">
                <a:latin typeface="Bahnschrift SemiBold"/>
              </a:rPr>
              <a:t>Guidance / Incentive </a:t>
            </a:r>
          </a:p>
        </p:txBody>
      </p:sp>
      <p:sp>
        <p:nvSpPr>
          <p:cNvPr id="3" name="Content Placeholder 2">
            <a:extLst>
              <a:ext uri="{FF2B5EF4-FFF2-40B4-BE49-F238E27FC236}">
                <a16:creationId xmlns:a16="http://schemas.microsoft.com/office/drawing/2014/main" id="{271838E8-9EA3-F0B4-DA4C-1C335A634C21}"/>
              </a:ext>
            </a:extLst>
          </p:cNvPr>
          <p:cNvSpPr>
            <a:spLocks noGrp="1"/>
          </p:cNvSpPr>
          <p:nvPr>
            <p:ph idx="1"/>
          </p:nvPr>
        </p:nvSpPr>
        <p:spPr/>
        <p:txBody>
          <a:bodyPr vert="horz" lIns="91440" tIns="45720" rIns="91440" bIns="45720" rtlCol="0" anchor="t">
            <a:normAutofit/>
          </a:bodyPr>
          <a:lstStyle/>
          <a:p>
            <a:r>
              <a:rPr lang="en-US">
                <a:latin typeface="Bahnschrift SemiLight"/>
              </a:rPr>
              <a:t>Where am I? </a:t>
            </a:r>
          </a:p>
          <a:p>
            <a:r>
              <a:rPr lang="en-US">
                <a:latin typeface="Bahnschrift SemiLight"/>
              </a:rPr>
              <a:t>What can I do? </a:t>
            </a:r>
          </a:p>
        </p:txBody>
      </p:sp>
    </p:spTree>
    <p:extLst>
      <p:ext uri="{BB962C8B-B14F-4D97-AF65-F5344CB8AC3E}">
        <p14:creationId xmlns:p14="http://schemas.microsoft.com/office/powerpoint/2010/main" val="726204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C814-9C53-0813-5A38-7B0D4389C741}"/>
              </a:ext>
            </a:extLst>
          </p:cNvPr>
          <p:cNvSpPr>
            <a:spLocks noGrp="1"/>
          </p:cNvSpPr>
          <p:nvPr>
            <p:ph type="title"/>
          </p:nvPr>
        </p:nvSpPr>
        <p:spPr/>
        <p:txBody>
          <a:bodyPr/>
          <a:lstStyle/>
          <a:p>
            <a:r>
              <a:rPr lang="en-US">
                <a:latin typeface="Bahnschrift SemiBold"/>
              </a:rPr>
              <a:t>As humans, our dominant sense is vision. </a:t>
            </a:r>
          </a:p>
        </p:txBody>
      </p:sp>
      <p:sp>
        <p:nvSpPr>
          <p:cNvPr id="3" name="Content Placeholder 2">
            <a:extLst>
              <a:ext uri="{FF2B5EF4-FFF2-40B4-BE49-F238E27FC236}">
                <a16:creationId xmlns:a16="http://schemas.microsoft.com/office/drawing/2014/main" id="{2ED3D4CF-1820-645F-4A05-AC05035C4520}"/>
              </a:ext>
            </a:extLst>
          </p:cNvPr>
          <p:cNvSpPr>
            <a:spLocks noGrp="1"/>
          </p:cNvSpPr>
          <p:nvPr>
            <p:ph idx="1"/>
          </p:nvPr>
        </p:nvSpPr>
        <p:spPr/>
        <p:txBody>
          <a:bodyPr vert="horz" lIns="91440" tIns="45720" rIns="91440" bIns="45720" rtlCol="0" anchor="t">
            <a:normAutofit/>
          </a:bodyPr>
          <a:lstStyle/>
          <a:p>
            <a:r>
              <a:rPr lang="en-US">
                <a:latin typeface="Bahnschrift SemiLight"/>
              </a:rPr>
              <a:t>It is our sense most quickly activated by the brain and it intervenes before active reflection . </a:t>
            </a:r>
          </a:p>
          <a:p>
            <a:endParaRPr lang="en-US">
              <a:latin typeface="Bahnschrift SemiLight"/>
            </a:endParaRPr>
          </a:p>
          <a:p>
            <a:r>
              <a:rPr lang="en-US">
                <a:latin typeface="Bahnschrift SemiLight"/>
              </a:rPr>
              <a:t>Visual choices therefore have a huge impact on the interface, even if this is largely unconscious. </a:t>
            </a:r>
          </a:p>
        </p:txBody>
      </p:sp>
    </p:spTree>
    <p:extLst>
      <p:ext uri="{BB962C8B-B14F-4D97-AF65-F5344CB8AC3E}">
        <p14:creationId xmlns:p14="http://schemas.microsoft.com/office/powerpoint/2010/main" val="18670714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AF114-B330-00B7-74B2-E5AC3800AD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5311F-6122-757A-DCD5-2C72EFCADEF3}"/>
              </a:ext>
            </a:extLst>
          </p:cNvPr>
          <p:cNvSpPr>
            <a:spLocks noGrp="1"/>
          </p:cNvSpPr>
          <p:nvPr>
            <p:ph type="title"/>
          </p:nvPr>
        </p:nvSpPr>
        <p:spPr/>
        <p:txBody>
          <a:bodyPr/>
          <a:lstStyle/>
          <a:p>
            <a:r>
              <a:rPr lang="en-US">
                <a:latin typeface="Bahnschrift SemiBold"/>
              </a:rPr>
              <a:t>Fold </a:t>
            </a:r>
            <a:endParaRPr lang="en-US"/>
          </a:p>
        </p:txBody>
      </p:sp>
      <p:sp>
        <p:nvSpPr>
          <p:cNvPr id="3" name="Content Placeholder 2">
            <a:extLst>
              <a:ext uri="{FF2B5EF4-FFF2-40B4-BE49-F238E27FC236}">
                <a16:creationId xmlns:a16="http://schemas.microsoft.com/office/drawing/2014/main" id="{729DFBC0-9970-0858-A063-CF088D7ED4AE}"/>
              </a:ext>
            </a:extLst>
          </p:cNvPr>
          <p:cNvSpPr>
            <a:spLocks noGrp="1"/>
          </p:cNvSpPr>
          <p:nvPr>
            <p:ph sz="half" idx="1"/>
          </p:nvPr>
        </p:nvSpPr>
        <p:spPr/>
        <p:txBody>
          <a:bodyPr vert="horz" lIns="91440" tIns="45720" rIns="91440" bIns="45720" rtlCol="0" anchor="t">
            <a:normAutofit/>
          </a:bodyPr>
          <a:lstStyle/>
          <a:p>
            <a:r>
              <a:rPr lang="en-US" dirty="0">
                <a:latin typeface="Bahnschrift SemiLight"/>
              </a:rPr>
              <a:t>Refers to the virtual line below which the content is only visible by using scroll. </a:t>
            </a:r>
          </a:p>
          <a:p>
            <a:endParaRPr lang="en-US" dirty="0">
              <a:latin typeface="Bahnschrift SemiLight"/>
            </a:endParaRPr>
          </a:p>
          <a:p>
            <a:r>
              <a:rPr lang="en-US" dirty="0">
                <a:latin typeface="Bahnschrift SemiLight"/>
              </a:rPr>
              <a:t>The content above the fold is decisive in the behavior of the user who must a) understand that content is hidden b) make an effort to make it visible. </a:t>
            </a:r>
          </a:p>
        </p:txBody>
      </p:sp>
      <p:pic>
        <p:nvPicPr>
          <p:cNvPr id="6" name="Mask Group" descr="preencoded.png">
            <a:extLst>
              <a:ext uri="{FF2B5EF4-FFF2-40B4-BE49-F238E27FC236}">
                <a16:creationId xmlns:a16="http://schemas.microsoft.com/office/drawing/2014/main" id="{5A3D6D75-D36C-6292-8D15-362B8B69FE77}"/>
              </a:ext>
            </a:extLst>
          </p:cNvPr>
          <p:cNvPicPr>
            <a:picLocks noChangeAspect="1"/>
          </p:cNvPicPr>
          <p:nvPr/>
        </p:nvPicPr>
        <p:blipFill>
          <a:blip r:embed="rId3"/>
          <a:srcRect/>
          <a:stretch/>
        </p:blipFill>
        <p:spPr>
          <a:xfrm>
            <a:off x="9176918" y="1583397"/>
            <a:ext cx="3301397" cy="4054347"/>
          </a:xfrm>
          <a:prstGeom prst="rect">
            <a:avLst/>
          </a:prstGeom>
        </p:spPr>
      </p:pic>
      <p:pic>
        <p:nvPicPr>
          <p:cNvPr id="8" name="Rectangle 43" descr="preencoded.png">
            <a:extLst>
              <a:ext uri="{FF2B5EF4-FFF2-40B4-BE49-F238E27FC236}">
                <a16:creationId xmlns:a16="http://schemas.microsoft.com/office/drawing/2014/main" id="{00FD2CB2-CFA2-978D-67A5-98897656C800}"/>
              </a:ext>
            </a:extLst>
          </p:cNvPr>
          <p:cNvPicPr>
            <a:picLocks noChangeAspect="1"/>
          </p:cNvPicPr>
          <p:nvPr/>
        </p:nvPicPr>
        <p:blipFill>
          <a:blip r:embed="rId4"/>
          <a:srcRect/>
          <a:stretch/>
        </p:blipFill>
        <p:spPr>
          <a:xfrm>
            <a:off x="6684612" y="3440765"/>
            <a:ext cx="3301397" cy="3417235"/>
          </a:xfrm>
          <a:prstGeom prst="rect">
            <a:avLst/>
          </a:prstGeom>
        </p:spPr>
      </p:pic>
      <p:sp>
        <p:nvSpPr>
          <p:cNvPr id="5" name="ZoneTexte 4">
            <a:extLst>
              <a:ext uri="{FF2B5EF4-FFF2-40B4-BE49-F238E27FC236}">
                <a16:creationId xmlns:a16="http://schemas.microsoft.com/office/drawing/2014/main" id="{A9ADBC0E-DD04-B3CD-9B38-10A138B31CDD}"/>
              </a:ext>
            </a:extLst>
          </p:cNvPr>
          <p:cNvSpPr txBox="1"/>
          <p:nvPr/>
        </p:nvSpPr>
        <p:spPr>
          <a:xfrm>
            <a:off x="9986009" y="580915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949725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9C301-F919-1FA3-139B-DC2869F88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5A51CC-8FB9-BB22-BA89-B88402EBE42B}"/>
              </a:ext>
            </a:extLst>
          </p:cNvPr>
          <p:cNvSpPr>
            <a:spLocks noGrp="1"/>
          </p:cNvSpPr>
          <p:nvPr>
            <p:ph type="title"/>
          </p:nvPr>
        </p:nvSpPr>
        <p:spPr/>
        <p:txBody>
          <a:bodyPr/>
          <a:lstStyle/>
          <a:p>
            <a:r>
              <a:rPr lang="en-US">
                <a:latin typeface="Bahnschrift SemiBold"/>
              </a:rPr>
              <a:t>White space</a:t>
            </a:r>
            <a:endParaRPr lang="en-US"/>
          </a:p>
        </p:txBody>
      </p:sp>
      <p:sp>
        <p:nvSpPr>
          <p:cNvPr id="3" name="Content Placeholder 2">
            <a:extLst>
              <a:ext uri="{FF2B5EF4-FFF2-40B4-BE49-F238E27FC236}">
                <a16:creationId xmlns:a16="http://schemas.microsoft.com/office/drawing/2014/main" id="{FF418734-2815-B80F-C28F-F4A1930EB0AC}"/>
              </a:ext>
            </a:extLst>
          </p:cNvPr>
          <p:cNvSpPr>
            <a:spLocks noGrp="1"/>
          </p:cNvSpPr>
          <p:nvPr>
            <p:ph sz="half" idx="1"/>
          </p:nvPr>
        </p:nvSpPr>
        <p:spPr/>
        <p:txBody>
          <a:bodyPr vert="horz" lIns="91440" tIns="45720" rIns="91440" bIns="45720" rtlCol="0" anchor="t">
            <a:normAutofit/>
          </a:bodyPr>
          <a:lstStyle/>
          <a:p>
            <a:r>
              <a:rPr lang="en-US">
                <a:latin typeface="Bahnschrift SemiLight"/>
              </a:rPr>
              <a:t>It plays the same role in the composition as the whites in a score. </a:t>
            </a:r>
          </a:p>
          <a:p>
            <a:r>
              <a:rPr lang="en-US">
                <a:latin typeface="Bahnschrift SemiLight"/>
              </a:rPr>
              <a:t>Allows the eye to rest and then continue reading favorably ( breathing zone) </a:t>
            </a:r>
          </a:p>
          <a:p>
            <a:r>
              <a:rPr lang="en-US">
                <a:latin typeface="Bahnschrift SemiLight"/>
              </a:rPr>
              <a:t>Highlights elements ( clearance zone) </a:t>
            </a:r>
          </a:p>
          <a:p>
            <a:r>
              <a:rPr lang="en-US">
                <a:latin typeface="Bahnschrift SemiLight"/>
              </a:rPr>
              <a:t>Allows you to suggest reading paths </a:t>
            </a:r>
          </a:p>
        </p:txBody>
      </p:sp>
      <p:pic>
        <p:nvPicPr>
          <p:cNvPr id="5" name="Group 132" descr="preencoded.png">
            <a:extLst>
              <a:ext uri="{FF2B5EF4-FFF2-40B4-BE49-F238E27FC236}">
                <a16:creationId xmlns:a16="http://schemas.microsoft.com/office/drawing/2014/main" id="{27534338-4EFD-D478-4D38-808FB730C09E}"/>
              </a:ext>
            </a:extLst>
          </p:cNvPr>
          <p:cNvPicPr>
            <a:picLocks noChangeAspect="1"/>
          </p:cNvPicPr>
          <p:nvPr/>
        </p:nvPicPr>
        <p:blipFill>
          <a:blip r:embed="rId3"/>
          <a:srcRect l="55704" t="12208" r="5866" b="29523"/>
          <a:stretch/>
        </p:blipFill>
        <p:spPr>
          <a:xfrm>
            <a:off x="7059167" y="1913753"/>
            <a:ext cx="4407134" cy="3982371"/>
          </a:xfrm>
          <a:prstGeom prst="rect">
            <a:avLst/>
          </a:prstGeom>
        </p:spPr>
      </p:pic>
      <p:sp>
        <p:nvSpPr>
          <p:cNvPr id="4" name="ZoneTexte 4">
            <a:extLst>
              <a:ext uri="{FF2B5EF4-FFF2-40B4-BE49-F238E27FC236}">
                <a16:creationId xmlns:a16="http://schemas.microsoft.com/office/drawing/2014/main" id="{9222AD50-38A7-C021-DC01-34FC291DF5FA}"/>
              </a:ext>
            </a:extLst>
          </p:cNvPr>
          <p:cNvSpPr txBox="1"/>
          <p:nvPr/>
        </p:nvSpPr>
        <p:spPr>
          <a:xfrm>
            <a:off x="10417809" y="6038463"/>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6447196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0BA6B-15BE-BA79-8CF0-AD7A981C8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D1C392-2AAF-2B86-C1FA-B1EB8F50CC38}"/>
              </a:ext>
            </a:extLst>
          </p:cNvPr>
          <p:cNvSpPr>
            <a:spLocks noGrp="1"/>
          </p:cNvSpPr>
          <p:nvPr>
            <p:ph type="title"/>
          </p:nvPr>
        </p:nvSpPr>
        <p:spPr/>
        <p:txBody>
          <a:bodyPr/>
          <a:lstStyle/>
          <a:p>
            <a:r>
              <a:rPr lang="en-US">
                <a:latin typeface="Bahnschrift SemiBold"/>
              </a:rPr>
              <a:t>Size</a:t>
            </a:r>
            <a:endParaRPr lang="en-US"/>
          </a:p>
        </p:txBody>
      </p:sp>
      <p:sp>
        <p:nvSpPr>
          <p:cNvPr id="6" name="Content Placeholder 5">
            <a:extLst>
              <a:ext uri="{FF2B5EF4-FFF2-40B4-BE49-F238E27FC236}">
                <a16:creationId xmlns:a16="http://schemas.microsoft.com/office/drawing/2014/main" id="{D9D6FDCC-5450-E51E-58DB-EFB70A8AB6A3}"/>
              </a:ext>
            </a:extLst>
          </p:cNvPr>
          <p:cNvSpPr>
            <a:spLocks noGrp="1"/>
          </p:cNvSpPr>
          <p:nvPr>
            <p:ph idx="1"/>
          </p:nvPr>
        </p:nvSpPr>
        <p:spPr/>
        <p:txBody>
          <a:bodyPr vert="horz" lIns="91440" tIns="45720" rIns="91440" bIns="45720" rtlCol="0" anchor="t">
            <a:normAutofit/>
          </a:bodyPr>
          <a:lstStyle/>
          <a:p>
            <a:r>
              <a:rPr lang="en-US">
                <a:latin typeface="Bahnschrift SemiLight"/>
              </a:rPr>
              <a:t>Simulating the real experience, larger elements are perceived as being closer to the user than the little ones. </a:t>
            </a:r>
          </a:p>
          <a:p>
            <a:r>
              <a:rPr lang="en-US">
                <a:latin typeface="Bahnschrift SemiLight"/>
              </a:rPr>
              <a:t>It doesn't matter what the default display order or reading direction is: if one element is significantly larger than another, the eye will be drawn to it. </a:t>
            </a:r>
          </a:p>
        </p:txBody>
      </p:sp>
    </p:spTree>
    <p:extLst>
      <p:ext uri="{BB962C8B-B14F-4D97-AF65-F5344CB8AC3E}">
        <p14:creationId xmlns:p14="http://schemas.microsoft.com/office/powerpoint/2010/main" val="2031128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C6B2AF-D99C-6859-C9A4-FF91EB5112D5}"/>
              </a:ext>
            </a:extLst>
          </p:cNvPr>
          <p:cNvSpPr>
            <a:spLocks noGrp="1"/>
          </p:cNvSpPr>
          <p:nvPr>
            <p:ph type="title"/>
          </p:nvPr>
        </p:nvSpPr>
        <p:spPr/>
        <p:txBody>
          <a:bodyPr/>
          <a:lstStyle/>
          <a:p>
            <a:r>
              <a:rPr lang="fr-BE" dirty="0"/>
              <a:t>EXERCISE</a:t>
            </a:r>
          </a:p>
        </p:txBody>
      </p:sp>
      <p:sp>
        <p:nvSpPr>
          <p:cNvPr id="5" name="Content Placeholder 4">
            <a:extLst>
              <a:ext uri="{FF2B5EF4-FFF2-40B4-BE49-F238E27FC236}">
                <a16:creationId xmlns:a16="http://schemas.microsoft.com/office/drawing/2014/main" id="{F10A85AA-F019-5A20-ADB8-B24A17DB7E18}"/>
              </a:ext>
            </a:extLst>
          </p:cNvPr>
          <p:cNvSpPr>
            <a:spLocks noGrp="1"/>
          </p:cNvSpPr>
          <p:nvPr>
            <p:ph idx="1"/>
          </p:nvPr>
        </p:nvSpPr>
        <p:spPr/>
        <p:txBody>
          <a:bodyPr/>
          <a:lstStyle/>
          <a:p>
            <a:r>
              <a:rPr lang="fr-BE" dirty="0"/>
              <a:t>Do </a:t>
            </a:r>
            <a:r>
              <a:rPr lang="fr-BE" dirty="0" err="1"/>
              <a:t>you</a:t>
            </a:r>
            <a:r>
              <a:rPr lang="fr-BE" dirty="0"/>
              <a:t> </a:t>
            </a:r>
            <a:r>
              <a:rPr lang="fr-BE" dirty="0" err="1"/>
              <a:t>want</a:t>
            </a:r>
            <a:r>
              <a:rPr lang="fr-BE" dirty="0"/>
              <a:t> to </a:t>
            </a:r>
            <a:r>
              <a:rPr lang="fr-BE" dirty="0" err="1">
                <a:hlinkClick r:id="rId3"/>
              </a:rPr>
              <a:t>try</a:t>
            </a:r>
            <a:r>
              <a:rPr lang="fr-BE" dirty="0"/>
              <a:t> ? </a:t>
            </a:r>
          </a:p>
          <a:p>
            <a:endParaRPr lang="fr-BE" dirty="0"/>
          </a:p>
        </p:txBody>
      </p:sp>
    </p:spTree>
    <p:extLst>
      <p:ext uri="{BB962C8B-B14F-4D97-AF65-F5344CB8AC3E}">
        <p14:creationId xmlns:p14="http://schemas.microsoft.com/office/powerpoint/2010/main" val="11096711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D3EA7-0869-B530-26DA-AE5A1FFB1F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CDD4A-D8B0-3E3E-045E-8E2853E90786}"/>
              </a:ext>
            </a:extLst>
          </p:cNvPr>
          <p:cNvSpPr>
            <a:spLocks noGrp="1"/>
          </p:cNvSpPr>
          <p:nvPr>
            <p:ph type="title"/>
          </p:nvPr>
        </p:nvSpPr>
        <p:spPr/>
        <p:txBody>
          <a:bodyPr/>
          <a:lstStyle/>
          <a:p>
            <a:r>
              <a:rPr lang="en-US">
                <a:latin typeface="Bahnschrift SemiBold"/>
              </a:rPr>
              <a:t>Hierarchy of information - Size</a:t>
            </a:r>
            <a:endParaRPr lang="en-US"/>
          </a:p>
        </p:txBody>
      </p:sp>
      <p:sp>
        <p:nvSpPr>
          <p:cNvPr id="9" name="Simulating the real experience larger elements are perceived as being closer to the user than the little ones">
            <a:extLst>
              <a:ext uri="{FF2B5EF4-FFF2-40B4-BE49-F238E27FC236}">
                <a16:creationId xmlns:a16="http://schemas.microsoft.com/office/drawing/2014/main" id="{7313B6E9-26BF-DBA1-B595-B3D1B8DD01C3}"/>
              </a:ext>
            </a:extLst>
          </p:cNvPr>
          <p:cNvSpPr/>
          <p:nvPr/>
        </p:nvSpPr>
        <p:spPr>
          <a:xfrm>
            <a:off x="622632" y="2400934"/>
            <a:ext cx="10758499" cy="723990"/>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Simulating the real experience, larger elements are perceived as being closer to the user
 than the little ones.</a:t>
            </a:r>
            <a:endParaRPr lang="en-US" sz="1824" dirty="0">
              <a:solidFill>
                <a:srgbClr val="000000"/>
              </a:solidFill>
              <a:latin typeface="Bahnschrift SemiLight" panose="020B0502040204020203" pitchFamily="34" charset="0"/>
            </a:endParaRPr>
          </a:p>
        </p:txBody>
      </p:sp>
      <p:sp>
        <p:nvSpPr>
          <p:cNvPr id="11" name="It doesnt matter what the default display order or reading direction is if one element is significantly larger than another the eye will be drawn to it">
            <a:extLst>
              <a:ext uri="{FF2B5EF4-FFF2-40B4-BE49-F238E27FC236}">
                <a16:creationId xmlns:a16="http://schemas.microsoft.com/office/drawing/2014/main" id="{82133450-D722-3D1E-8039-40975607D51E}"/>
              </a:ext>
            </a:extLst>
          </p:cNvPr>
          <p:cNvSpPr/>
          <p:nvPr/>
        </p:nvSpPr>
        <p:spPr>
          <a:xfrm>
            <a:off x="622632" y="5137618"/>
            <a:ext cx="10758499" cy="723990"/>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It doesn't matter what the default display order or reading direction is: if one element is significantly larger than another, the eye will be drawn to it.</a:t>
            </a:r>
            <a:endParaRPr lang="en-US" sz="1824" dirty="0">
              <a:solidFill>
                <a:srgbClr val="000000"/>
              </a:solidFill>
              <a:latin typeface="Bahnschrift SemiLight" panose="020B0502040204020203" pitchFamily="34" charset="0"/>
            </a:endParaRPr>
          </a:p>
        </p:txBody>
      </p:sp>
      <p:grpSp>
        <p:nvGrpSpPr>
          <p:cNvPr id="5" name="Group 4">
            <a:extLst>
              <a:ext uri="{FF2B5EF4-FFF2-40B4-BE49-F238E27FC236}">
                <a16:creationId xmlns:a16="http://schemas.microsoft.com/office/drawing/2014/main" id="{CB5F3874-AA2B-1182-A4D3-C477BD90C195}"/>
              </a:ext>
            </a:extLst>
          </p:cNvPr>
          <p:cNvGrpSpPr/>
          <p:nvPr/>
        </p:nvGrpSpPr>
        <p:grpSpPr>
          <a:xfrm>
            <a:off x="3076118" y="3703382"/>
            <a:ext cx="5851525" cy="708025"/>
            <a:chOff x="692150" y="758030"/>
            <a:chExt cx="5851525" cy="708025"/>
          </a:xfrm>
        </p:grpSpPr>
        <p:sp>
          <p:nvSpPr>
            <p:cNvPr id="6" name="Oval 5">
              <a:extLst>
                <a:ext uri="{FF2B5EF4-FFF2-40B4-BE49-F238E27FC236}">
                  <a16:creationId xmlns:a16="http://schemas.microsoft.com/office/drawing/2014/main" id="{315B2439-3689-9B23-0CF4-16CDDEEC81C0}"/>
                </a:ext>
              </a:extLst>
            </p:cNvPr>
            <p:cNvSpPr/>
            <p:nvPr/>
          </p:nvSpPr>
          <p:spPr>
            <a:xfrm>
              <a:off x="692150" y="940593"/>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Oval 7">
              <a:extLst>
                <a:ext uri="{FF2B5EF4-FFF2-40B4-BE49-F238E27FC236}">
                  <a16:creationId xmlns:a16="http://schemas.microsoft.com/office/drawing/2014/main" id="{2C0D5C1D-588D-AD46-CEF5-EF0F38E343F6}"/>
                </a:ext>
              </a:extLst>
            </p:cNvPr>
            <p:cNvSpPr/>
            <p:nvPr/>
          </p:nvSpPr>
          <p:spPr>
            <a:xfrm>
              <a:off x="1720850" y="940593"/>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Oval 9">
              <a:extLst>
                <a:ext uri="{FF2B5EF4-FFF2-40B4-BE49-F238E27FC236}">
                  <a16:creationId xmlns:a16="http://schemas.microsoft.com/office/drawing/2014/main" id="{7B55B8C1-73D8-D60C-9C5B-E9136ACC2740}"/>
                </a:ext>
              </a:extLst>
            </p:cNvPr>
            <p:cNvSpPr/>
            <p:nvPr/>
          </p:nvSpPr>
          <p:spPr>
            <a:xfrm>
              <a:off x="2749550" y="940593"/>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Oval 11">
              <a:extLst>
                <a:ext uri="{FF2B5EF4-FFF2-40B4-BE49-F238E27FC236}">
                  <a16:creationId xmlns:a16="http://schemas.microsoft.com/office/drawing/2014/main" id="{6A9666D3-4A2C-3217-D835-9D786161FC17}"/>
                </a:ext>
              </a:extLst>
            </p:cNvPr>
            <p:cNvSpPr/>
            <p:nvPr/>
          </p:nvSpPr>
          <p:spPr>
            <a:xfrm>
              <a:off x="3778250" y="940593"/>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Oval 12">
              <a:extLst>
                <a:ext uri="{FF2B5EF4-FFF2-40B4-BE49-F238E27FC236}">
                  <a16:creationId xmlns:a16="http://schemas.microsoft.com/office/drawing/2014/main" id="{8373854A-6BDB-C928-3A34-2D5D4E10F2C4}"/>
                </a:ext>
              </a:extLst>
            </p:cNvPr>
            <p:cNvSpPr/>
            <p:nvPr/>
          </p:nvSpPr>
          <p:spPr>
            <a:xfrm>
              <a:off x="6200775" y="940593"/>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Oval 13">
              <a:extLst>
                <a:ext uri="{FF2B5EF4-FFF2-40B4-BE49-F238E27FC236}">
                  <a16:creationId xmlns:a16="http://schemas.microsoft.com/office/drawing/2014/main" id="{B0E82CDC-1ED5-3D16-F08A-D3B722F8EEBB}"/>
                </a:ext>
              </a:extLst>
            </p:cNvPr>
            <p:cNvSpPr/>
            <p:nvPr/>
          </p:nvSpPr>
          <p:spPr>
            <a:xfrm>
              <a:off x="4806950" y="758030"/>
              <a:ext cx="708025" cy="708025"/>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grpSp>
    </p:spTree>
    <p:extLst>
      <p:ext uri="{BB962C8B-B14F-4D97-AF65-F5344CB8AC3E}">
        <p14:creationId xmlns:p14="http://schemas.microsoft.com/office/powerpoint/2010/main" val="9498827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AA068-1C5C-3DD0-41A8-0E2D8C9A7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2D0C1-9056-8634-540A-F07CDF594839}"/>
              </a:ext>
            </a:extLst>
          </p:cNvPr>
          <p:cNvSpPr>
            <a:spLocks noGrp="1"/>
          </p:cNvSpPr>
          <p:nvPr>
            <p:ph type="title"/>
          </p:nvPr>
        </p:nvSpPr>
        <p:spPr/>
        <p:txBody>
          <a:bodyPr/>
          <a:lstStyle/>
          <a:p>
            <a:r>
              <a:rPr lang="en-US">
                <a:latin typeface="Bahnschrift SemiBold"/>
              </a:rPr>
              <a:t>Hierarchy of information - Color</a:t>
            </a:r>
            <a:endParaRPr lang="en-US"/>
          </a:p>
        </p:txBody>
      </p:sp>
      <p:sp>
        <p:nvSpPr>
          <p:cNvPr id="6" name="The human eye is naturally more sensitive to bright colors It is recommended to use a maximum of 3 colors not including shades main contrast and secondary">
            <a:extLst>
              <a:ext uri="{FF2B5EF4-FFF2-40B4-BE49-F238E27FC236}">
                <a16:creationId xmlns:a16="http://schemas.microsoft.com/office/drawing/2014/main" id="{7B497D45-F1E5-B2D7-CFF9-577F561F23C5}"/>
              </a:ext>
            </a:extLst>
          </p:cNvPr>
          <p:cNvSpPr/>
          <p:nvPr/>
        </p:nvSpPr>
        <p:spPr>
          <a:xfrm>
            <a:off x="723991" y="2400934"/>
            <a:ext cx="10758499" cy="68055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00">
                <a:latin typeface="Bahnschrift"/>
                <a:ea typeface="Satoshi Regular"/>
                <a:cs typeface="Satoshi Regular" pitchFamily="34" charset="-120"/>
              </a:rPr>
              <a:t>The human eye is naturally more sensitive to bright colors. It is recommended to use a maximum of 3 colors (not including shades): main, contrast and secondary.</a:t>
            </a:r>
            <a:endParaRPr lang="en-US" sz="1800">
              <a:latin typeface="Bahnschrift"/>
              <a:ea typeface="Satoshi Regular"/>
            </a:endParaRPr>
          </a:p>
        </p:txBody>
      </p:sp>
      <p:sp>
        <p:nvSpPr>
          <p:cNvPr id="10" name="Emphasis related to the type of color pure color">
            <a:extLst>
              <a:ext uri="{FF2B5EF4-FFF2-40B4-BE49-F238E27FC236}">
                <a16:creationId xmlns:a16="http://schemas.microsoft.com/office/drawing/2014/main" id="{D2AB2766-E02D-EA8C-343E-53766E56C71F}"/>
              </a:ext>
            </a:extLst>
          </p:cNvPr>
          <p:cNvSpPr/>
          <p:nvPr/>
        </p:nvSpPr>
        <p:spPr>
          <a:xfrm>
            <a:off x="723991" y="4413628"/>
            <a:ext cx="10758499" cy="33303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915"/>
              </a:lnSpc>
              <a:buNone/>
            </a:pPr>
            <a:r>
              <a:rPr lang="en-US" sz="1368" i="1" dirty="0">
                <a:solidFill>
                  <a:srgbClr val="5E5E5E"/>
                </a:solidFill>
                <a:latin typeface="Bahnschrift"/>
                <a:ea typeface="Ubuntu Italic" pitchFamily="34" charset="-122"/>
                <a:cs typeface="Ubuntu Italic" pitchFamily="34" charset="-120"/>
              </a:rPr>
              <a:t>Emphasis related to the type of color (pure color).</a:t>
            </a:r>
            <a:endParaRPr lang="en-US" sz="1368" dirty="0">
              <a:latin typeface="Bahnschrift"/>
            </a:endParaRPr>
          </a:p>
        </p:txBody>
      </p:sp>
      <p:sp>
        <p:nvSpPr>
          <p:cNvPr id="13" name="Emphasis related to color density">
            <a:extLst>
              <a:ext uri="{FF2B5EF4-FFF2-40B4-BE49-F238E27FC236}">
                <a16:creationId xmlns:a16="http://schemas.microsoft.com/office/drawing/2014/main" id="{278DCD3B-923A-5704-EA72-5DAC1E3B2341}"/>
              </a:ext>
            </a:extLst>
          </p:cNvPr>
          <p:cNvSpPr/>
          <p:nvPr/>
        </p:nvSpPr>
        <p:spPr>
          <a:xfrm>
            <a:off x="723991" y="6049846"/>
            <a:ext cx="10758499" cy="33303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915"/>
              </a:lnSpc>
              <a:buNone/>
            </a:pPr>
            <a:r>
              <a:rPr lang="en-US" sz="1368" i="1">
                <a:solidFill>
                  <a:srgbClr val="5E5E5E"/>
                </a:solidFill>
                <a:latin typeface="Bahnschrift"/>
                <a:ea typeface="Ubuntu Italic" pitchFamily="34" charset="-122"/>
                <a:cs typeface="Ubuntu Italic" pitchFamily="34" charset="-120"/>
              </a:rPr>
              <a:t>Emphasis related to color density.</a:t>
            </a:r>
            <a:endParaRPr lang="en-US" sz="1368">
              <a:latin typeface="Bahnschrift"/>
            </a:endParaRPr>
          </a:p>
        </p:txBody>
      </p:sp>
      <p:sp>
        <p:nvSpPr>
          <p:cNvPr id="3" name="Oval 2">
            <a:extLst>
              <a:ext uri="{FF2B5EF4-FFF2-40B4-BE49-F238E27FC236}">
                <a16:creationId xmlns:a16="http://schemas.microsoft.com/office/drawing/2014/main" id="{5D439361-4486-A73B-80A8-15A515007BE7}"/>
              </a:ext>
            </a:extLst>
          </p:cNvPr>
          <p:cNvSpPr/>
          <p:nvPr/>
        </p:nvSpPr>
        <p:spPr>
          <a:xfrm>
            <a:off x="3467100" y="3559591"/>
            <a:ext cx="342900" cy="342900"/>
          </a:xfrm>
          <a:prstGeom prst="ellipse">
            <a:avLst/>
          </a:prstGeom>
          <a:solidFill>
            <a:srgbClr val="FF3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Oval 4">
            <a:extLst>
              <a:ext uri="{FF2B5EF4-FFF2-40B4-BE49-F238E27FC236}">
                <a16:creationId xmlns:a16="http://schemas.microsoft.com/office/drawing/2014/main" id="{BEBA5351-BA3A-8DB4-2BE8-C090F2DD2DF4}"/>
              </a:ext>
            </a:extLst>
          </p:cNvPr>
          <p:cNvSpPr/>
          <p:nvPr/>
        </p:nvSpPr>
        <p:spPr>
          <a:xfrm>
            <a:off x="4495800" y="3559591"/>
            <a:ext cx="342900" cy="342900"/>
          </a:xfrm>
          <a:prstGeom prst="ellipse">
            <a:avLst/>
          </a:prstGeom>
          <a:solidFill>
            <a:srgbClr val="FFBD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Oval 6">
            <a:extLst>
              <a:ext uri="{FF2B5EF4-FFF2-40B4-BE49-F238E27FC236}">
                <a16:creationId xmlns:a16="http://schemas.microsoft.com/office/drawing/2014/main" id="{D9454ED9-38E9-F8FD-FC84-4095CFCEA4D7}"/>
              </a:ext>
            </a:extLst>
          </p:cNvPr>
          <p:cNvSpPr/>
          <p:nvPr/>
        </p:nvSpPr>
        <p:spPr>
          <a:xfrm>
            <a:off x="5524500" y="3559591"/>
            <a:ext cx="342900" cy="342900"/>
          </a:xfrm>
          <a:prstGeom prst="ellipse">
            <a:avLst/>
          </a:prstGeom>
          <a:solidFill>
            <a:srgbClr val="FAB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Oval 7">
            <a:extLst>
              <a:ext uri="{FF2B5EF4-FFF2-40B4-BE49-F238E27FC236}">
                <a16:creationId xmlns:a16="http://schemas.microsoft.com/office/drawing/2014/main" id="{7B748063-0B83-661A-1F3F-47457BB8DE84}"/>
              </a:ext>
            </a:extLst>
          </p:cNvPr>
          <p:cNvSpPr/>
          <p:nvPr/>
        </p:nvSpPr>
        <p:spPr>
          <a:xfrm>
            <a:off x="6553200" y="3559591"/>
            <a:ext cx="342900" cy="342900"/>
          </a:xfrm>
          <a:prstGeom prst="ellipse">
            <a:avLst/>
          </a:prstGeom>
          <a:solidFill>
            <a:srgbClr val="FABB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Oval 8">
            <a:extLst>
              <a:ext uri="{FF2B5EF4-FFF2-40B4-BE49-F238E27FC236}">
                <a16:creationId xmlns:a16="http://schemas.microsoft.com/office/drawing/2014/main" id="{44D864F7-863B-E637-5692-38FBEF30A053}"/>
              </a:ext>
            </a:extLst>
          </p:cNvPr>
          <p:cNvSpPr/>
          <p:nvPr/>
        </p:nvSpPr>
        <p:spPr>
          <a:xfrm>
            <a:off x="7581900" y="3559591"/>
            <a:ext cx="342900" cy="342900"/>
          </a:xfrm>
          <a:prstGeom prst="ellipse">
            <a:avLst/>
          </a:prstGeom>
          <a:solidFill>
            <a:srgbClr val="FF3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Oval 10">
            <a:extLst>
              <a:ext uri="{FF2B5EF4-FFF2-40B4-BE49-F238E27FC236}">
                <a16:creationId xmlns:a16="http://schemas.microsoft.com/office/drawing/2014/main" id="{6620D533-4983-B88E-BF0F-2CCDCD51C0C3}"/>
              </a:ext>
            </a:extLst>
          </p:cNvPr>
          <p:cNvSpPr/>
          <p:nvPr/>
        </p:nvSpPr>
        <p:spPr>
          <a:xfrm>
            <a:off x="8610600" y="3559591"/>
            <a:ext cx="342900" cy="342900"/>
          </a:xfrm>
          <a:prstGeom prst="ellipse">
            <a:avLst/>
          </a:prstGeom>
          <a:solidFill>
            <a:srgbClr val="FF3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12" name="Group 11">
            <a:extLst>
              <a:ext uri="{FF2B5EF4-FFF2-40B4-BE49-F238E27FC236}">
                <a16:creationId xmlns:a16="http://schemas.microsoft.com/office/drawing/2014/main" id="{DA9263A2-AFDC-B459-D7D9-0ECF0AD2222C}"/>
              </a:ext>
            </a:extLst>
          </p:cNvPr>
          <p:cNvGrpSpPr/>
          <p:nvPr/>
        </p:nvGrpSpPr>
        <p:grpSpPr>
          <a:xfrm>
            <a:off x="3467100" y="5486993"/>
            <a:ext cx="5486400" cy="342900"/>
            <a:chOff x="609600" y="2591393"/>
            <a:chExt cx="5486400" cy="342900"/>
          </a:xfrm>
        </p:grpSpPr>
        <p:sp>
          <p:nvSpPr>
            <p:cNvPr id="14" name="Oval 13">
              <a:extLst>
                <a:ext uri="{FF2B5EF4-FFF2-40B4-BE49-F238E27FC236}">
                  <a16:creationId xmlns:a16="http://schemas.microsoft.com/office/drawing/2014/main" id="{CE9A8DB2-547A-79A3-5F48-C11FCFD62646}"/>
                </a:ext>
              </a:extLst>
            </p:cNvPr>
            <p:cNvSpPr/>
            <p:nvPr/>
          </p:nvSpPr>
          <p:spPr>
            <a:xfrm>
              <a:off x="609600" y="2591393"/>
              <a:ext cx="342900" cy="342900"/>
            </a:xfrm>
            <a:prstGeom prst="ellipse">
              <a:avLst/>
            </a:prstGeom>
            <a:solidFill>
              <a:srgbClr val="FF3E6C">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Oval 14">
              <a:extLst>
                <a:ext uri="{FF2B5EF4-FFF2-40B4-BE49-F238E27FC236}">
                  <a16:creationId xmlns:a16="http://schemas.microsoft.com/office/drawing/2014/main" id="{DABB5B63-EB16-A31B-E49E-F1A562A2034E}"/>
                </a:ext>
              </a:extLst>
            </p:cNvPr>
            <p:cNvSpPr/>
            <p:nvPr/>
          </p:nvSpPr>
          <p:spPr>
            <a:xfrm>
              <a:off x="1638300" y="2591393"/>
              <a:ext cx="342900" cy="342900"/>
            </a:xfrm>
            <a:prstGeom prst="ellipse">
              <a:avLst/>
            </a:prstGeom>
            <a:solidFill>
              <a:srgbClr val="FF3E6C">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Oval 15">
              <a:extLst>
                <a:ext uri="{FF2B5EF4-FFF2-40B4-BE49-F238E27FC236}">
                  <a16:creationId xmlns:a16="http://schemas.microsoft.com/office/drawing/2014/main" id="{1A093703-BBA0-2838-93FB-08DF238BBF9F}"/>
                </a:ext>
              </a:extLst>
            </p:cNvPr>
            <p:cNvSpPr/>
            <p:nvPr/>
          </p:nvSpPr>
          <p:spPr>
            <a:xfrm>
              <a:off x="2667000" y="2591393"/>
              <a:ext cx="342900" cy="342900"/>
            </a:xfrm>
            <a:prstGeom prst="ellipse">
              <a:avLst/>
            </a:prstGeom>
            <a:solidFill>
              <a:srgbClr val="FF3E6C">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Oval 16">
              <a:extLst>
                <a:ext uri="{FF2B5EF4-FFF2-40B4-BE49-F238E27FC236}">
                  <a16:creationId xmlns:a16="http://schemas.microsoft.com/office/drawing/2014/main" id="{55E62C29-4012-3582-B8E7-5909E441B343}"/>
                </a:ext>
              </a:extLst>
            </p:cNvPr>
            <p:cNvSpPr/>
            <p:nvPr/>
          </p:nvSpPr>
          <p:spPr>
            <a:xfrm>
              <a:off x="3695700" y="2591393"/>
              <a:ext cx="342900" cy="342900"/>
            </a:xfrm>
            <a:prstGeom prst="ellipse">
              <a:avLst/>
            </a:prstGeom>
            <a:solidFill>
              <a:srgbClr val="FF3E6C">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Oval 17">
              <a:extLst>
                <a:ext uri="{FF2B5EF4-FFF2-40B4-BE49-F238E27FC236}">
                  <a16:creationId xmlns:a16="http://schemas.microsoft.com/office/drawing/2014/main" id="{7474AA48-876E-4E9C-25D4-A6DA7EA2C145}"/>
                </a:ext>
              </a:extLst>
            </p:cNvPr>
            <p:cNvSpPr/>
            <p:nvPr/>
          </p:nvSpPr>
          <p:spPr>
            <a:xfrm>
              <a:off x="4724400" y="2591393"/>
              <a:ext cx="342900" cy="342900"/>
            </a:xfrm>
            <a:prstGeom prst="ellipse">
              <a:avLst/>
            </a:prstGeom>
            <a:solidFill>
              <a:srgbClr val="FF3E6C">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Oval 18">
              <a:extLst>
                <a:ext uri="{FF2B5EF4-FFF2-40B4-BE49-F238E27FC236}">
                  <a16:creationId xmlns:a16="http://schemas.microsoft.com/office/drawing/2014/main" id="{4A0E6EF3-58FD-AF15-DD7F-850EA47EDC17}"/>
                </a:ext>
              </a:extLst>
            </p:cNvPr>
            <p:cNvSpPr/>
            <p:nvPr/>
          </p:nvSpPr>
          <p:spPr>
            <a:xfrm>
              <a:off x="5753100" y="2591393"/>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spTree>
    <p:extLst>
      <p:ext uri="{BB962C8B-B14F-4D97-AF65-F5344CB8AC3E}">
        <p14:creationId xmlns:p14="http://schemas.microsoft.com/office/powerpoint/2010/main" val="33626239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CADFA-4FC4-1E96-0354-829F6C6C19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8D8B8-7DED-2D3B-E2D8-86DB7051F14A}"/>
              </a:ext>
            </a:extLst>
          </p:cNvPr>
          <p:cNvSpPr>
            <a:spLocks noGrp="1"/>
          </p:cNvSpPr>
          <p:nvPr>
            <p:ph type="title"/>
          </p:nvPr>
        </p:nvSpPr>
        <p:spPr/>
        <p:txBody>
          <a:bodyPr/>
          <a:lstStyle/>
          <a:p>
            <a:r>
              <a:rPr lang="en-US">
                <a:latin typeface="Bahnschrift SemiBold"/>
              </a:rPr>
              <a:t>Hierarchy of information - Contrast</a:t>
            </a:r>
            <a:endParaRPr lang="en-US"/>
          </a:p>
        </p:txBody>
      </p:sp>
      <p:sp>
        <p:nvSpPr>
          <p:cNvPr id="8" name="Visual importance is relative  How an element is highlighted depends on its context">
            <a:extLst>
              <a:ext uri="{FF2B5EF4-FFF2-40B4-BE49-F238E27FC236}">
                <a16:creationId xmlns:a16="http://schemas.microsoft.com/office/drawing/2014/main" id="{97C75A19-C2F2-8AF2-39D2-9396CDA457C1}"/>
              </a:ext>
            </a:extLst>
          </p:cNvPr>
          <p:cNvSpPr/>
          <p:nvPr/>
        </p:nvSpPr>
        <p:spPr>
          <a:xfrm>
            <a:off x="723990" y="2400934"/>
            <a:ext cx="10772979" cy="68055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a:solidFill>
                  <a:srgbClr val="000000"/>
                </a:solidFill>
                <a:latin typeface="Bahnschrift"/>
                <a:ea typeface="Satoshi Regular" pitchFamily="34" charset="-122"/>
                <a:cs typeface="Satoshi Regular" pitchFamily="34" charset="-120"/>
              </a:rPr>
              <a:t>Visual importance is </a:t>
            </a:r>
            <a:r>
              <a:rPr lang="en-US" sz="1824" b="1">
                <a:solidFill>
                  <a:srgbClr val="000000"/>
                </a:solidFill>
                <a:latin typeface="Bahnschrift"/>
                <a:ea typeface="Satoshi Bold" pitchFamily="34" charset="-122"/>
                <a:cs typeface="Satoshi Bold" pitchFamily="34" charset="-120"/>
              </a:rPr>
              <a:t>relative</a:t>
            </a:r>
            <a:r>
              <a:rPr lang="en-US" sz="1824">
                <a:solidFill>
                  <a:srgbClr val="000000"/>
                </a:solidFill>
                <a:latin typeface="Bahnschrift"/>
                <a:ea typeface="Satoshi Regular" pitchFamily="34" charset="-122"/>
                <a:cs typeface="Satoshi Regular" pitchFamily="34" charset="-120"/>
              </a:rPr>
              <a:t> . How an element is highlighted depends on its context.</a:t>
            </a:r>
            <a:endParaRPr lang="en-US" sz="1824">
              <a:solidFill>
                <a:srgbClr val="000000"/>
              </a:solidFill>
              <a:latin typeface="Bahnschrift"/>
            </a:endParaRPr>
          </a:p>
        </p:txBody>
      </p:sp>
      <p:sp>
        <p:nvSpPr>
          <p:cNvPr id="11" name="The blue circle stands out despite the purple circles The more complementary the colors the stronger the contrast">
            <a:extLst>
              <a:ext uri="{FF2B5EF4-FFF2-40B4-BE49-F238E27FC236}">
                <a16:creationId xmlns:a16="http://schemas.microsoft.com/office/drawing/2014/main" id="{BD7410C9-DE5E-E0A3-D4A4-86501569A916}"/>
              </a:ext>
            </a:extLst>
          </p:cNvPr>
          <p:cNvSpPr/>
          <p:nvPr/>
        </p:nvSpPr>
        <p:spPr>
          <a:xfrm>
            <a:off x="723991" y="4095072"/>
            <a:ext cx="10758499" cy="33303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915"/>
              </a:lnSpc>
              <a:buNone/>
            </a:pPr>
            <a:r>
              <a:rPr lang="en-US" sz="1368" i="1">
                <a:solidFill>
                  <a:srgbClr val="000000"/>
                </a:solidFill>
                <a:latin typeface="Bahnschrift"/>
                <a:ea typeface="Ubuntu Italic" pitchFamily="34" charset="-122"/>
                <a:cs typeface="Ubuntu Italic" pitchFamily="34" charset="-120"/>
              </a:rPr>
              <a:t>The blue circle stands out despite the purple circles... The more complementary the colors, the stronger the contrast.</a:t>
            </a:r>
            <a:endParaRPr lang="en-US" sz="1368">
              <a:solidFill>
                <a:srgbClr val="000000"/>
              </a:solidFill>
              <a:latin typeface="Bahnschrift"/>
            </a:endParaRPr>
          </a:p>
        </p:txBody>
      </p:sp>
      <p:sp>
        <p:nvSpPr>
          <p:cNvPr id="14" name="An elements style can provide contrast without changing its size or color shadow blur outline etc">
            <a:extLst>
              <a:ext uri="{FF2B5EF4-FFF2-40B4-BE49-F238E27FC236}">
                <a16:creationId xmlns:a16="http://schemas.microsoft.com/office/drawing/2014/main" id="{8B6CD815-5812-9CDE-179F-84F0D21D4CD1}"/>
              </a:ext>
            </a:extLst>
          </p:cNvPr>
          <p:cNvSpPr/>
          <p:nvPr/>
        </p:nvSpPr>
        <p:spPr>
          <a:xfrm>
            <a:off x="723991" y="5731290"/>
            <a:ext cx="10758499" cy="33303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915"/>
              </a:lnSpc>
              <a:buNone/>
            </a:pPr>
            <a:r>
              <a:rPr lang="en-US" sz="1368" i="1">
                <a:solidFill>
                  <a:srgbClr val="000000"/>
                </a:solidFill>
                <a:latin typeface="Bahnschrift"/>
                <a:ea typeface="Ubuntu Italic" pitchFamily="34" charset="-122"/>
                <a:cs typeface="Ubuntu Italic" pitchFamily="34" charset="-120"/>
              </a:rPr>
              <a:t>An element's style can provide contrast without changing its size or color (shadow, blur, outline, etc.)</a:t>
            </a:r>
            <a:endParaRPr lang="en-US" sz="1368">
              <a:solidFill>
                <a:srgbClr val="000000"/>
              </a:solidFill>
              <a:latin typeface="Bahnschrift"/>
            </a:endParaRPr>
          </a:p>
        </p:txBody>
      </p:sp>
      <p:grpSp>
        <p:nvGrpSpPr>
          <p:cNvPr id="3" name="Group 2">
            <a:extLst>
              <a:ext uri="{FF2B5EF4-FFF2-40B4-BE49-F238E27FC236}">
                <a16:creationId xmlns:a16="http://schemas.microsoft.com/office/drawing/2014/main" id="{833BE3F3-D552-387D-2C6F-FAE423E9C40B}"/>
              </a:ext>
            </a:extLst>
          </p:cNvPr>
          <p:cNvGrpSpPr/>
          <p:nvPr/>
        </p:nvGrpSpPr>
        <p:grpSpPr>
          <a:xfrm>
            <a:off x="3245830" y="3381716"/>
            <a:ext cx="5486400" cy="342900"/>
            <a:chOff x="692150" y="2145902"/>
            <a:chExt cx="5486400" cy="342900"/>
          </a:xfrm>
        </p:grpSpPr>
        <p:sp>
          <p:nvSpPr>
            <p:cNvPr id="4" name="Oval 3">
              <a:extLst>
                <a:ext uri="{FF2B5EF4-FFF2-40B4-BE49-F238E27FC236}">
                  <a16:creationId xmlns:a16="http://schemas.microsoft.com/office/drawing/2014/main" id="{2693FE46-248C-32C9-108D-06365AF4AE72}"/>
                </a:ext>
              </a:extLst>
            </p:cNvPr>
            <p:cNvSpPr/>
            <p:nvPr/>
          </p:nvSpPr>
          <p:spPr>
            <a:xfrm>
              <a:off x="692150" y="2145902"/>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Oval 5">
              <a:extLst>
                <a:ext uri="{FF2B5EF4-FFF2-40B4-BE49-F238E27FC236}">
                  <a16:creationId xmlns:a16="http://schemas.microsoft.com/office/drawing/2014/main" id="{B8DC3501-FCE2-A786-F855-04D200C185B6}"/>
                </a:ext>
              </a:extLst>
            </p:cNvPr>
            <p:cNvSpPr/>
            <p:nvPr/>
          </p:nvSpPr>
          <p:spPr>
            <a:xfrm>
              <a:off x="1720850" y="2145902"/>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Oval 6">
              <a:extLst>
                <a:ext uri="{FF2B5EF4-FFF2-40B4-BE49-F238E27FC236}">
                  <a16:creationId xmlns:a16="http://schemas.microsoft.com/office/drawing/2014/main" id="{5DC5F2F1-6D6E-DE73-A3D6-60F360EAFF44}"/>
                </a:ext>
              </a:extLst>
            </p:cNvPr>
            <p:cNvSpPr/>
            <p:nvPr/>
          </p:nvSpPr>
          <p:spPr>
            <a:xfrm>
              <a:off x="2749550" y="2145902"/>
              <a:ext cx="342900" cy="342900"/>
            </a:xfrm>
            <a:prstGeom prst="ellipse">
              <a:avLst/>
            </a:prstGeom>
            <a:solidFill>
              <a:srgbClr val="FF81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Oval 8">
              <a:extLst>
                <a:ext uri="{FF2B5EF4-FFF2-40B4-BE49-F238E27FC236}">
                  <a16:creationId xmlns:a16="http://schemas.microsoft.com/office/drawing/2014/main" id="{A1BAC95A-9903-C26B-DA9C-EAD82DB98E5A}"/>
                </a:ext>
              </a:extLst>
            </p:cNvPr>
            <p:cNvSpPr/>
            <p:nvPr/>
          </p:nvSpPr>
          <p:spPr>
            <a:xfrm>
              <a:off x="3778250" y="2145902"/>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Oval 9">
              <a:extLst>
                <a:ext uri="{FF2B5EF4-FFF2-40B4-BE49-F238E27FC236}">
                  <a16:creationId xmlns:a16="http://schemas.microsoft.com/office/drawing/2014/main" id="{41B4025B-AB00-2962-3AA6-0C5ABD6505CA}"/>
                </a:ext>
              </a:extLst>
            </p:cNvPr>
            <p:cNvSpPr/>
            <p:nvPr/>
          </p:nvSpPr>
          <p:spPr>
            <a:xfrm>
              <a:off x="4806950" y="2145902"/>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Oval 11">
              <a:extLst>
                <a:ext uri="{FF2B5EF4-FFF2-40B4-BE49-F238E27FC236}">
                  <a16:creationId xmlns:a16="http://schemas.microsoft.com/office/drawing/2014/main" id="{40B6E453-D39D-14D7-A99E-6C7D890A3A93}"/>
                </a:ext>
              </a:extLst>
            </p:cNvPr>
            <p:cNvSpPr/>
            <p:nvPr/>
          </p:nvSpPr>
          <p:spPr>
            <a:xfrm>
              <a:off x="5835650" y="2145902"/>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3" name="Group 12">
            <a:extLst>
              <a:ext uri="{FF2B5EF4-FFF2-40B4-BE49-F238E27FC236}">
                <a16:creationId xmlns:a16="http://schemas.microsoft.com/office/drawing/2014/main" id="{D04ED9CA-55D7-F468-8EC2-019AECD4E0D4}"/>
              </a:ext>
            </a:extLst>
          </p:cNvPr>
          <p:cNvGrpSpPr/>
          <p:nvPr/>
        </p:nvGrpSpPr>
        <p:grpSpPr>
          <a:xfrm>
            <a:off x="3245830" y="5098795"/>
            <a:ext cx="5486400" cy="342900"/>
            <a:chOff x="708025" y="3311127"/>
            <a:chExt cx="5486400" cy="342900"/>
          </a:xfrm>
        </p:grpSpPr>
        <p:sp>
          <p:nvSpPr>
            <p:cNvPr id="15" name="Oval 14">
              <a:extLst>
                <a:ext uri="{FF2B5EF4-FFF2-40B4-BE49-F238E27FC236}">
                  <a16:creationId xmlns:a16="http://schemas.microsoft.com/office/drawing/2014/main" id="{7B6B3FB1-FD5B-76A4-4B5E-0119CED216BF}"/>
                </a:ext>
              </a:extLst>
            </p:cNvPr>
            <p:cNvSpPr/>
            <p:nvPr/>
          </p:nvSpPr>
          <p:spPr>
            <a:xfrm>
              <a:off x="708025" y="3311127"/>
              <a:ext cx="342900" cy="342900"/>
            </a:xfrm>
            <a:prstGeom prst="ellipse">
              <a:avLst/>
            </a:prstGeom>
            <a:solidFill>
              <a:srgbClr val="FF4C89"/>
            </a:solidFill>
            <a:ln>
              <a:noFill/>
            </a:ln>
            <a:effectLst>
              <a:glow rad="50800">
                <a:srgbClr val="FF4C89">
                  <a:alpha val="40000"/>
                </a:srgbClr>
              </a:glow>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Oval 15">
              <a:extLst>
                <a:ext uri="{FF2B5EF4-FFF2-40B4-BE49-F238E27FC236}">
                  <a16:creationId xmlns:a16="http://schemas.microsoft.com/office/drawing/2014/main" id="{E61445CB-5EC1-46D6-D475-51274E69D1D0}"/>
                </a:ext>
              </a:extLst>
            </p:cNvPr>
            <p:cNvSpPr/>
            <p:nvPr/>
          </p:nvSpPr>
          <p:spPr>
            <a:xfrm>
              <a:off x="1736725" y="3311127"/>
              <a:ext cx="342900" cy="342900"/>
            </a:xfrm>
            <a:prstGeom prst="ellipse">
              <a:avLst/>
            </a:prstGeom>
            <a:solidFill>
              <a:srgbClr val="FF4C89"/>
            </a:solidFill>
            <a:ln>
              <a:noFill/>
            </a:ln>
            <a:effectLst>
              <a:glow rad="50800">
                <a:srgbClr val="FF4C89">
                  <a:alpha val="40000"/>
                </a:srgbClr>
              </a:glow>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Oval 16">
              <a:extLst>
                <a:ext uri="{FF2B5EF4-FFF2-40B4-BE49-F238E27FC236}">
                  <a16:creationId xmlns:a16="http://schemas.microsoft.com/office/drawing/2014/main" id="{586D8ABE-AD95-EA37-28BB-A64973D415EA}"/>
                </a:ext>
              </a:extLst>
            </p:cNvPr>
            <p:cNvSpPr/>
            <p:nvPr/>
          </p:nvSpPr>
          <p:spPr>
            <a:xfrm>
              <a:off x="2765425" y="3311127"/>
              <a:ext cx="342900" cy="342900"/>
            </a:xfrm>
            <a:prstGeom prst="ellipse">
              <a:avLst/>
            </a:prstGeom>
            <a:solidFill>
              <a:srgbClr val="FF4C89"/>
            </a:solidFill>
            <a:ln>
              <a:noFill/>
            </a:ln>
            <a:effectLst>
              <a:glow rad="50800">
                <a:srgbClr val="FF4C89">
                  <a:alpha val="40000"/>
                </a:srgbClr>
              </a:glow>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Oval 17">
              <a:extLst>
                <a:ext uri="{FF2B5EF4-FFF2-40B4-BE49-F238E27FC236}">
                  <a16:creationId xmlns:a16="http://schemas.microsoft.com/office/drawing/2014/main" id="{189A57C4-B6A7-8229-2932-B9FA118A1289}"/>
                </a:ext>
              </a:extLst>
            </p:cNvPr>
            <p:cNvSpPr/>
            <p:nvPr/>
          </p:nvSpPr>
          <p:spPr>
            <a:xfrm>
              <a:off x="3794125" y="3311127"/>
              <a:ext cx="342900" cy="342900"/>
            </a:xfrm>
            <a:prstGeom prst="ellipse">
              <a:avLst/>
            </a:prstGeom>
            <a:solidFill>
              <a:srgbClr val="FF4C89"/>
            </a:solidFill>
            <a:ln>
              <a:noFill/>
            </a:ln>
            <a:effectLst>
              <a:glow rad="50800">
                <a:srgbClr val="FF4C89">
                  <a:alpha val="40000"/>
                </a:srgbClr>
              </a:glow>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Oval 18">
              <a:extLst>
                <a:ext uri="{FF2B5EF4-FFF2-40B4-BE49-F238E27FC236}">
                  <a16:creationId xmlns:a16="http://schemas.microsoft.com/office/drawing/2014/main" id="{D6AB106F-FB3A-7B27-3329-85A5A898C0E4}"/>
                </a:ext>
              </a:extLst>
            </p:cNvPr>
            <p:cNvSpPr/>
            <p:nvPr/>
          </p:nvSpPr>
          <p:spPr>
            <a:xfrm>
              <a:off x="4822825" y="3311127"/>
              <a:ext cx="342900" cy="342900"/>
            </a:xfrm>
            <a:prstGeom prst="ellipse">
              <a:avLst/>
            </a:prstGeom>
            <a:solidFill>
              <a:srgbClr val="FF4C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0" name="Oval 19">
              <a:extLst>
                <a:ext uri="{FF2B5EF4-FFF2-40B4-BE49-F238E27FC236}">
                  <a16:creationId xmlns:a16="http://schemas.microsoft.com/office/drawing/2014/main" id="{3707ED5F-7A07-D0F6-0E07-7ECBC93165C9}"/>
                </a:ext>
              </a:extLst>
            </p:cNvPr>
            <p:cNvSpPr/>
            <p:nvPr/>
          </p:nvSpPr>
          <p:spPr>
            <a:xfrm>
              <a:off x="5851525" y="3311127"/>
              <a:ext cx="342900" cy="342900"/>
            </a:xfrm>
            <a:prstGeom prst="ellipse">
              <a:avLst/>
            </a:prstGeom>
            <a:solidFill>
              <a:srgbClr val="FF4C89"/>
            </a:solidFill>
            <a:ln>
              <a:noFill/>
            </a:ln>
            <a:effectLst>
              <a:glow rad="50800">
                <a:srgbClr val="FF4C89">
                  <a:alpha val="40000"/>
                </a:srgbClr>
              </a:glow>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spTree>
    <p:extLst>
      <p:ext uri="{BB962C8B-B14F-4D97-AF65-F5344CB8AC3E}">
        <p14:creationId xmlns:p14="http://schemas.microsoft.com/office/powerpoint/2010/main" val="14127232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128EC-C95E-0E7B-705F-2AFF8039D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58BE5-E824-4891-C1A2-1FFFA678EF4F}"/>
              </a:ext>
            </a:extLst>
          </p:cNvPr>
          <p:cNvSpPr>
            <a:spLocks noGrp="1"/>
          </p:cNvSpPr>
          <p:nvPr>
            <p:ph type="title"/>
          </p:nvPr>
        </p:nvSpPr>
        <p:spPr/>
        <p:txBody>
          <a:bodyPr/>
          <a:lstStyle/>
          <a:p>
            <a:r>
              <a:rPr lang="en-US" dirty="0">
                <a:latin typeface="Bahnschrift SemiBold"/>
              </a:rPr>
              <a:t>Affordance</a:t>
            </a:r>
            <a:endParaRPr lang="en-US" dirty="0"/>
          </a:p>
        </p:txBody>
      </p:sp>
      <p:sp>
        <p:nvSpPr>
          <p:cNvPr id="4" name="The call to action is strongly linked to the concept of affordance">
            <a:extLst>
              <a:ext uri="{FF2B5EF4-FFF2-40B4-BE49-F238E27FC236}">
                <a16:creationId xmlns:a16="http://schemas.microsoft.com/office/drawing/2014/main" id="{3EF259E2-D01C-FEC4-7214-6D44F56A2F93}"/>
              </a:ext>
            </a:extLst>
          </p:cNvPr>
          <p:cNvSpPr/>
          <p:nvPr/>
        </p:nvSpPr>
        <p:spPr>
          <a:xfrm>
            <a:off x="738471" y="2057969"/>
            <a:ext cx="6704152"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The call to action is strongly linked to the concept
 of affordance</a:t>
            </a:r>
            <a:endParaRPr lang="en-US" sz="3877" dirty="0">
              <a:solidFill>
                <a:srgbClr val="000000"/>
              </a:solidFill>
              <a:latin typeface="Bahnschrift SemiLight" panose="020B0502040204020203" pitchFamily="34" charset="0"/>
            </a:endParaRPr>
          </a:p>
        </p:txBody>
      </p:sp>
      <p:sp>
        <p:nvSpPr>
          <p:cNvPr id="7" name="Gives an element the appearance that suggests its function  On the web we refer to perceived affordance popularized by Don Norman">
            <a:extLst>
              <a:ext uri="{FF2B5EF4-FFF2-40B4-BE49-F238E27FC236}">
                <a16:creationId xmlns:a16="http://schemas.microsoft.com/office/drawing/2014/main" id="{6B6FC27C-E011-2787-6D29-ED44D193AFD4}"/>
              </a:ext>
            </a:extLst>
          </p:cNvPr>
          <p:cNvSpPr/>
          <p:nvPr/>
        </p:nvSpPr>
        <p:spPr>
          <a:xfrm>
            <a:off x="723990" y="4273379"/>
            <a:ext cx="5589207" cy="17954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Gives an element the </a:t>
            </a:r>
            <a:r>
              <a:rPr lang="en-US" sz="1824" b="1" dirty="0">
                <a:solidFill>
                  <a:srgbClr val="000000"/>
                </a:solidFill>
                <a:latin typeface="Bahnschrift SemiLight" panose="020B0502040204020203" pitchFamily="34" charset="0"/>
                <a:ea typeface="Satoshi Bold" pitchFamily="34" charset="-122"/>
                <a:cs typeface="Satoshi Bold" pitchFamily="34" charset="-120"/>
              </a:rPr>
              <a:t>appearance</a:t>
            </a:r>
            <a:r>
              <a:rPr lang="en-US" sz="1824" dirty="0">
                <a:solidFill>
                  <a:srgbClr val="000000"/>
                </a:solidFill>
                <a:latin typeface="Bahnschrift SemiLight" panose="020B0502040204020203" pitchFamily="34" charset="0"/>
                <a:ea typeface="Satoshi Regular" pitchFamily="34" charset="-122"/>
                <a:cs typeface="Satoshi Regular" pitchFamily="34" charset="-120"/>
              </a:rPr>
              <a:t> that suggests
 its </a:t>
            </a:r>
            <a:r>
              <a:rPr lang="en-US" sz="1824" b="1" dirty="0">
                <a:solidFill>
                  <a:srgbClr val="000000"/>
                </a:solidFill>
                <a:latin typeface="Bahnschrift SemiLight" panose="020B0502040204020203" pitchFamily="34" charset="0"/>
                <a:ea typeface="Satoshi Bold" pitchFamily="34" charset="-122"/>
                <a:cs typeface="Satoshi Bold" pitchFamily="34" charset="-120"/>
              </a:rPr>
              <a:t>function</a:t>
            </a:r>
            <a:r>
              <a:rPr lang="en-US" sz="1824" dirty="0">
                <a:solidFill>
                  <a:srgbClr val="000000"/>
                </a:solidFill>
                <a:latin typeface="Bahnschrift SemiLight" panose="020B0502040204020203" pitchFamily="34" charset="0"/>
                <a:ea typeface="Satoshi Regular" pitchFamily="34" charset="-122"/>
                <a:cs typeface="Satoshi Regular" pitchFamily="34" charset="-120"/>
              </a:rPr>
              <a:t> .
On the web, we refer to perceived affordance popularized by Don Norman.</a:t>
            </a:r>
            <a:endParaRPr lang="en-US" sz="1824" dirty="0">
              <a:solidFill>
                <a:srgbClr val="000000"/>
              </a:solidFill>
              <a:latin typeface="Bahnschrift SemiLight" panose="020B0502040204020203" pitchFamily="34" charset="0"/>
            </a:endParaRPr>
          </a:p>
        </p:txBody>
      </p:sp>
      <p:pic>
        <p:nvPicPr>
          <p:cNvPr id="10" name="Mask Group" descr="preencoded.png">
            <a:extLst>
              <a:ext uri="{FF2B5EF4-FFF2-40B4-BE49-F238E27FC236}">
                <a16:creationId xmlns:a16="http://schemas.microsoft.com/office/drawing/2014/main" id="{AF353E63-D7EF-004B-CB2D-F8FA16C36CA6}"/>
              </a:ext>
            </a:extLst>
          </p:cNvPr>
          <p:cNvPicPr>
            <a:picLocks noChangeAspect="1"/>
          </p:cNvPicPr>
          <p:nvPr/>
        </p:nvPicPr>
        <p:blipFill>
          <a:blip r:embed="rId3"/>
          <a:srcRect t="23108" r="127" b="-16"/>
          <a:stretch/>
        </p:blipFill>
        <p:spPr>
          <a:xfrm>
            <a:off x="6675200" y="1591692"/>
            <a:ext cx="5509821" cy="5256255"/>
          </a:xfrm>
          <a:prstGeom prst="rect">
            <a:avLst/>
          </a:prstGeom>
        </p:spPr>
      </p:pic>
      <p:sp>
        <p:nvSpPr>
          <p:cNvPr id="3" name="ZoneTexte 4">
            <a:extLst>
              <a:ext uri="{FF2B5EF4-FFF2-40B4-BE49-F238E27FC236}">
                <a16:creationId xmlns:a16="http://schemas.microsoft.com/office/drawing/2014/main" id="{D1F12375-98A9-320F-486A-DA051FB5C2D1}"/>
              </a:ext>
            </a:extLst>
          </p:cNvPr>
          <p:cNvSpPr txBox="1"/>
          <p:nvPr/>
        </p:nvSpPr>
        <p:spPr>
          <a:xfrm>
            <a:off x="5731509" y="651655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14462828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A9AF-49F6-AB10-2800-6AA7BB6E9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7921D-2ED8-DA73-480B-B13465D14122}"/>
              </a:ext>
            </a:extLst>
          </p:cNvPr>
          <p:cNvSpPr>
            <a:spLocks noGrp="1"/>
          </p:cNvSpPr>
          <p:nvPr>
            <p:ph type="title"/>
          </p:nvPr>
        </p:nvSpPr>
        <p:spPr/>
        <p:txBody>
          <a:bodyPr/>
          <a:lstStyle/>
          <a:p>
            <a:r>
              <a:rPr lang="en-US" dirty="0">
                <a:latin typeface="Bahnschrift SemiBold"/>
              </a:rPr>
              <a:t>Affordance - </a:t>
            </a:r>
            <a:r>
              <a:rPr lang="en-US" sz="3900" b="1" dirty="0">
                <a:latin typeface="Bahnschrift SemiBold"/>
              </a:rPr>
              <a:t>Types of affordance</a:t>
            </a:r>
            <a:endParaRPr lang="en-US" sz="3900" dirty="0"/>
          </a:p>
        </p:txBody>
      </p:sp>
      <p:sp>
        <p:nvSpPr>
          <p:cNvPr id="5" name="Affordance physical  property making a physical action easier to perform Affordance cognitive  property allowing one to know what to do and how to do it Sensory affordance property that helps the user to perceive something through ones different senses Fu">
            <a:extLst>
              <a:ext uri="{FF2B5EF4-FFF2-40B4-BE49-F238E27FC236}">
                <a16:creationId xmlns:a16="http://schemas.microsoft.com/office/drawing/2014/main" id="{727E8900-F41D-41BF-12AF-20D0E2818302}"/>
              </a:ext>
            </a:extLst>
          </p:cNvPr>
          <p:cNvSpPr/>
          <p:nvPr/>
        </p:nvSpPr>
        <p:spPr>
          <a:xfrm>
            <a:off x="1013587" y="2400934"/>
            <a:ext cx="5589207" cy="3779230"/>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85750" indent="-285750">
              <a:lnSpc>
                <a:spcPts val="2554"/>
              </a:lnSpc>
              <a:buFont typeface="Calibri"/>
              <a:buChar char="-"/>
            </a:pPr>
            <a:r>
              <a:rPr lang="en-US" sz="1800" dirty="0">
                <a:latin typeface="Bahnschrift SemiLight"/>
                <a:ea typeface="Satoshi Regular"/>
                <a:cs typeface="Satoshi Regular" pitchFamily="34" charset="-120"/>
              </a:rPr>
              <a:t>Affordance</a:t>
            </a:r>
            <a:r>
              <a:rPr lang="en-US" sz="1800" b="1" dirty="0">
                <a:latin typeface="Bahnschrift SemiLight"/>
                <a:ea typeface="Satoshi Bold"/>
                <a:cs typeface="Satoshi Bold" pitchFamily="34" charset="-120"/>
              </a:rPr>
              <a:t> physical</a:t>
            </a:r>
            <a:r>
              <a:rPr lang="en-US" sz="1800" dirty="0">
                <a:latin typeface="Bahnschrift SemiLight"/>
                <a:ea typeface="Satoshi Regular"/>
                <a:cs typeface="Satoshi Regular" pitchFamily="34" charset="-120"/>
              </a:rPr>
              <a:t> , property making a physical action easier to perform</a:t>
            </a:r>
          </a:p>
          <a:p>
            <a:pPr marL="285750" indent="-285750">
              <a:lnSpc>
                <a:spcPts val="2554"/>
              </a:lnSpc>
              <a:buFont typeface="Calibri"/>
              <a:buChar char="-"/>
            </a:pPr>
            <a:r>
              <a:rPr lang="en-US" sz="1800" dirty="0">
                <a:latin typeface="Bahnschrift SemiLight"/>
                <a:ea typeface="Satoshi Regular"/>
                <a:cs typeface="Satoshi Regular" pitchFamily="34" charset="-120"/>
              </a:rPr>
              <a:t>Affordance</a:t>
            </a:r>
            <a:r>
              <a:rPr lang="en-US" sz="1800" b="1" dirty="0">
                <a:latin typeface="Bahnschrift SemiLight"/>
                <a:ea typeface="Satoshi Bold"/>
                <a:cs typeface="Satoshi Bold" pitchFamily="34" charset="-120"/>
              </a:rPr>
              <a:t> cognitive</a:t>
            </a:r>
            <a:r>
              <a:rPr lang="en-US" sz="1800" dirty="0">
                <a:latin typeface="Bahnschrift SemiLight"/>
                <a:ea typeface="Satoshi Regular"/>
                <a:cs typeface="Satoshi Regular" pitchFamily="34" charset="-120"/>
              </a:rPr>
              <a:t> , property allowing one to know what to do and how to do it</a:t>
            </a:r>
          </a:p>
          <a:p>
            <a:pPr marL="285750" indent="-285750">
              <a:lnSpc>
                <a:spcPts val="2554"/>
              </a:lnSpc>
              <a:buFont typeface="Calibri"/>
              <a:buChar char="-"/>
            </a:pPr>
            <a:r>
              <a:rPr lang="en-US" sz="1800" b="1" dirty="0">
                <a:latin typeface="Bahnschrift SemiLight"/>
                <a:ea typeface="Satoshi Bold"/>
                <a:cs typeface="Satoshi Regular" pitchFamily="34" charset="-120"/>
              </a:rPr>
              <a:t>Sensory</a:t>
            </a:r>
            <a:r>
              <a:rPr lang="en-US" sz="1800" dirty="0">
                <a:latin typeface="Bahnschrift SemiLight"/>
                <a:ea typeface="Satoshi Regular"/>
                <a:cs typeface="Satoshi Regular" pitchFamily="34" charset="-120"/>
              </a:rPr>
              <a:t> affordance, property that helps the user
 to perceive something through one's different senses</a:t>
            </a:r>
          </a:p>
          <a:p>
            <a:pPr marL="285750" indent="-285750" algn="l">
              <a:lnSpc>
                <a:spcPts val="2554"/>
              </a:lnSpc>
              <a:buFont typeface="Calibri"/>
              <a:buChar char="-"/>
            </a:pPr>
            <a:r>
              <a:rPr lang="en-US" sz="1800" b="1" dirty="0">
                <a:latin typeface="Bahnschrift SemiLight"/>
                <a:ea typeface="Satoshi Bold"/>
                <a:cs typeface="Satoshi Bold" pitchFamily="34" charset="-120"/>
              </a:rPr>
              <a:t>Functional</a:t>
            </a:r>
            <a:r>
              <a:rPr lang="en-US" sz="1800" dirty="0">
                <a:latin typeface="Bahnschrift SemiLight"/>
                <a:ea typeface="Satoshi Regular"/>
                <a:cs typeface="Satoshi Regular" pitchFamily="34" charset="-120"/>
              </a:rPr>
              <a:t> affordance, property adding utility through a feature</a:t>
            </a:r>
            <a:endParaRPr lang="en-US" sz="1800" dirty="0">
              <a:latin typeface="Bahnschrift SemiLight"/>
              <a:ea typeface="Satoshi Regular"/>
            </a:endParaRPr>
          </a:p>
        </p:txBody>
      </p:sp>
      <p:pic>
        <p:nvPicPr>
          <p:cNvPr id="8" name="Group 230" descr="preencoded.png">
            <a:extLst>
              <a:ext uri="{FF2B5EF4-FFF2-40B4-BE49-F238E27FC236}">
                <a16:creationId xmlns:a16="http://schemas.microsoft.com/office/drawing/2014/main" id="{D20FC49E-E991-1534-F1C5-D7DFAD6C218E}"/>
              </a:ext>
            </a:extLst>
          </p:cNvPr>
          <p:cNvPicPr>
            <a:picLocks noChangeAspect="1"/>
          </p:cNvPicPr>
          <p:nvPr/>
        </p:nvPicPr>
        <p:blipFill>
          <a:blip r:embed="rId3"/>
          <a:srcRect l="59192" t="-772" r="65" b="1"/>
          <a:stretch/>
        </p:blipFill>
        <p:spPr>
          <a:xfrm>
            <a:off x="8617131" y="1563096"/>
            <a:ext cx="3577512" cy="5297022"/>
          </a:xfrm>
          <a:prstGeom prst="rect">
            <a:avLst/>
          </a:prstGeom>
        </p:spPr>
      </p:pic>
      <p:sp>
        <p:nvSpPr>
          <p:cNvPr id="6" name="ZoneTexte 4">
            <a:extLst>
              <a:ext uri="{FF2B5EF4-FFF2-40B4-BE49-F238E27FC236}">
                <a16:creationId xmlns:a16="http://schemas.microsoft.com/office/drawing/2014/main" id="{F1583AF0-E5C9-29A4-E4D0-76970D765A0A}"/>
              </a:ext>
            </a:extLst>
          </p:cNvPr>
          <p:cNvSpPr txBox="1"/>
          <p:nvPr/>
        </p:nvSpPr>
        <p:spPr>
          <a:xfrm>
            <a:off x="7788909"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1693096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3A643-6558-F919-5A76-E41D40A27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81439F-005C-F3F3-74BA-4EAB11C671AA}"/>
              </a:ext>
            </a:extLst>
          </p:cNvPr>
          <p:cNvSpPr>
            <a:spLocks noGrp="1"/>
          </p:cNvSpPr>
          <p:nvPr>
            <p:ph type="title"/>
          </p:nvPr>
        </p:nvSpPr>
        <p:spPr/>
        <p:txBody>
          <a:bodyPr/>
          <a:lstStyle/>
          <a:p>
            <a:r>
              <a:rPr lang="en-US">
                <a:latin typeface="Bahnschrift SemiBold"/>
              </a:rPr>
              <a:t>Affordance - Flat Design vs Skeuomorphism</a:t>
            </a:r>
          </a:p>
        </p:txBody>
      </p:sp>
      <p:pic>
        <p:nvPicPr>
          <p:cNvPr id="4" name="Group 231" descr="preencoded.png">
            <a:extLst>
              <a:ext uri="{FF2B5EF4-FFF2-40B4-BE49-F238E27FC236}">
                <a16:creationId xmlns:a16="http://schemas.microsoft.com/office/drawing/2014/main" id="{64707316-4E75-C922-605A-70CA8F58124B}"/>
              </a:ext>
            </a:extLst>
          </p:cNvPr>
          <p:cNvPicPr>
            <a:picLocks noChangeAspect="1"/>
          </p:cNvPicPr>
          <p:nvPr/>
        </p:nvPicPr>
        <p:blipFill>
          <a:blip r:embed="rId3"/>
          <a:srcRect/>
          <a:stretch/>
        </p:blipFill>
        <p:spPr>
          <a:xfrm>
            <a:off x="723990" y="4630825"/>
            <a:ext cx="2461568" cy="1085986"/>
          </a:xfrm>
          <a:prstGeom prst="rect">
            <a:avLst/>
          </a:prstGeom>
        </p:spPr>
      </p:pic>
      <p:sp>
        <p:nvSpPr>
          <p:cNvPr id="7" name="The current trend towards flat design is accompanied by a more diffuse focus due to less clear hierarchy and affordance">
            <a:extLst>
              <a:ext uri="{FF2B5EF4-FFF2-40B4-BE49-F238E27FC236}">
                <a16:creationId xmlns:a16="http://schemas.microsoft.com/office/drawing/2014/main" id="{7761C030-D39F-2CCB-C5D5-2F13D9F68400}"/>
              </a:ext>
            </a:extLst>
          </p:cNvPr>
          <p:cNvSpPr/>
          <p:nvPr/>
        </p:nvSpPr>
        <p:spPr>
          <a:xfrm>
            <a:off x="723991" y="2994606"/>
            <a:ext cx="4561140" cy="17954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00" dirty="0">
                <a:solidFill>
                  <a:srgbClr val="444343"/>
                </a:solidFill>
                <a:latin typeface="Bahnschrift SemiLight" panose="020B0502040204020203" pitchFamily="34" charset="0"/>
                <a:ea typeface="Satoshi Regular"/>
                <a:cs typeface="Satoshi Regular" pitchFamily="34" charset="-120"/>
              </a:rPr>
              <a:t>The current trend towards flat design is accompanied by a </a:t>
            </a:r>
            <a:r>
              <a:rPr lang="en-US" sz="1800" b="1" dirty="0">
                <a:solidFill>
                  <a:srgbClr val="444343"/>
                </a:solidFill>
                <a:latin typeface="Bahnschrift SemiLight" panose="020B0502040204020203" pitchFamily="34" charset="0"/>
                <a:ea typeface="Satoshi Bold"/>
                <a:cs typeface="Satoshi Bold" pitchFamily="34" charset="-120"/>
              </a:rPr>
              <a:t>more diffuse focus</a:t>
            </a:r>
            <a:r>
              <a:rPr lang="en-US" sz="1800" dirty="0">
                <a:solidFill>
                  <a:srgbClr val="444343"/>
                </a:solidFill>
                <a:latin typeface="Bahnschrift SemiLight" panose="020B0502040204020203" pitchFamily="34" charset="0"/>
                <a:ea typeface="Satoshi Regular"/>
                <a:cs typeface="Satoshi Regular" pitchFamily="34" charset="-120"/>
              </a:rPr>
              <a:t> due to less clear hierarchy and affordance</a:t>
            </a:r>
            <a:r>
              <a:rPr lang="en-US" sz="1800" dirty="0">
                <a:solidFill>
                  <a:srgbClr val="444343"/>
                </a:solidFill>
                <a:latin typeface="Bahnschrift"/>
                <a:ea typeface="Satoshi Regular"/>
                <a:cs typeface="Satoshi Regular" pitchFamily="34" charset="-120"/>
              </a:rPr>
              <a:t>.</a:t>
            </a:r>
            <a:endParaRPr lang="en-US" sz="1800" dirty="0">
              <a:latin typeface="Bahnschrift"/>
              <a:ea typeface="Satoshi Regular"/>
            </a:endParaRPr>
          </a:p>
        </p:txBody>
      </p:sp>
      <p:pic>
        <p:nvPicPr>
          <p:cNvPr id="10" name="Group 132" descr="preencoded.png">
            <a:extLst>
              <a:ext uri="{FF2B5EF4-FFF2-40B4-BE49-F238E27FC236}">
                <a16:creationId xmlns:a16="http://schemas.microsoft.com/office/drawing/2014/main" id="{3919D2C9-D3A6-6271-7AEB-CCC0BF99FA39}"/>
              </a:ext>
            </a:extLst>
          </p:cNvPr>
          <p:cNvPicPr>
            <a:picLocks noChangeAspect="1"/>
          </p:cNvPicPr>
          <p:nvPr/>
        </p:nvPicPr>
        <p:blipFill>
          <a:blip r:embed="rId4"/>
          <a:srcRect/>
          <a:stretch/>
        </p:blipFill>
        <p:spPr>
          <a:xfrm>
            <a:off x="3338558" y="1570719"/>
            <a:ext cx="8853442" cy="5282506"/>
          </a:xfrm>
          <a:prstGeom prst="rect">
            <a:avLst/>
          </a:prstGeom>
        </p:spPr>
      </p:pic>
      <p:sp>
        <p:nvSpPr>
          <p:cNvPr id="5" name="ZoneTexte 4">
            <a:extLst>
              <a:ext uri="{FF2B5EF4-FFF2-40B4-BE49-F238E27FC236}">
                <a16:creationId xmlns:a16="http://schemas.microsoft.com/office/drawing/2014/main" id="{0E8CBA9A-56BB-5959-8FB7-220057BE64F9}"/>
              </a:ext>
            </a:extLst>
          </p:cNvPr>
          <p:cNvSpPr txBox="1"/>
          <p:nvPr/>
        </p:nvSpPr>
        <p:spPr>
          <a:xfrm>
            <a:off x="721443" y="5848903"/>
            <a:ext cx="2743199" cy="36576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Bahnschrift SemiLight"/>
                <a:ea typeface="Calibri"/>
                <a:cs typeface="Calibri"/>
              </a:rPr>
              <a:t>Apple</a:t>
            </a:r>
            <a:endParaRPr lang="fr-FR" dirty="0"/>
          </a:p>
        </p:txBody>
      </p:sp>
      <p:sp>
        <p:nvSpPr>
          <p:cNvPr id="6" name="ZoneTexte 4">
            <a:extLst>
              <a:ext uri="{FF2B5EF4-FFF2-40B4-BE49-F238E27FC236}">
                <a16:creationId xmlns:a16="http://schemas.microsoft.com/office/drawing/2014/main" id="{80DC458F-A313-0274-0DEF-465BACBFC982}"/>
              </a:ext>
            </a:extLst>
          </p:cNvPr>
          <p:cNvSpPr txBox="1"/>
          <p:nvPr/>
        </p:nvSpPr>
        <p:spPr>
          <a:xfrm>
            <a:off x="6303009"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26013723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DF2DE-683B-C54F-F600-041088248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CFCB2-222A-A6C8-F357-956C135BE6DB}"/>
              </a:ext>
            </a:extLst>
          </p:cNvPr>
          <p:cNvSpPr>
            <a:spLocks noGrp="1"/>
          </p:cNvSpPr>
          <p:nvPr>
            <p:ph type="title"/>
          </p:nvPr>
        </p:nvSpPr>
        <p:spPr/>
        <p:txBody>
          <a:bodyPr/>
          <a:lstStyle/>
          <a:p>
            <a:r>
              <a:rPr lang="en-US">
                <a:latin typeface="Bahnschrift SemiBold"/>
              </a:rPr>
              <a:t>Affordance - Flat Design</a:t>
            </a:r>
          </a:p>
        </p:txBody>
      </p:sp>
      <p:pic>
        <p:nvPicPr>
          <p:cNvPr id="5" name="image 36" descr="preencoded.png">
            <a:extLst>
              <a:ext uri="{FF2B5EF4-FFF2-40B4-BE49-F238E27FC236}">
                <a16:creationId xmlns:a16="http://schemas.microsoft.com/office/drawing/2014/main" id="{94CCC9D8-3154-6785-7DBD-72C0C3F870F8}"/>
              </a:ext>
            </a:extLst>
          </p:cNvPr>
          <p:cNvPicPr>
            <a:picLocks noChangeAspect="1"/>
          </p:cNvPicPr>
          <p:nvPr/>
        </p:nvPicPr>
        <p:blipFill>
          <a:blip r:embed="rId3"/>
          <a:srcRect/>
          <a:stretch/>
        </p:blipFill>
        <p:spPr>
          <a:xfrm>
            <a:off x="767430" y="1879661"/>
            <a:ext cx="10917777" cy="4821777"/>
          </a:xfrm>
          <a:prstGeom prst="rect">
            <a:avLst/>
          </a:prstGeom>
        </p:spPr>
      </p:pic>
      <p:sp>
        <p:nvSpPr>
          <p:cNvPr id="4" name="ZoneTexte 3">
            <a:extLst>
              <a:ext uri="{FF2B5EF4-FFF2-40B4-BE49-F238E27FC236}">
                <a16:creationId xmlns:a16="http://schemas.microsoft.com/office/drawing/2014/main" id="{FF34A34F-8A71-BFD0-28D7-2468414641C4}"/>
              </a:ext>
            </a:extLst>
          </p:cNvPr>
          <p:cNvSpPr txBox="1"/>
          <p:nvPr/>
        </p:nvSpPr>
        <p:spPr>
          <a:xfrm>
            <a:off x="8871705" y="6480195"/>
            <a:ext cx="4159702"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https://www.nngroup.com/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9659310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16BFB-C4D1-1E9C-E831-60DF291549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B5C230-F107-D460-AFF0-A8C1E923A157}"/>
              </a:ext>
            </a:extLst>
          </p:cNvPr>
          <p:cNvSpPr>
            <a:spLocks noGrp="1"/>
          </p:cNvSpPr>
          <p:nvPr>
            <p:ph type="title"/>
          </p:nvPr>
        </p:nvSpPr>
        <p:spPr/>
        <p:txBody>
          <a:bodyPr/>
          <a:lstStyle/>
          <a:p>
            <a:r>
              <a:rPr lang="en-US">
                <a:latin typeface="Bahnschrift SemiBold"/>
              </a:rPr>
              <a:t>Editorial</a:t>
            </a:r>
            <a:endParaRPr lang="fr-FR"/>
          </a:p>
        </p:txBody>
      </p:sp>
      <p:sp>
        <p:nvSpPr>
          <p:cNvPr id="4" name="A guiding text must be formulated clearly and unambiguously">
            <a:extLst>
              <a:ext uri="{FF2B5EF4-FFF2-40B4-BE49-F238E27FC236}">
                <a16:creationId xmlns:a16="http://schemas.microsoft.com/office/drawing/2014/main" id="{D27C8CDE-7906-24E8-8201-40EAB8A6BFCF}"/>
              </a:ext>
            </a:extLst>
          </p:cNvPr>
          <p:cNvSpPr/>
          <p:nvPr/>
        </p:nvSpPr>
        <p:spPr>
          <a:xfrm>
            <a:off x="738470" y="1988060"/>
            <a:ext cx="5647126"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A guiding text must be formulated clearly and unambiguously.</a:t>
            </a:r>
            <a:endParaRPr lang="en-US" sz="3877" dirty="0">
              <a:solidFill>
                <a:srgbClr val="000000"/>
              </a:solidFill>
              <a:latin typeface="Bahnschrift SemiLight" panose="020B0502040204020203" pitchFamily="34" charset="0"/>
            </a:endParaRPr>
          </a:p>
        </p:txBody>
      </p:sp>
      <p:sp>
        <p:nvSpPr>
          <p:cNvPr id="7" name="Announcement of objectives Literal and explicit style Use of specific verbs Use of active voice">
            <a:extLst>
              <a:ext uri="{FF2B5EF4-FFF2-40B4-BE49-F238E27FC236}">
                <a16:creationId xmlns:a16="http://schemas.microsoft.com/office/drawing/2014/main" id="{D2526F93-8CA9-20F9-1A5F-C62B9C3058B7}"/>
              </a:ext>
            </a:extLst>
          </p:cNvPr>
          <p:cNvSpPr/>
          <p:nvPr/>
        </p:nvSpPr>
        <p:spPr>
          <a:xfrm>
            <a:off x="999108" y="4203470"/>
            <a:ext cx="5574727" cy="224437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85750" indent="-285750">
              <a:lnSpc>
                <a:spcPts val="2554"/>
              </a:lnSpc>
              <a:buFont typeface="Calibri"/>
              <a:buChar char="-"/>
            </a:pPr>
            <a:r>
              <a:rPr lang="en-US" sz="1800" dirty="0">
                <a:solidFill>
                  <a:srgbClr val="000000"/>
                </a:solidFill>
                <a:latin typeface="Bahnschrift SemiLight" panose="020B0502040204020203" pitchFamily="34" charset="0"/>
                <a:ea typeface="Satoshi Regular"/>
                <a:cs typeface="Satoshi Regular" pitchFamily="34" charset="-120"/>
              </a:rPr>
              <a:t>Announcement of objectives</a:t>
            </a:r>
            <a:endParaRPr lang="en-US" sz="1824"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554"/>
              </a:lnSpc>
              <a:buFont typeface="Calibri"/>
              <a:buChar char="-"/>
            </a:pPr>
            <a:r>
              <a:rPr lang="en-US" sz="1800" dirty="0">
                <a:solidFill>
                  <a:srgbClr val="000000"/>
                </a:solidFill>
                <a:latin typeface="Bahnschrift SemiLight" panose="020B0502040204020203" pitchFamily="34" charset="0"/>
                <a:ea typeface="Satoshi Regular"/>
                <a:cs typeface="Satoshi Regular" pitchFamily="34" charset="-120"/>
              </a:rPr>
              <a:t>Literal and explicit style</a:t>
            </a:r>
          </a:p>
          <a:p>
            <a:pPr marL="285750" indent="-285750">
              <a:lnSpc>
                <a:spcPts val="2554"/>
              </a:lnSpc>
              <a:buFont typeface="Calibri"/>
              <a:buChar char="-"/>
            </a:pPr>
            <a:r>
              <a:rPr lang="en-US" sz="1800" dirty="0">
                <a:solidFill>
                  <a:srgbClr val="000000"/>
                </a:solidFill>
                <a:latin typeface="Bahnschrift SemiLight" panose="020B0502040204020203" pitchFamily="34" charset="0"/>
                <a:ea typeface="Satoshi Regular"/>
                <a:cs typeface="Satoshi Regular" pitchFamily="34" charset="-120"/>
              </a:rPr>
              <a:t>Use of specific verbs</a:t>
            </a:r>
          </a:p>
          <a:p>
            <a:pPr marL="285750" indent="-285750">
              <a:lnSpc>
                <a:spcPts val="2554"/>
              </a:lnSpc>
              <a:buFont typeface="Calibri"/>
              <a:buChar char="-"/>
            </a:pPr>
            <a:r>
              <a:rPr lang="en-US" sz="1800" dirty="0">
                <a:solidFill>
                  <a:srgbClr val="000000"/>
                </a:solidFill>
                <a:latin typeface="Bahnschrift SemiLight" panose="020B0502040204020203" pitchFamily="34" charset="0"/>
                <a:ea typeface="Satoshi Regular"/>
                <a:cs typeface="Satoshi Regular" pitchFamily="34" charset="-120"/>
              </a:rPr>
              <a:t>Use of active voice</a:t>
            </a:r>
            <a:endParaRPr lang="en-US" sz="1800" dirty="0">
              <a:solidFill>
                <a:srgbClr val="000000"/>
              </a:solidFill>
              <a:latin typeface="Bahnschrift SemiLight" panose="020B0502040204020203" pitchFamily="34" charset="0"/>
              <a:ea typeface="Satoshi Regular"/>
            </a:endParaRPr>
          </a:p>
        </p:txBody>
      </p:sp>
      <p:pic>
        <p:nvPicPr>
          <p:cNvPr id="9" name="Mask Group" descr="preencoded.png">
            <a:extLst>
              <a:ext uri="{FF2B5EF4-FFF2-40B4-BE49-F238E27FC236}">
                <a16:creationId xmlns:a16="http://schemas.microsoft.com/office/drawing/2014/main" id="{CF4C5C6F-A1EB-CD00-EBE5-B00695C6C854}"/>
              </a:ext>
            </a:extLst>
          </p:cNvPr>
          <p:cNvPicPr>
            <a:picLocks noChangeAspect="1"/>
          </p:cNvPicPr>
          <p:nvPr/>
        </p:nvPicPr>
        <p:blipFill>
          <a:blip r:embed="rId3"/>
          <a:srcRect t="23108" r="127" b="-16"/>
          <a:stretch/>
        </p:blipFill>
        <p:spPr>
          <a:xfrm>
            <a:off x="6675200" y="1591692"/>
            <a:ext cx="5509821" cy="5256255"/>
          </a:xfrm>
          <a:prstGeom prst="rect">
            <a:avLst/>
          </a:prstGeom>
        </p:spPr>
      </p:pic>
      <p:sp>
        <p:nvSpPr>
          <p:cNvPr id="3" name="ZoneTexte 4">
            <a:extLst>
              <a:ext uri="{FF2B5EF4-FFF2-40B4-BE49-F238E27FC236}">
                <a16:creationId xmlns:a16="http://schemas.microsoft.com/office/drawing/2014/main" id="{4174A671-24EF-8F2B-3060-36B87B180440}"/>
              </a:ext>
            </a:extLst>
          </p:cNvPr>
          <p:cNvSpPr txBox="1"/>
          <p:nvPr/>
        </p:nvSpPr>
        <p:spPr>
          <a:xfrm>
            <a:off x="5934709"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26233018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DDCF2-0B25-B8A3-A071-978C1EA04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DBFDA-627B-BCCC-E1DE-D0BAA39FA3DA}"/>
              </a:ext>
            </a:extLst>
          </p:cNvPr>
          <p:cNvSpPr>
            <a:spLocks noGrp="1"/>
          </p:cNvSpPr>
          <p:nvPr>
            <p:ph type="title"/>
          </p:nvPr>
        </p:nvSpPr>
        <p:spPr/>
        <p:txBody>
          <a:bodyPr/>
          <a:lstStyle/>
          <a:p>
            <a:r>
              <a:rPr lang="en-US">
                <a:latin typeface="Bahnschrift SemiBold"/>
              </a:rPr>
              <a:t>Initial Support</a:t>
            </a:r>
            <a:endParaRPr lang="fr-FR"/>
          </a:p>
        </p:txBody>
      </p:sp>
      <p:sp>
        <p:nvSpPr>
          <p:cNvPr id="5" name="Manage the users first steps by guiding them through their interactions">
            <a:extLst>
              <a:ext uri="{FF2B5EF4-FFF2-40B4-BE49-F238E27FC236}">
                <a16:creationId xmlns:a16="http://schemas.microsoft.com/office/drawing/2014/main" id="{F6286FBA-35E3-BBE6-AA9D-6D3439C66CDC}"/>
              </a:ext>
            </a:extLst>
          </p:cNvPr>
          <p:cNvSpPr/>
          <p:nvPr/>
        </p:nvSpPr>
        <p:spPr>
          <a:xfrm>
            <a:off x="633498" y="1880867"/>
            <a:ext cx="5042586" cy="2374689"/>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Manage the user's first steps by guiding them through their interactions</a:t>
            </a:r>
            <a:endParaRPr lang="en-US" sz="3877" dirty="0">
              <a:solidFill>
                <a:srgbClr val="000000"/>
              </a:solidFill>
              <a:latin typeface="Bahnschrift SemiLight" panose="020B0502040204020203" pitchFamily="34" charset="0"/>
            </a:endParaRPr>
          </a:p>
        </p:txBody>
      </p:sp>
      <p:sp>
        <p:nvSpPr>
          <p:cNvPr id="8" name="When users arrive on your site you need to help them take action guide them through their first steps and encourage them to continue">
            <a:extLst>
              <a:ext uri="{FF2B5EF4-FFF2-40B4-BE49-F238E27FC236}">
                <a16:creationId xmlns:a16="http://schemas.microsoft.com/office/drawing/2014/main" id="{CBCCAE4E-23FA-85A5-C9F0-B1E279635281}"/>
              </a:ext>
            </a:extLst>
          </p:cNvPr>
          <p:cNvSpPr/>
          <p:nvPr/>
        </p:nvSpPr>
        <p:spPr>
          <a:xfrm>
            <a:off x="622632" y="4689950"/>
            <a:ext cx="4199145" cy="133214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When users arrive on your site, you need to help them </a:t>
            </a:r>
            <a:r>
              <a:rPr lang="en-US" sz="1824" b="1" dirty="0">
                <a:solidFill>
                  <a:srgbClr val="000000"/>
                </a:solidFill>
                <a:latin typeface="Bahnschrift SemiLight" panose="020B0502040204020203" pitchFamily="34" charset="0"/>
                <a:ea typeface="Satoshi Bold" pitchFamily="34" charset="-122"/>
                <a:cs typeface="Satoshi Bold" pitchFamily="34" charset="-120"/>
              </a:rPr>
              <a:t>take</a:t>
            </a:r>
            <a:r>
              <a:rPr lang="en-US" sz="1824" dirty="0">
                <a:solidFill>
                  <a:srgbClr val="000000"/>
                </a:solidFill>
                <a:latin typeface="Bahnschrift SemiLight" panose="020B0502040204020203" pitchFamily="34" charset="0"/>
                <a:ea typeface="Satoshi Regular" pitchFamily="34" charset="-122"/>
                <a:cs typeface="Satoshi Regular" pitchFamily="34" charset="-120"/>
              </a:rPr>
              <a:t> action, guide them through their first steps, and encourage them to continue.</a:t>
            </a:r>
            <a:endParaRPr lang="en-US" sz="1824" dirty="0">
              <a:solidFill>
                <a:srgbClr val="000000"/>
              </a:solidFill>
              <a:latin typeface="Bahnschrift SemiLight" panose="020B0502040204020203" pitchFamily="34" charset="0"/>
            </a:endParaRPr>
          </a:p>
        </p:txBody>
      </p:sp>
      <p:pic>
        <p:nvPicPr>
          <p:cNvPr id="11" name="Mask Group" descr="preencoded.png">
            <a:extLst>
              <a:ext uri="{FF2B5EF4-FFF2-40B4-BE49-F238E27FC236}">
                <a16:creationId xmlns:a16="http://schemas.microsoft.com/office/drawing/2014/main" id="{5343B7F0-D47C-8BEF-6B47-9BC2BD727A18}"/>
              </a:ext>
            </a:extLst>
          </p:cNvPr>
          <p:cNvPicPr>
            <a:picLocks noChangeAspect="1"/>
          </p:cNvPicPr>
          <p:nvPr/>
        </p:nvPicPr>
        <p:blipFill>
          <a:blip r:embed="rId3"/>
          <a:srcRect/>
          <a:stretch/>
        </p:blipFill>
        <p:spPr>
          <a:xfrm>
            <a:off x="8296931" y="2115130"/>
            <a:ext cx="3301397" cy="4995534"/>
          </a:xfrm>
          <a:prstGeom prst="rect">
            <a:avLst/>
          </a:prstGeom>
        </p:spPr>
      </p:pic>
      <p:pic>
        <p:nvPicPr>
          <p:cNvPr id="13" name="Mask Group" descr="preencoded.png">
            <a:extLst>
              <a:ext uri="{FF2B5EF4-FFF2-40B4-BE49-F238E27FC236}">
                <a16:creationId xmlns:a16="http://schemas.microsoft.com/office/drawing/2014/main" id="{B929BD9C-91CD-6C9B-445C-A8F7D8FD8FDC}"/>
              </a:ext>
            </a:extLst>
          </p:cNvPr>
          <p:cNvPicPr>
            <a:picLocks noChangeAspect="1"/>
          </p:cNvPicPr>
          <p:nvPr/>
        </p:nvPicPr>
        <p:blipFill>
          <a:blip r:embed="rId4"/>
          <a:srcRect/>
          <a:stretch/>
        </p:blipFill>
        <p:spPr>
          <a:xfrm>
            <a:off x="5589206" y="1608336"/>
            <a:ext cx="3301397" cy="3069720"/>
          </a:xfrm>
          <a:prstGeom prst="rect">
            <a:avLst/>
          </a:prstGeom>
        </p:spPr>
      </p:pic>
      <p:pic>
        <p:nvPicPr>
          <p:cNvPr id="15" name="Mask Group" descr="preencoded.png">
            <a:extLst>
              <a:ext uri="{FF2B5EF4-FFF2-40B4-BE49-F238E27FC236}">
                <a16:creationId xmlns:a16="http://schemas.microsoft.com/office/drawing/2014/main" id="{02532F55-5863-511B-CA4C-9FEB4B01658A}"/>
              </a:ext>
            </a:extLst>
          </p:cNvPr>
          <p:cNvPicPr>
            <a:picLocks noChangeAspect="1"/>
          </p:cNvPicPr>
          <p:nvPr/>
        </p:nvPicPr>
        <p:blipFill>
          <a:blip r:embed="rId5"/>
          <a:srcRect/>
          <a:stretch/>
        </p:blipFill>
        <p:spPr>
          <a:xfrm>
            <a:off x="5589206" y="4113344"/>
            <a:ext cx="3301397" cy="4329463"/>
          </a:xfrm>
          <a:prstGeom prst="rect">
            <a:avLst/>
          </a:prstGeom>
        </p:spPr>
      </p:pic>
      <p:pic>
        <p:nvPicPr>
          <p:cNvPr id="17" name="Mask Group" descr="preencoded.png">
            <a:extLst>
              <a:ext uri="{FF2B5EF4-FFF2-40B4-BE49-F238E27FC236}">
                <a16:creationId xmlns:a16="http://schemas.microsoft.com/office/drawing/2014/main" id="{CB0B204C-C854-488E-71A7-F66DFC9BB3EE}"/>
              </a:ext>
            </a:extLst>
          </p:cNvPr>
          <p:cNvPicPr>
            <a:picLocks noChangeAspect="1"/>
          </p:cNvPicPr>
          <p:nvPr/>
        </p:nvPicPr>
        <p:blipFill>
          <a:blip r:embed="rId6"/>
          <a:srcRect/>
          <a:stretch/>
        </p:blipFill>
        <p:spPr>
          <a:xfrm>
            <a:off x="8296931" y="6545952"/>
            <a:ext cx="3301397" cy="1896855"/>
          </a:xfrm>
          <a:prstGeom prst="rect">
            <a:avLst/>
          </a:prstGeom>
        </p:spPr>
      </p:pic>
      <p:sp>
        <p:nvSpPr>
          <p:cNvPr id="3" name="ZoneTexte 3">
            <a:extLst>
              <a:ext uri="{FF2B5EF4-FFF2-40B4-BE49-F238E27FC236}">
                <a16:creationId xmlns:a16="http://schemas.microsoft.com/office/drawing/2014/main" id="{2A7CC97A-C791-8A2B-778D-250D4C781838}"/>
              </a:ext>
            </a:extLst>
          </p:cNvPr>
          <p:cNvSpPr txBox="1"/>
          <p:nvPr/>
        </p:nvSpPr>
        <p:spPr>
          <a:xfrm>
            <a:off x="8732005" y="2106948"/>
            <a:ext cx="4159702"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7"/>
              </a:rPr>
              <a:t>https://www.nngroup.com/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27335856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5D963-F7F4-E362-F55F-DD143664D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746F9-4F53-8A2E-F3C2-DB1A2C041D05}"/>
              </a:ext>
            </a:extLst>
          </p:cNvPr>
          <p:cNvSpPr>
            <a:spLocks noGrp="1"/>
          </p:cNvSpPr>
          <p:nvPr>
            <p:ph type="title"/>
          </p:nvPr>
        </p:nvSpPr>
        <p:spPr/>
        <p:txBody>
          <a:bodyPr/>
          <a:lstStyle/>
          <a:p>
            <a:r>
              <a:rPr lang="en-US">
                <a:latin typeface="Bahnschrift SemiBold"/>
              </a:rPr>
              <a:t>Solicitation</a:t>
            </a:r>
            <a:endParaRPr lang="fr-FR"/>
          </a:p>
        </p:txBody>
      </p:sp>
      <p:sp>
        <p:nvSpPr>
          <p:cNvPr id="4" name="Capture the users attention">
            <a:extLst>
              <a:ext uri="{FF2B5EF4-FFF2-40B4-BE49-F238E27FC236}">
                <a16:creationId xmlns:a16="http://schemas.microsoft.com/office/drawing/2014/main" id="{93A07BBB-A49F-BF7E-20BA-CC8EFDDB7A9D}"/>
              </a:ext>
            </a:extLst>
          </p:cNvPr>
          <p:cNvSpPr/>
          <p:nvPr/>
        </p:nvSpPr>
        <p:spPr>
          <a:xfrm>
            <a:off x="637112" y="1989725"/>
            <a:ext cx="6704152" cy="44248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Capture the user's attention</a:t>
            </a:r>
            <a:endParaRPr lang="en-US" sz="3877" dirty="0">
              <a:latin typeface="Bahnschrift SemiLight" panose="020B0502040204020203" pitchFamily="34" charset="0"/>
            </a:endParaRPr>
          </a:p>
        </p:txBody>
      </p:sp>
      <p:sp>
        <p:nvSpPr>
          <p:cNvPr id="7" name="The users gaze must be drawn to certain chosen elements through the use of colors contrast bright color etc movement and disruption  His interest must be maintained by titillating his intelligence or appealing to his curiosity">
            <a:extLst>
              <a:ext uri="{FF2B5EF4-FFF2-40B4-BE49-F238E27FC236}">
                <a16:creationId xmlns:a16="http://schemas.microsoft.com/office/drawing/2014/main" id="{18A5C836-3C2A-61DF-B3B7-FC8B792DEF75}"/>
              </a:ext>
            </a:extLst>
          </p:cNvPr>
          <p:cNvSpPr/>
          <p:nvPr/>
        </p:nvSpPr>
        <p:spPr>
          <a:xfrm>
            <a:off x="622632" y="3611463"/>
            <a:ext cx="4590100" cy="240890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a:solidFill>
                  <a:srgbClr val="444343"/>
                </a:solidFill>
                <a:latin typeface="Bahnschrift SemiLight" panose="020B0502040204020203" pitchFamily="34" charset="0"/>
                <a:ea typeface="Satoshi Regular" pitchFamily="34" charset="-122"/>
                <a:cs typeface="Satoshi Regular" pitchFamily="34" charset="-120"/>
              </a:rPr>
              <a:t>The user's gaze must be drawn to certain chosen elements through the </a:t>
            </a:r>
            <a:r>
              <a:rPr lang="en-US" sz="1824" b="1">
                <a:solidFill>
                  <a:srgbClr val="444343"/>
                </a:solidFill>
                <a:latin typeface="Bahnschrift SemiLight" panose="020B0502040204020203" pitchFamily="34" charset="0"/>
                <a:ea typeface="Satoshi Bold" pitchFamily="34" charset="-122"/>
                <a:cs typeface="Satoshi Bold" pitchFamily="34" charset="-120"/>
              </a:rPr>
              <a:t>use of colors</a:t>
            </a:r>
            <a:r>
              <a:rPr lang="en-US" sz="1824">
                <a:solidFill>
                  <a:srgbClr val="444343"/>
                </a:solidFill>
                <a:latin typeface="Bahnschrift SemiLight" panose="020B0502040204020203" pitchFamily="34" charset="0"/>
                <a:ea typeface="Satoshi Regular" pitchFamily="34" charset="-122"/>
                <a:cs typeface="Satoshi Regular" pitchFamily="34" charset="-120"/>
              </a:rPr>
              <a:t> (contrast, bright color, etc.), </a:t>
            </a:r>
            <a:r>
              <a:rPr lang="en-US" sz="1824" b="1">
                <a:solidFill>
                  <a:srgbClr val="444343"/>
                </a:solidFill>
                <a:latin typeface="Bahnschrift SemiLight" panose="020B0502040204020203" pitchFamily="34" charset="0"/>
                <a:ea typeface="Satoshi Bold" pitchFamily="34" charset="-122"/>
                <a:cs typeface="Satoshi Bold" pitchFamily="34" charset="-120"/>
              </a:rPr>
              <a:t>movement</a:t>
            </a:r>
            <a:r>
              <a:rPr lang="en-US" sz="1824">
                <a:solidFill>
                  <a:srgbClr val="444343"/>
                </a:solidFill>
                <a:latin typeface="Bahnschrift SemiLight" panose="020B0502040204020203" pitchFamily="34" charset="0"/>
                <a:ea typeface="Satoshi Regular" pitchFamily="34" charset="-122"/>
                <a:cs typeface="Satoshi Regular" pitchFamily="34" charset="-120"/>
              </a:rPr>
              <a:t> and </a:t>
            </a:r>
            <a:r>
              <a:rPr lang="en-US" sz="1824" b="1">
                <a:solidFill>
                  <a:srgbClr val="444343"/>
                </a:solidFill>
                <a:latin typeface="Bahnschrift SemiLight" panose="020B0502040204020203" pitchFamily="34" charset="0"/>
                <a:ea typeface="Satoshi Bold" pitchFamily="34" charset="-122"/>
                <a:cs typeface="Satoshi Bold" pitchFamily="34" charset="-120"/>
              </a:rPr>
              <a:t>disruption</a:t>
            </a:r>
            <a:r>
              <a:rPr lang="en-US" sz="1824">
                <a:solidFill>
                  <a:srgbClr val="444343"/>
                </a:solidFill>
                <a:latin typeface="Bahnschrift SemiLight" panose="020B0502040204020203" pitchFamily="34" charset="0"/>
                <a:ea typeface="Satoshi Regular" pitchFamily="34" charset="-122"/>
                <a:cs typeface="Satoshi Regular" pitchFamily="34" charset="-120"/>
              </a:rPr>
              <a:t> .
 His interest must be maintained by titillating his intelligence or appealing to his curiosity.</a:t>
            </a:r>
            <a:endParaRPr lang="en-US" sz="1824">
              <a:latin typeface="Bahnschrift SemiLight" panose="020B0502040204020203" pitchFamily="34" charset="0"/>
            </a:endParaRPr>
          </a:p>
        </p:txBody>
      </p:sp>
      <p:pic>
        <p:nvPicPr>
          <p:cNvPr id="10" name="Mask Group" descr="preencoded.png">
            <a:extLst>
              <a:ext uri="{FF2B5EF4-FFF2-40B4-BE49-F238E27FC236}">
                <a16:creationId xmlns:a16="http://schemas.microsoft.com/office/drawing/2014/main" id="{11120684-72A5-E79B-D2BB-BD3A90F93EC3}"/>
              </a:ext>
            </a:extLst>
          </p:cNvPr>
          <p:cNvPicPr>
            <a:picLocks noChangeAspect="1"/>
          </p:cNvPicPr>
          <p:nvPr/>
        </p:nvPicPr>
        <p:blipFill>
          <a:blip r:embed="rId3"/>
          <a:srcRect/>
          <a:stretch/>
        </p:blipFill>
        <p:spPr>
          <a:xfrm>
            <a:off x="6747620" y="1610448"/>
            <a:ext cx="5328542" cy="4948576"/>
          </a:xfrm>
          <a:prstGeom prst="rect">
            <a:avLst/>
          </a:prstGeom>
        </p:spPr>
      </p:pic>
      <p:sp>
        <p:nvSpPr>
          <p:cNvPr id="5" name="ZoneTexte 4">
            <a:extLst>
              <a:ext uri="{FF2B5EF4-FFF2-40B4-BE49-F238E27FC236}">
                <a16:creationId xmlns:a16="http://schemas.microsoft.com/office/drawing/2014/main" id="{39F7A5C2-4709-398A-10B9-BCB597417EA3}"/>
              </a:ext>
            </a:extLst>
          </p:cNvPr>
          <p:cNvSpPr txBox="1"/>
          <p:nvPr/>
        </p:nvSpPr>
        <p:spPr>
          <a:xfrm>
            <a:off x="9638199" y="6282025"/>
            <a:ext cx="3431202"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https://medium.com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2508080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69A5C-AF12-8930-0B86-123CFBF82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A774D-3814-0816-060A-A97E59DCF8C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hr-HR" kern="1200">
                <a:latin typeface="Bahnschrift SemiBold" panose="020B0502040204020203" pitchFamily="34" charset="0"/>
                <a:ea typeface="+mj-ea"/>
                <a:cs typeface="+mj-cs"/>
              </a:rPr>
              <a:t>Hierarchy - Typography</a:t>
            </a:r>
          </a:p>
        </p:txBody>
      </p:sp>
      <p:sp>
        <p:nvSpPr>
          <p:cNvPr id="6" name="Content Placeholder 3">
            <a:extLst>
              <a:ext uri="{FF2B5EF4-FFF2-40B4-BE49-F238E27FC236}">
                <a16:creationId xmlns:a16="http://schemas.microsoft.com/office/drawing/2014/main" id="{B58C8E8D-8CD1-84B7-6B86-7EC95E3591F6}"/>
              </a:ext>
            </a:extLst>
          </p:cNvPr>
          <p:cNvSpPr txBox="1">
            <a:spLocks/>
          </p:cNvSpPr>
          <p:nvPr/>
        </p:nvSpPr>
        <p:spPr>
          <a:xfrm>
            <a:off x="838200" y="1825625"/>
            <a:ext cx="5181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r-HR" sz="1800" b="1" kern="1200" dirty="0">
                <a:latin typeface="Bahnschrift SemiLight" panose="020B0502040204020203" pitchFamily="34" charset="0"/>
                <a:ea typeface="+mn-ea"/>
                <a:cs typeface="+mn-cs"/>
              </a:rPr>
              <a:t>Hierarchy</a:t>
            </a:r>
            <a:r>
              <a:rPr lang="hr-HR" sz="1800" kern="1200" dirty="0">
                <a:latin typeface="Bahnschrift SemiLight" panose="020B0502040204020203" pitchFamily="34" charset="0"/>
                <a:ea typeface="+mn-ea"/>
                <a:cs typeface="+mn-cs"/>
              </a:rPr>
              <a:t> is arranging text based on the </a:t>
            </a:r>
            <a:r>
              <a:rPr lang="hr-HR" sz="1800" b="1" kern="1200" dirty="0">
                <a:latin typeface="Bahnschrift SemiLight" panose="020B0502040204020203" pitchFamily="34" charset="0"/>
                <a:ea typeface="+mn-ea"/>
                <a:cs typeface="+mn-cs"/>
              </a:rPr>
              <a:t>importance</a:t>
            </a:r>
            <a:r>
              <a:rPr lang="hr-HR" sz="1800" kern="1200" dirty="0">
                <a:latin typeface="Bahnschrift SemiLight" panose="020B0502040204020203" pitchFamily="34" charset="0"/>
                <a:ea typeface="+mn-ea"/>
                <a:cs typeface="+mn-cs"/>
              </a:rPr>
              <a:t> of information.</a:t>
            </a:r>
          </a:p>
          <a:p>
            <a:r>
              <a:rPr lang="hr-HR" sz="1800" kern="1200" dirty="0">
                <a:latin typeface="Bahnschrift SemiLight" panose="020B0502040204020203" pitchFamily="34" charset="0"/>
                <a:ea typeface="+mn-ea"/>
                <a:cs typeface="+mn-cs"/>
              </a:rPr>
              <a:t>This can be achieved through font size, weight, and style. Here’s a simple definition:</a:t>
            </a:r>
          </a:p>
          <a:p>
            <a:pPr lvl="1"/>
            <a:r>
              <a:rPr lang="hr-HR" sz="1800" b="1" kern="1200" dirty="0">
                <a:latin typeface="Bahnschrift SemiLight" panose="020B0502040204020203" pitchFamily="34" charset="0"/>
                <a:ea typeface="+mn-ea"/>
                <a:cs typeface="+mn-cs"/>
              </a:rPr>
              <a:t>Headings</a:t>
            </a:r>
            <a:r>
              <a:rPr lang="hr-HR" sz="1800" kern="1200" dirty="0">
                <a:latin typeface="Bahnschrift SemiLight" panose="020B0502040204020203" pitchFamily="34" charset="0"/>
                <a:ea typeface="+mn-ea"/>
                <a:cs typeface="+mn-cs"/>
              </a:rPr>
              <a:t>: Typically the largest and boldest text, used for titles and key sections.</a:t>
            </a:r>
          </a:p>
          <a:p>
            <a:pPr lvl="1"/>
            <a:r>
              <a:rPr lang="hr-HR" sz="1800" b="1" kern="1200" dirty="0">
                <a:latin typeface="Bahnschrift SemiLight" panose="020B0502040204020203" pitchFamily="34" charset="0"/>
                <a:ea typeface="+mn-ea"/>
                <a:cs typeface="+mn-cs"/>
              </a:rPr>
              <a:t>Subheadings</a:t>
            </a:r>
            <a:r>
              <a:rPr lang="hr-HR" sz="1800" kern="1200" dirty="0">
                <a:latin typeface="Bahnschrift SemiLight" panose="020B0502040204020203" pitchFamily="34" charset="0"/>
                <a:ea typeface="+mn-ea"/>
                <a:cs typeface="+mn-cs"/>
              </a:rPr>
              <a:t>: Smaller than headings but larger than body text, used to separate content.</a:t>
            </a:r>
          </a:p>
          <a:p>
            <a:pPr lvl="1"/>
            <a:r>
              <a:rPr lang="hr-HR" sz="1800" b="1" kern="1200" dirty="0">
                <a:latin typeface="Bahnschrift SemiLight" panose="020B0502040204020203" pitchFamily="34" charset="0"/>
                <a:ea typeface="+mn-ea"/>
                <a:cs typeface="+mn-cs"/>
              </a:rPr>
              <a:t>Body Text</a:t>
            </a:r>
            <a:r>
              <a:rPr lang="hr-HR" sz="1800" kern="1200" dirty="0">
                <a:latin typeface="Bahnschrift SemiLight" panose="020B0502040204020203" pitchFamily="34" charset="0"/>
                <a:ea typeface="+mn-ea"/>
                <a:cs typeface="+mn-cs"/>
              </a:rPr>
              <a:t>: The standard size for regular content.</a:t>
            </a:r>
          </a:p>
          <a:p>
            <a:pPr lvl="1"/>
            <a:r>
              <a:rPr lang="hr-HR" sz="1800" b="1" kern="1200" dirty="0">
                <a:latin typeface="Bahnschrift SemiLight" panose="020B0502040204020203" pitchFamily="34" charset="0"/>
                <a:ea typeface="+mn-ea"/>
                <a:cs typeface="+mn-cs"/>
              </a:rPr>
              <a:t>Captions/Labels</a:t>
            </a:r>
            <a:r>
              <a:rPr lang="hr-HR" sz="1800" kern="1200" dirty="0">
                <a:latin typeface="Bahnschrift SemiLight" panose="020B0502040204020203" pitchFamily="34" charset="0"/>
                <a:ea typeface="+mn-ea"/>
                <a:cs typeface="+mn-cs"/>
              </a:rPr>
              <a:t>: Smaller than body text, used for annotations or additional information.</a:t>
            </a:r>
          </a:p>
          <a:p>
            <a:pPr lvl="1"/>
            <a:r>
              <a:rPr lang="hr-HR" sz="1800" kern="1200" dirty="0">
                <a:latin typeface="Bahnschrift SemiLight" panose="020B0502040204020203" pitchFamily="34" charset="0"/>
                <a:ea typeface="+mn-ea"/>
                <a:cs typeface="+mn-cs"/>
              </a:rPr>
              <a:t>Also, use various title sizes (H1 to H6) to show their importance.</a:t>
            </a:r>
          </a:p>
          <a:p>
            <a:endParaRPr lang="hr-HR" sz="1500" kern="1200" dirty="0">
              <a:latin typeface="Bahnschrift SemiLight" panose="020B0502040204020203" pitchFamily="34" charset="0"/>
              <a:ea typeface="+mn-ea"/>
              <a:cs typeface="+mn-cs"/>
            </a:endParaRPr>
          </a:p>
        </p:txBody>
      </p:sp>
      <p:pic>
        <p:nvPicPr>
          <p:cNvPr id="30722" name="Picture 2">
            <a:extLst>
              <a:ext uri="{FF2B5EF4-FFF2-40B4-BE49-F238E27FC236}">
                <a16:creationId xmlns:a16="http://schemas.microsoft.com/office/drawing/2014/main" id="{1E37F5A3-BE54-15D5-6E65-5BD6CD14A2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2168303"/>
            <a:ext cx="5181600" cy="3665981"/>
          </a:xfrm>
          <a:prstGeom prst="rect">
            <a:avLst/>
          </a:prstGeom>
          <a:solidFill>
            <a:srgbClr val="FFFFFF"/>
          </a:solidFill>
        </p:spPr>
      </p:pic>
      <p:sp>
        <p:nvSpPr>
          <p:cNvPr id="3" name="TextBox 2">
            <a:extLst>
              <a:ext uri="{FF2B5EF4-FFF2-40B4-BE49-F238E27FC236}">
                <a16:creationId xmlns:a16="http://schemas.microsoft.com/office/drawing/2014/main" id="{0A2A17B8-EDF7-0221-4B48-C2C74BAECCF4}"/>
              </a:ext>
            </a:extLst>
          </p:cNvPr>
          <p:cNvSpPr txBox="1"/>
          <p:nvPr/>
        </p:nvSpPr>
        <p:spPr>
          <a:xfrm>
            <a:off x="9264638" y="5834284"/>
            <a:ext cx="2220480"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https://medium.com/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4184203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C185D-77F1-DCAC-E1EC-17D0C2FCF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749E8-4C62-E0B2-C846-BEEE97625084}"/>
              </a:ext>
            </a:extLst>
          </p:cNvPr>
          <p:cNvSpPr>
            <a:spLocks noGrp="1"/>
          </p:cNvSpPr>
          <p:nvPr>
            <p:ph type="title"/>
          </p:nvPr>
        </p:nvSpPr>
        <p:spPr/>
        <p:txBody>
          <a:bodyPr/>
          <a:lstStyle/>
          <a:p>
            <a:r>
              <a:rPr lang="en-US">
                <a:latin typeface="Bahnschrift SemiBold"/>
              </a:rPr>
              <a:t>Solicitation</a:t>
            </a:r>
            <a:endParaRPr lang="fr-FR"/>
          </a:p>
        </p:txBody>
      </p:sp>
      <p:sp>
        <p:nvSpPr>
          <p:cNvPr id="4" name="Capture the users attention">
            <a:extLst>
              <a:ext uri="{FF2B5EF4-FFF2-40B4-BE49-F238E27FC236}">
                <a16:creationId xmlns:a16="http://schemas.microsoft.com/office/drawing/2014/main" id="{AB3FE437-7902-FCD2-39DE-D46E4AC80699}"/>
              </a:ext>
            </a:extLst>
          </p:cNvPr>
          <p:cNvSpPr/>
          <p:nvPr/>
        </p:nvSpPr>
        <p:spPr>
          <a:xfrm>
            <a:off x="637112" y="1989725"/>
            <a:ext cx="6704152" cy="44248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Capture the user's attention</a:t>
            </a:r>
            <a:endParaRPr lang="en-US" sz="3877" dirty="0">
              <a:solidFill>
                <a:srgbClr val="000000"/>
              </a:solidFill>
              <a:latin typeface="Bahnschrift SemiLight" panose="020B0502040204020203" pitchFamily="34" charset="0"/>
            </a:endParaRPr>
          </a:p>
        </p:txBody>
      </p:sp>
      <p:sp>
        <p:nvSpPr>
          <p:cNvPr id="5" name="Use motion and animations to capture the users attention">
            <a:extLst>
              <a:ext uri="{FF2B5EF4-FFF2-40B4-BE49-F238E27FC236}">
                <a16:creationId xmlns:a16="http://schemas.microsoft.com/office/drawing/2014/main" id="{B61C607F-FE3A-F980-F145-F8E8CFE9ADDD}"/>
              </a:ext>
            </a:extLst>
          </p:cNvPr>
          <p:cNvSpPr/>
          <p:nvPr/>
        </p:nvSpPr>
        <p:spPr>
          <a:xfrm>
            <a:off x="622632" y="2994606"/>
            <a:ext cx="4575620" cy="32434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Use motion and animations to capture the user's attention.</a:t>
            </a:r>
            <a:endParaRPr lang="en-US" sz="1824" dirty="0">
              <a:solidFill>
                <a:srgbClr val="000000"/>
              </a:solidFill>
              <a:latin typeface="Bahnschrift SemiLight" panose="020B0502040204020203" pitchFamily="34" charset="0"/>
            </a:endParaRPr>
          </a:p>
        </p:txBody>
      </p:sp>
      <p:pic>
        <p:nvPicPr>
          <p:cNvPr id="8" name="Mask Group" descr="preencoded.png">
            <a:extLst>
              <a:ext uri="{FF2B5EF4-FFF2-40B4-BE49-F238E27FC236}">
                <a16:creationId xmlns:a16="http://schemas.microsoft.com/office/drawing/2014/main" id="{06A238B1-3C9C-3371-F6E9-64AA8280362A}"/>
              </a:ext>
            </a:extLst>
          </p:cNvPr>
          <p:cNvPicPr>
            <a:picLocks noChangeAspect="1"/>
          </p:cNvPicPr>
          <p:nvPr/>
        </p:nvPicPr>
        <p:blipFill>
          <a:blip r:embed="rId3"/>
          <a:srcRect/>
          <a:stretch/>
        </p:blipFill>
        <p:spPr>
          <a:xfrm>
            <a:off x="6741572" y="1604400"/>
            <a:ext cx="5334590" cy="4954624"/>
          </a:xfrm>
          <a:prstGeom prst="rect">
            <a:avLst/>
          </a:prstGeom>
        </p:spPr>
      </p:pic>
      <p:sp>
        <p:nvSpPr>
          <p:cNvPr id="3" name="ZoneTexte 4">
            <a:extLst>
              <a:ext uri="{FF2B5EF4-FFF2-40B4-BE49-F238E27FC236}">
                <a16:creationId xmlns:a16="http://schemas.microsoft.com/office/drawing/2014/main" id="{F33BB804-8626-49FD-47E1-1DCE346B4CCE}"/>
              </a:ext>
            </a:extLst>
          </p:cNvPr>
          <p:cNvSpPr txBox="1"/>
          <p:nvPr/>
        </p:nvSpPr>
        <p:spPr>
          <a:xfrm>
            <a:off x="9638199" y="6282025"/>
            <a:ext cx="3431202"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https://medium.com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2258566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0608C-151D-C048-D7DB-5991CEB72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93318F-D170-0D0E-AD2A-4478A45146FC}"/>
              </a:ext>
            </a:extLst>
          </p:cNvPr>
          <p:cNvSpPr>
            <a:spLocks noGrp="1"/>
          </p:cNvSpPr>
          <p:nvPr>
            <p:ph type="title"/>
          </p:nvPr>
        </p:nvSpPr>
        <p:spPr/>
        <p:txBody>
          <a:bodyPr/>
          <a:lstStyle/>
          <a:p>
            <a:r>
              <a:rPr lang="en-US">
                <a:latin typeface="Bahnschrift SemiBold"/>
              </a:rPr>
              <a:t>Solicitation</a:t>
            </a:r>
            <a:endParaRPr lang="fr-FR"/>
          </a:p>
        </p:txBody>
      </p:sp>
      <p:sp>
        <p:nvSpPr>
          <p:cNvPr id="6" name="Neurons mirrors">
            <a:extLst>
              <a:ext uri="{FF2B5EF4-FFF2-40B4-BE49-F238E27FC236}">
                <a16:creationId xmlns:a16="http://schemas.microsoft.com/office/drawing/2014/main" id="{0D8D0732-3769-10AF-785A-E0B5B7D7A61C}"/>
              </a:ext>
            </a:extLst>
          </p:cNvPr>
          <p:cNvSpPr/>
          <p:nvPr/>
        </p:nvSpPr>
        <p:spPr>
          <a:xfrm>
            <a:off x="637112" y="1880867"/>
            <a:ext cx="6704152" cy="364868"/>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4652"/>
              </a:lnSpc>
            </a:pPr>
            <a:r>
              <a:rPr lang="en-US" sz="3850" b="1">
                <a:solidFill>
                  <a:srgbClr val="000000"/>
                </a:solidFill>
                <a:latin typeface="Bahnschrift SemiLight" panose="020B0502040204020203" pitchFamily="34" charset="0"/>
                <a:ea typeface="Satoshi Bold"/>
              </a:rPr>
              <a:t>Neurons mirrors</a:t>
            </a:r>
            <a:endParaRPr lang="en-US" sz="3877">
              <a:solidFill>
                <a:srgbClr val="000000"/>
              </a:solidFill>
              <a:latin typeface="Bahnschrift SemiLight" panose="020B0502040204020203" pitchFamily="34" charset="0"/>
            </a:endParaRPr>
          </a:p>
        </p:txBody>
      </p:sp>
      <p:sp>
        <p:nvSpPr>
          <p:cNvPr id="9" name="Using mirror neurons to attract user attention">
            <a:extLst>
              <a:ext uri="{FF2B5EF4-FFF2-40B4-BE49-F238E27FC236}">
                <a16:creationId xmlns:a16="http://schemas.microsoft.com/office/drawing/2014/main" id="{BFE65A2F-0A5C-5A5F-9F13-807FE814C7C8}"/>
              </a:ext>
            </a:extLst>
          </p:cNvPr>
          <p:cNvSpPr/>
          <p:nvPr/>
        </p:nvSpPr>
        <p:spPr>
          <a:xfrm>
            <a:off x="622632" y="3502606"/>
            <a:ext cx="4575620" cy="99376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Using mirror neurons to attract user attention.</a:t>
            </a:r>
            <a:endParaRPr lang="en-US" sz="1824" dirty="0">
              <a:solidFill>
                <a:srgbClr val="000000"/>
              </a:solidFill>
              <a:latin typeface="Bahnschrift SemiLight" panose="020B0502040204020203" pitchFamily="34" charset="0"/>
            </a:endParaRPr>
          </a:p>
        </p:txBody>
      </p:sp>
      <p:pic>
        <p:nvPicPr>
          <p:cNvPr id="11" name="Mask Group" descr="preencoded.png">
            <a:extLst>
              <a:ext uri="{FF2B5EF4-FFF2-40B4-BE49-F238E27FC236}">
                <a16:creationId xmlns:a16="http://schemas.microsoft.com/office/drawing/2014/main" id="{E6CAAB5F-2518-3E43-1BE3-07A40A74E91C}"/>
              </a:ext>
            </a:extLst>
          </p:cNvPr>
          <p:cNvPicPr>
            <a:picLocks noChangeAspect="1"/>
          </p:cNvPicPr>
          <p:nvPr/>
        </p:nvPicPr>
        <p:blipFill>
          <a:blip r:embed="rId3"/>
          <a:srcRect/>
          <a:stretch/>
        </p:blipFill>
        <p:spPr>
          <a:xfrm>
            <a:off x="6215430" y="1695115"/>
            <a:ext cx="5382971" cy="5003005"/>
          </a:xfrm>
          <a:prstGeom prst="rect">
            <a:avLst/>
          </a:prstGeom>
        </p:spPr>
      </p:pic>
      <p:sp>
        <p:nvSpPr>
          <p:cNvPr id="3" name="ZoneTexte 4">
            <a:extLst>
              <a:ext uri="{FF2B5EF4-FFF2-40B4-BE49-F238E27FC236}">
                <a16:creationId xmlns:a16="http://schemas.microsoft.com/office/drawing/2014/main" id="{1ECBC6D3-451F-B171-BC6A-855B9F95E7BE}"/>
              </a:ext>
            </a:extLst>
          </p:cNvPr>
          <p:cNvSpPr txBox="1"/>
          <p:nvPr/>
        </p:nvSpPr>
        <p:spPr>
          <a:xfrm>
            <a:off x="9982200" y="56927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18785864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D6681-DCEC-4FEE-30AC-7FD645766A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809E4B-C4AF-A0E5-CD57-7085A61A5ADA}"/>
              </a:ext>
            </a:extLst>
          </p:cNvPr>
          <p:cNvSpPr>
            <a:spLocks noGrp="1"/>
          </p:cNvSpPr>
          <p:nvPr>
            <p:ph type="title"/>
          </p:nvPr>
        </p:nvSpPr>
        <p:spPr/>
        <p:txBody>
          <a:bodyPr/>
          <a:lstStyle/>
          <a:p>
            <a:r>
              <a:rPr lang="en-US">
                <a:latin typeface="Bahnschrift SemiBold"/>
              </a:rPr>
              <a:t>What is the problem?</a:t>
            </a:r>
            <a:endParaRPr lang="fr-FR"/>
          </a:p>
        </p:txBody>
      </p:sp>
      <p:pic>
        <p:nvPicPr>
          <p:cNvPr id="22" name="Rectangle 163" descr="preencoded.png">
            <a:extLst>
              <a:ext uri="{FF2B5EF4-FFF2-40B4-BE49-F238E27FC236}">
                <a16:creationId xmlns:a16="http://schemas.microsoft.com/office/drawing/2014/main" id="{831F0891-CA1A-3E1B-376B-D166604C9EC8}"/>
              </a:ext>
            </a:extLst>
          </p:cNvPr>
          <p:cNvPicPr>
            <a:picLocks noChangeAspect="1"/>
          </p:cNvPicPr>
          <p:nvPr/>
        </p:nvPicPr>
        <p:blipFill>
          <a:blip r:embed="rId3"/>
          <a:srcRect/>
          <a:stretch/>
        </p:blipFill>
        <p:spPr>
          <a:xfrm>
            <a:off x="1809976" y="2313222"/>
            <a:ext cx="7529501" cy="3692352"/>
          </a:xfrm>
          <a:prstGeom prst="rect">
            <a:avLst/>
          </a:prstGeom>
        </p:spPr>
      </p:pic>
      <p:pic>
        <p:nvPicPr>
          <p:cNvPr id="24" name="Button" descr="preencoded.png">
            <a:extLst>
              <a:ext uri="{FF2B5EF4-FFF2-40B4-BE49-F238E27FC236}">
                <a16:creationId xmlns:a16="http://schemas.microsoft.com/office/drawing/2014/main" id="{A66E7B0A-5A5C-8E92-8CCB-6486C01D5D19}"/>
              </a:ext>
            </a:extLst>
          </p:cNvPr>
          <p:cNvPicPr>
            <a:picLocks noChangeAspect="1"/>
          </p:cNvPicPr>
          <p:nvPr/>
        </p:nvPicPr>
        <p:blipFill>
          <a:blip r:embed="rId4"/>
          <a:srcRect/>
          <a:stretch/>
        </p:blipFill>
        <p:spPr>
          <a:xfrm>
            <a:off x="2678765" y="5035425"/>
            <a:ext cx="1447981" cy="637112"/>
          </a:xfrm>
          <a:prstGeom prst="rect">
            <a:avLst/>
          </a:prstGeom>
        </p:spPr>
      </p:pic>
      <p:pic>
        <p:nvPicPr>
          <p:cNvPr id="26" name="Button" descr="preencoded.png">
            <a:extLst>
              <a:ext uri="{FF2B5EF4-FFF2-40B4-BE49-F238E27FC236}">
                <a16:creationId xmlns:a16="http://schemas.microsoft.com/office/drawing/2014/main" id="{D7B2457B-7C80-9E27-87D7-9D724C450603}"/>
              </a:ext>
            </a:extLst>
          </p:cNvPr>
          <p:cNvPicPr>
            <a:picLocks noChangeAspect="1"/>
          </p:cNvPicPr>
          <p:nvPr/>
        </p:nvPicPr>
        <p:blipFill>
          <a:blip r:embed="rId5"/>
          <a:srcRect/>
          <a:stretch/>
        </p:blipFill>
        <p:spPr>
          <a:xfrm>
            <a:off x="4604579" y="5035425"/>
            <a:ext cx="1940295" cy="637112"/>
          </a:xfrm>
          <a:prstGeom prst="rect">
            <a:avLst/>
          </a:prstGeom>
        </p:spPr>
      </p:pic>
      <p:sp>
        <p:nvSpPr>
          <p:cNvPr id="28" name="Text">
            <a:extLst>
              <a:ext uri="{FF2B5EF4-FFF2-40B4-BE49-F238E27FC236}">
                <a16:creationId xmlns:a16="http://schemas.microsoft.com/office/drawing/2014/main" id="{CFEC0D60-C1FF-F1E1-725D-CDCF1FF88970}"/>
              </a:ext>
            </a:extLst>
          </p:cNvPr>
          <p:cNvSpPr/>
          <p:nvPr/>
        </p:nvSpPr>
        <p:spPr>
          <a:xfrm>
            <a:off x="2939402" y="5194704"/>
            <a:ext cx="970147" cy="2895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280"/>
              </a:lnSpc>
              <a:spcAft>
                <a:spcPts val="1596"/>
              </a:spcAft>
              <a:buNone/>
            </a:pPr>
            <a:r>
              <a:rPr lang="en-US" sz="1596" dirty="0">
                <a:solidFill>
                  <a:srgbClr val="FFFFFF"/>
                </a:solidFill>
                <a:latin typeface="Bahnschrift SemiLight"/>
                <a:ea typeface="Inter Medium" pitchFamily="34" charset="-122"/>
                <a:cs typeface="Inter Medium" pitchFamily="34" charset="-120"/>
              </a:rPr>
              <a:t>View FAQ</a:t>
            </a:r>
            <a:endParaRPr lang="en-US" sz="1596" dirty="0">
              <a:latin typeface="Bahnschrift SemiLight"/>
            </a:endParaRPr>
          </a:p>
        </p:txBody>
      </p:sp>
      <p:sp>
        <p:nvSpPr>
          <p:cNvPr id="30" name="Text">
            <a:extLst>
              <a:ext uri="{FF2B5EF4-FFF2-40B4-BE49-F238E27FC236}">
                <a16:creationId xmlns:a16="http://schemas.microsoft.com/office/drawing/2014/main" id="{00153CC0-5DBB-7336-1742-AE2AEF24AD35}"/>
              </a:ext>
            </a:extLst>
          </p:cNvPr>
          <p:cNvSpPr/>
          <p:nvPr/>
        </p:nvSpPr>
        <p:spPr>
          <a:xfrm>
            <a:off x="4865217" y="5194704"/>
            <a:ext cx="1462461" cy="2895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280"/>
              </a:lnSpc>
              <a:spcAft>
                <a:spcPts val="1596"/>
              </a:spcAft>
              <a:buNone/>
            </a:pPr>
            <a:r>
              <a:rPr lang="en-US" sz="1596" dirty="0">
                <a:solidFill>
                  <a:srgbClr val="FFFFFF"/>
                </a:solidFill>
                <a:latin typeface="Bahnschrift SemiLight"/>
                <a:ea typeface="Inter Medium" pitchFamily="34" charset="-122"/>
                <a:cs typeface="Inter Medium" pitchFamily="34" charset="-120"/>
              </a:rPr>
              <a:t>Download App</a:t>
            </a:r>
            <a:endParaRPr lang="en-US" sz="1596" dirty="0">
              <a:latin typeface="Bahnschrift SemiLight"/>
            </a:endParaRPr>
          </a:p>
        </p:txBody>
      </p:sp>
      <p:sp>
        <p:nvSpPr>
          <p:cNvPr id="32" name="Heading">
            <a:extLst>
              <a:ext uri="{FF2B5EF4-FFF2-40B4-BE49-F238E27FC236}">
                <a16:creationId xmlns:a16="http://schemas.microsoft.com/office/drawing/2014/main" id="{E18D9E2A-4E17-DFAD-78EE-0BBB652BAB1E}"/>
              </a:ext>
            </a:extLst>
          </p:cNvPr>
          <p:cNvSpPr/>
          <p:nvPr/>
        </p:nvSpPr>
        <p:spPr>
          <a:xfrm>
            <a:off x="2707724" y="2573858"/>
            <a:ext cx="6805511" cy="55023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333"/>
              </a:lnSpc>
              <a:spcAft>
                <a:spcPts val="3420"/>
              </a:spcAft>
              <a:buNone/>
            </a:pPr>
            <a:r>
              <a:rPr lang="en-US" sz="3420" dirty="0">
                <a:solidFill>
                  <a:srgbClr val="101828"/>
                </a:solidFill>
                <a:latin typeface="Bahnschrift SemiLight"/>
                <a:ea typeface="Inter Semi Bold" pitchFamily="34" charset="-122"/>
                <a:cs typeface="Inter Semi Bold" pitchFamily="34" charset="-120"/>
              </a:rPr>
              <a:t>Discover our application</a:t>
            </a:r>
            <a:endParaRPr lang="en-US" sz="3420" dirty="0">
              <a:latin typeface="Bahnschrift SemiLight"/>
            </a:endParaRPr>
          </a:p>
        </p:txBody>
      </p:sp>
      <p:sp>
        <p:nvSpPr>
          <p:cNvPr id="34" name="Paragraph">
            <a:extLst>
              <a:ext uri="{FF2B5EF4-FFF2-40B4-BE49-F238E27FC236}">
                <a16:creationId xmlns:a16="http://schemas.microsoft.com/office/drawing/2014/main" id="{7EBD93D3-31FE-A81F-05AE-B54387AC2B10}"/>
              </a:ext>
            </a:extLst>
          </p:cNvPr>
          <p:cNvSpPr/>
          <p:nvPr/>
        </p:nvSpPr>
        <p:spPr>
          <a:xfrm>
            <a:off x="2707724" y="3124091"/>
            <a:ext cx="6429036" cy="114390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3192"/>
              </a:lnSpc>
              <a:spcAft>
                <a:spcPts val="2052"/>
              </a:spcAft>
              <a:buNone/>
            </a:pPr>
            <a:r>
              <a:rPr lang="en-US" sz="2052" dirty="0">
                <a:solidFill>
                  <a:srgbClr val="667085"/>
                </a:solidFill>
                <a:latin typeface="Bahnschrift SemiLight"/>
                <a:ea typeface="Inter Regular" pitchFamily="34" charset="-122"/>
                <a:cs typeface="Inter Regular" pitchFamily="34" charset="-120"/>
              </a:rPr>
              <a:t>The typography system is one of the most foundational parts of any interface design. If your users are unable to read your content, you can say goodbye to them immediately.
</a:t>
            </a:r>
            <a:endParaRPr lang="en-US" sz="2052" dirty="0">
              <a:latin typeface="Bahnschrift SemiLight"/>
            </a:endParaRPr>
          </a:p>
        </p:txBody>
      </p:sp>
    </p:spTree>
    <p:extLst>
      <p:ext uri="{BB962C8B-B14F-4D97-AF65-F5344CB8AC3E}">
        <p14:creationId xmlns:p14="http://schemas.microsoft.com/office/powerpoint/2010/main" val="25328488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47AD9-AF38-FC4F-2963-46CF5BCD6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5E7D2-E038-EF32-9152-D0C946FF1CFC}"/>
              </a:ext>
            </a:extLst>
          </p:cNvPr>
          <p:cNvSpPr>
            <a:spLocks noGrp="1"/>
          </p:cNvSpPr>
          <p:nvPr>
            <p:ph type="title"/>
          </p:nvPr>
        </p:nvSpPr>
        <p:spPr/>
        <p:txBody>
          <a:bodyPr/>
          <a:lstStyle/>
          <a:p>
            <a:r>
              <a:rPr lang="en-US" dirty="0">
                <a:latin typeface="Bahnschrift SemiBold"/>
              </a:rPr>
              <a:t>Better proposal</a:t>
            </a:r>
            <a:endParaRPr lang="fr-FR" dirty="0"/>
          </a:p>
        </p:txBody>
      </p:sp>
      <p:pic>
        <p:nvPicPr>
          <p:cNvPr id="17" name="Mask Group" descr="preencoded.png">
            <a:extLst>
              <a:ext uri="{FF2B5EF4-FFF2-40B4-BE49-F238E27FC236}">
                <a16:creationId xmlns:a16="http://schemas.microsoft.com/office/drawing/2014/main" id="{3E2A6616-AF1F-4DCA-7D53-B1A1F116FF06}"/>
              </a:ext>
            </a:extLst>
          </p:cNvPr>
          <p:cNvPicPr>
            <a:picLocks noChangeAspect="1"/>
          </p:cNvPicPr>
          <p:nvPr/>
        </p:nvPicPr>
        <p:blipFill>
          <a:blip r:embed="rId3"/>
          <a:srcRect/>
          <a:stretch/>
        </p:blipFill>
        <p:spPr>
          <a:xfrm>
            <a:off x="8296931" y="6545952"/>
            <a:ext cx="3301397" cy="1896855"/>
          </a:xfrm>
          <a:prstGeom prst="rect">
            <a:avLst/>
          </a:prstGeom>
        </p:spPr>
      </p:pic>
      <p:pic>
        <p:nvPicPr>
          <p:cNvPr id="4" name="Rectangle 163" descr="preencoded.png">
            <a:extLst>
              <a:ext uri="{FF2B5EF4-FFF2-40B4-BE49-F238E27FC236}">
                <a16:creationId xmlns:a16="http://schemas.microsoft.com/office/drawing/2014/main" id="{E2348BE4-E0D8-5508-8B88-48F094A75068}"/>
              </a:ext>
            </a:extLst>
          </p:cNvPr>
          <p:cNvPicPr>
            <a:picLocks noChangeAspect="1"/>
          </p:cNvPicPr>
          <p:nvPr/>
        </p:nvPicPr>
        <p:blipFill>
          <a:blip r:embed="rId4"/>
          <a:srcRect/>
          <a:stretch/>
        </p:blipFill>
        <p:spPr>
          <a:xfrm>
            <a:off x="1809976" y="2192270"/>
            <a:ext cx="7529501" cy="3692352"/>
          </a:xfrm>
          <a:prstGeom prst="rect">
            <a:avLst/>
          </a:prstGeom>
        </p:spPr>
      </p:pic>
      <p:pic>
        <p:nvPicPr>
          <p:cNvPr id="6" name="Button" descr="preencoded.png">
            <a:extLst>
              <a:ext uri="{FF2B5EF4-FFF2-40B4-BE49-F238E27FC236}">
                <a16:creationId xmlns:a16="http://schemas.microsoft.com/office/drawing/2014/main" id="{D45DE27B-F2E8-F26B-3666-5E1B19573E1F}"/>
              </a:ext>
            </a:extLst>
          </p:cNvPr>
          <p:cNvPicPr>
            <a:picLocks noChangeAspect="1"/>
          </p:cNvPicPr>
          <p:nvPr/>
        </p:nvPicPr>
        <p:blipFill>
          <a:blip r:embed="rId5"/>
          <a:srcRect/>
          <a:stretch/>
        </p:blipFill>
        <p:spPr>
          <a:xfrm>
            <a:off x="4850736" y="4914473"/>
            <a:ext cx="1447981" cy="637112"/>
          </a:xfrm>
          <a:prstGeom prst="rect">
            <a:avLst/>
          </a:prstGeom>
        </p:spPr>
      </p:pic>
      <p:pic>
        <p:nvPicPr>
          <p:cNvPr id="8" name="Button" descr="preencoded.png">
            <a:extLst>
              <a:ext uri="{FF2B5EF4-FFF2-40B4-BE49-F238E27FC236}">
                <a16:creationId xmlns:a16="http://schemas.microsoft.com/office/drawing/2014/main" id="{E2B42C92-8984-ADD1-0F76-3974F4D0D10F}"/>
              </a:ext>
            </a:extLst>
          </p:cNvPr>
          <p:cNvPicPr>
            <a:picLocks noChangeAspect="1"/>
          </p:cNvPicPr>
          <p:nvPr/>
        </p:nvPicPr>
        <p:blipFill>
          <a:blip r:embed="rId6"/>
          <a:srcRect/>
          <a:stretch/>
        </p:blipFill>
        <p:spPr>
          <a:xfrm>
            <a:off x="2678765" y="4914473"/>
            <a:ext cx="1940295" cy="637112"/>
          </a:xfrm>
          <a:prstGeom prst="rect">
            <a:avLst/>
          </a:prstGeom>
        </p:spPr>
      </p:pic>
      <p:sp>
        <p:nvSpPr>
          <p:cNvPr id="10" name="Text">
            <a:extLst>
              <a:ext uri="{FF2B5EF4-FFF2-40B4-BE49-F238E27FC236}">
                <a16:creationId xmlns:a16="http://schemas.microsoft.com/office/drawing/2014/main" id="{978DAB02-9DEE-46E6-5D6A-71B95EB543DA}"/>
              </a:ext>
            </a:extLst>
          </p:cNvPr>
          <p:cNvSpPr/>
          <p:nvPr/>
        </p:nvSpPr>
        <p:spPr>
          <a:xfrm>
            <a:off x="5111374" y="5073752"/>
            <a:ext cx="970147" cy="2895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280"/>
              </a:lnSpc>
              <a:spcAft>
                <a:spcPts val="1596"/>
              </a:spcAft>
              <a:buNone/>
            </a:pPr>
            <a:r>
              <a:rPr lang="en-US" sz="1596">
                <a:solidFill>
                  <a:srgbClr val="FF4C89"/>
                </a:solidFill>
                <a:latin typeface="Bahnschrift SemiLight"/>
                <a:ea typeface="Inter Medium" pitchFamily="34" charset="-122"/>
                <a:cs typeface="Inter Medium" pitchFamily="34" charset="-120"/>
              </a:rPr>
              <a:t>View FAQ</a:t>
            </a:r>
            <a:endParaRPr lang="en-US" sz="1596">
              <a:latin typeface="Bahnschrift SemiLight"/>
            </a:endParaRPr>
          </a:p>
        </p:txBody>
      </p:sp>
      <p:sp>
        <p:nvSpPr>
          <p:cNvPr id="12" name="Text">
            <a:extLst>
              <a:ext uri="{FF2B5EF4-FFF2-40B4-BE49-F238E27FC236}">
                <a16:creationId xmlns:a16="http://schemas.microsoft.com/office/drawing/2014/main" id="{3A2627E6-315A-B6D3-9C3C-20D3048B12D1}"/>
              </a:ext>
            </a:extLst>
          </p:cNvPr>
          <p:cNvSpPr/>
          <p:nvPr/>
        </p:nvSpPr>
        <p:spPr>
          <a:xfrm>
            <a:off x="2939402" y="5073752"/>
            <a:ext cx="1462461" cy="2895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280"/>
              </a:lnSpc>
              <a:spcAft>
                <a:spcPts val="1596"/>
              </a:spcAft>
              <a:buNone/>
            </a:pPr>
            <a:r>
              <a:rPr lang="en-US" sz="1596" dirty="0">
                <a:solidFill>
                  <a:srgbClr val="FFFFFF"/>
                </a:solidFill>
                <a:latin typeface="Bahnschrift SemiLight"/>
                <a:ea typeface="Inter Medium" pitchFamily="34" charset="-122"/>
                <a:cs typeface="Inter Medium" pitchFamily="34" charset="-120"/>
              </a:rPr>
              <a:t>Download App</a:t>
            </a:r>
            <a:endParaRPr lang="en-US" sz="1596" dirty="0">
              <a:latin typeface="Bahnschrift SemiLight"/>
            </a:endParaRPr>
          </a:p>
        </p:txBody>
      </p:sp>
      <p:sp>
        <p:nvSpPr>
          <p:cNvPr id="14" name="Heading">
            <a:extLst>
              <a:ext uri="{FF2B5EF4-FFF2-40B4-BE49-F238E27FC236}">
                <a16:creationId xmlns:a16="http://schemas.microsoft.com/office/drawing/2014/main" id="{C6A7AB22-01BC-04F2-FA12-4546507E6892}"/>
              </a:ext>
            </a:extLst>
          </p:cNvPr>
          <p:cNvSpPr/>
          <p:nvPr/>
        </p:nvSpPr>
        <p:spPr>
          <a:xfrm>
            <a:off x="2707724" y="2452906"/>
            <a:ext cx="6805511" cy="55023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333"/>
              </a:lnSpc>
              <a:spcAft>
                <a:spcPts val="3420"/>
              </a:spcAft>
              <a:buNone/>
            </a:pPr>
            <a:r>
              <a:rPr lang="en-US" sz="3420" dirty="0">
                <a:solidFill>
                  <a:srgbClr val="101828"/>
                </a:solidFill>
                <a:latin typeface="Bahnschrift SemiLight"/>
                <a:ea typeface="Inter Semi Bold" pitchFamily="34" charset="-122"/>
                <a:cs typeface="Inter Semi Bold" pitchFamily="34" charset="-120"/>
              </a:rPr>
              <a:t>Discover our application</a:t>
            </a:r>
            <a:endParaRPr lang="en-US" sz="3420" dirty="0">
              <a:latin typeface="Bahnschrift SemiLight"/>
            </a:endParaRPr>
          </a:p>
        </p:txBody>
      </p:sp>
      <p:sp>
        <p:nvSpPr>
          <p:cNvPr id="16" name="Paragraph">
            <a:extLst>
              <a:ext uri="{FF2B5EF4-FFF2-40B4-BE49-F238E27FC236}">
                <a16:creationId xmlns:a16="http://schemas.microsoft.com/office/drawing/2014/main" id="{9398091A-24DE-3F3E-0449-183D8A220143}"/>
              </a:ext>
            </a:extLst>
          </p:cNvPr>
          <p:cNvSpPr/>
          <p:nvPr/>
        </p:nvSpPr>
        <p:spPr>
          <a:xfrm>
            <a:off x="2707724" y="3003139"/>
            <a:ext cx="6429036" cy="114390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3192"/>
              </a:lnSpc>
              <a:spcAft>
                <a:spcPts val="2052"/>
              </a:spcAft>
              <a:buNone/>
            </a:pPr>
            <a:r>
              <a:rPr lang="en-US" sz="2052" dirty="0">
                <a:solidFill>
                  <a:srgbClr val="667085"/>
                </a:solidFill>
                <a:latin typeface="Bahnschrift SemiLight"/>
                <a:ea typeface="Inter Regular" pitchFamily="34" charset="-122"/>
                <a:cs typeface="Inter Regular" pitchFamily="34" charset="-120"/>
              </a:rPr>
              <a:t>The typography system is one of the most foundational parts of any interface design. If your users are unable to read your content, you can say goodbye to them immediately.
</a:t>
            </a:r>
            <a:endParaRPr lang="en-US" sz="2052" dirty="0">
              <a:latin typeface="Bahnschrift SemiLight"/>
            </a:endParaRPr>
          </a:p>
        </p:txBody>
      </p:sp>
    </p:spTree>
    <p:extLst>
      <p:ext uri="{BB962C8B-B14F-4D97-AF65-F5344CB8AC3E}">
        <p14:creationId xmlns:p14="http://schemas.microsoft.com/office/powerpoint/2010/main" val="7762538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4DB76-787D-ED5E-EA9D-1DBA5C64C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09324-D540-6DFC-3174-170B68D4E3EA}"/>
              </a:ext>
            </a:extLst>
          </p:cNvPr>
          <p:cNvSpPr>
            <a:spLocks noGrp="1"/>
          </p:cNvSpPr>
          <p:nvPr>
            <p:ph type="title"/>
          </p:nvPr>
        </p:nvSpPr>
        <p:spPr/>
        <p:txBody>
          <a:bodyPr/>
          <a:lstStyle/>
          <a:p>
            <a:r>
              <a:rPr lang="en-US">
                <a:latin typeface="Bahnschrift SemiBold"/>
              </a:rPr>
              <a:t>Tips</a:t>
            </a:r>
            <a:endParaRPr lang="fr-FR"/>
          </a:p>
        </p:txBody>
      </p:sp>
      <p:pic>
        <p:nvPicPr>
          <p:cNvPr id="17" name="Mask Group" descr="preencoded.png">
            <a:extLst>
              <a:ext uri="{FF2B5EF4-FFF2-40B4-BE49-F238E27FC236}">
                <a16:creationId xmlns:a16="http://schemas.microsoft.com/office/drawing/2014/main" id="{A9A73E63-DB1B-A823-3061-0049AFE89CDC}"/>
              </a:ext>
            </a:extLst>
          </p:cNvPr>
          <p:cNvPicPr>
            <a:picLocks noChangeAspect="1"/>
          </p:cNvPicPr>
          <p:nvPr/>
        </p:nvPicPr>
        <p:blipFill>
          <a:blip r:embed="rId3"/>
          <a:srcRect/>
          <a:stretch/>
        </p:blipFill>
        <p:spPr>
          <a:xfrm>
            <a:off x="8296931" y="6545952"/>
            <a:ext cx="3301397" cy="1896855"/>
          </a:xfrm>
          <a:prstGeom prst="rect">
            <a:avLst/>
          </a:prstGeom>
        </p:spPr>
      </p:pic>
      <p:pic>
        <p:nvPicPr>
          <p:cNvPr id="5" name="Input field" descr="preencoded.png">
            <a:extLst>
              <a:ext uri="{FF2B5EF4-FFF2-40B4-BE49-F238E27FC236}">
                <a16:creationId xmlns:a16="http://schemas.microsoft.com/office/drawing/2014/main" id="{8AEFB378-DD07-ACB7-CE47-BE8B41EEAD06}"/>
              </a:ext>
            </a:extLst>
          </p:cNvPr>
          <p:cNvPicPr>
            <a:picLocks noChangeAspect="1"/>
          </p:cNvPicPr>
          <p:nvPr/>
        </p:nvPicPr>
        <p:blipFill>
          <a:blip r:embed="rId4"/>
          <a:srcRect/>
          <a:stretch/>
        </p:blipFill>
        <p:spPr>
          <a:xfrm>
            <a:off x="1158385" y="2397888"/>
            <a:ext cx="1679658" cy="1390062"/>
          </a:xfrm>
          <a:prstGeom prst="rect">
            <a:avLst/>
          </a:prstGeom>
        </p:spPr>
      </p:pic>
      <p:pic>
        <p:nvPicPr>
          <p:cNvPr id="9" name="Input field" descr="preencoded.png">
            <a:extLst>
              <a:ext uri="{FF2B5EF4-FFF2-40B4-BE49-F238E27FC236}">
                <a16:creationId xmlns:a16="http://schemas.microsoft.com/office/drawing/2014/main" id="{AF9A9491-0A5D-92FD-3FCF-BCCB728D9743}"/>
              </a:ext>
            </a:extLst>
          </p:cNvPr>
          <p:cNvPicPr>
            <a:picLocks noChangeAspect="1"/>
          </p:cNvPicPr>
          <p:nvPr/>
        </p:nvPicPr>
        <p:blipFill>
          <a:blip r:embed="rId5"/>
          <a:srcRect/>
          <a:stretch/>
        </p:blipFill>
        <p:spPr>
          <a:xfrm>
            <a:off x="1158385" y="3860350"/>
            <a:ext cx="4691458" cy="1057026"/>
          </a:xfrm>
          <a:prstGeom prst="rect">
            <a:avLst/>
          </a:prstGeom>
        </p:spPr>
      </p:pic>
      <p:sp>
        <p:nvSpPr>
          <p:cNvPr id="13" name="Label">
            <a:extLst>
              <a:ext uri="{FF2B5EF4-FFF2-40B4-BE49-F238E27FC236}">
                <a16:creationId xmlns:a16="http://schemas.microsoft.com/office/drawing/2014/main" id="{19FDCA50-E8AA-53C3-755C-BBB7DCEFBD4B}"/>
              </a:ext>
            </a:extLst>
          </p:cNvPr>
          <p:cNvSpPr/>
          <p:nvPr/>
        </p:nvSpPr>
        <p:spPr>
          <a:xfrm>
            <a:off x="1187345" y="2397888"/>
            <a:ext cx="723990" cy="2895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280"/>
              </a:lnSpc>
              <a:spcAft>
                <a:spcPts val="1596"/>
              </a:spcAft>
              <a:buNone/>
            </a:pPr>
            <a:r>
              <a:rPr lang="en-US" sz="1596">
                <a:solidFill>
                  <a:srgbClr val="344054"/>
                </a:solidFill>
                <a:latin typeface="Bahnschrift SemiLight"/>
                <a:ea typeface="Inter Medium" pitchFamily="34" charset="-122"/>
                <a:cs typeface="Inter Medium" pitchFamily="34" charset="-120"/>
              </a:rPr>
              <a:t>Weight</a:t>
            </a:r>
            <a:endParaRPr lang="en-US" sz="1596">
              <a:latin typeface="Bahnschrift SemiLight"/>
            </a:endParaRPr>
          </a:p>
        </p:txBody>
      </p:sp>
      <p:sp>
        <p:nvSpPr>
          <p:cNvPr id="18" name="Leading text">
            <a:extLst>
              <a:ext uri="{FF2B5EF4-FFF2-40B4-BE49-F238E27FC236}">
                <a16:creationId xmlns:a16="http://schemas.microsoft.com/office/drawing/2014/main" id="{F395C8FF-3D21-2C52-381B-23FD1278315F}"/>
              </a:ext>
            </a:extLst>
          </p:cNvPr>
          <p:cNvSpPr/>
          <p:nvPr/>
        </p:nvSpPr>
        <p:spPr>
          <a:xfrm>
            <a:off x="1390062" y="2919162"/>
            <a:ext cx="318556" cy="34751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736"/>
              </a:lnSpc>
              <a:spcAft>
                <a:spcPts val="1824"/>
              </a:spcAft>
              <a:buNone/>
            </a:pPr>
            <a:r>
              <a:rPr lang="en-US" sz="1824" dirty="0">
                <a:solidFill>
                  <a:srgbClr val="667085"/>
                </a:solidFill>
                <a:latin typeface="Bahnschrift SemiLight"/>
                <a:ea typeface="Inter Regular" pitchFamily="34" charset="-122"/>
                <a:cs typeface="Inter Regular" pitchFamily="34" charset="-120"/>
              </a:rPr>
              <a:t>kg</a:t>
            </a:r>
            <a:endParaRPr lang="en-US" sz="1824" dirty="0">
              <a:latin typeface="Bahnschrift SemiLight"/>
            </a:endParaRPr>
          </a:p>
        </p:txBody>
      </p:sp>
      <p:sp>
        <p:nvSpPr>
          <p:cNvPr id="20" name="Text">
            <a:extLst>
              <a:ext uri="{FF2B5EF4-FFF2-40B4-BE49-F238E27FC236}">
                <a16:creationId xmlns:a16="http://schemas.microsoft.com/office/drawing/2014/main" id="{0E810BA5-400C-CFDB-3CC5-B3F88F78C46F}"/>
              </a:ext>
            </a:extLst>
          </p:cNvPr>
          <p:cNvSpPr/>
          <p:nvPr/>
        </p:nvSpPr>
        <p:spPr>
          <a:xfrm>
            <a:off x="1781017" y="2919162"/>
            <a:ext cx="1057026" cy="34751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736"/>
              </a:lnSpc>
              <a:spcAft>
                <a:spcPts val="1824"/>
              </a:spcAft>
              <a:buNone/>
            </a:pPr>
            <a:r>
              <a:rPr lang="en-US" sz="1824" dirty="0">
                <a:solidFill>
                  <a:srgbClr val="101828"/>
                </a:solidFill>
                <a:latin typeface="Bahnschrift SemiLight"/>
                <a:ea typeface="Inter Regular" pitchFamily="34" charset="-122"/>
                <a:cs typeface="Inter Regular" pitchFamily="34" charset="-120"/>
              </a:rPr>
              <a:t>12</a:t>
            </a:r>
            <a:endParaRPr lang="en-US" sz="1824" dirty="0">
              <a:latin typeface="Bahnschrift SemiLight"/>
            </a:endParaRPr>
          </a:p>
        </p:txBody>
      </p:sp>
      <p:sp>
        <p:nvSpPr>
          <p:cNvPr id="22" name="Label">
            <a:extLst>
              <a:ext uri="{FF2B5EF4-FFF2-40B4-BE49-F238E27FC236}">
                <a16:creationId xmlns:a16="http://schemas.microsoft.com/office/drawing/2014/main" id="{5C78B15F-F2A7-86FE-F50F-D4AA59B6EE6C}"/>
              </a:ext>
            </a:extLst>
          </p:cNvPr>
          <p:cNvSpPr/>
          <p:nvPr/>
        </p:nvSpPr>
        <p:spPr>
          <a:xfrm>
            <a:off x="1187345" y="3860349"/>
            <a:ext cx="506793" cy="2895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280"/>
              </a:lnSpc>
              <a:spcAft>
                <a:spcPts val="1596"/>
              </a:spcAft>
              <a:buNone/>
            </a:pPr>
            <a:r>
              <a:rPr lang="en-US" sz="1596">
                <a:solidFill>
                  <a:srgbClr val="344054"/>
                </a:solidFill>
                <a:latin typeface="Bahnschrift SemiLight"/>
                <a:ea typeface="Inter Medium" pitchFamily="34" charset="-122"/>
                <a:cs typeface="Inter Medium" pitchFamily="34" charset="-120"/>
              </a:rPr>
              <a:t>Date</a:t>
            </a:r>
            <a:endParaRPr lang="en-US" sz="1596">
              <a:latin typeface="Bahnschrift SemiLight"/>
            </a:endParaRPr>
          </a:p>
        </p:txBody>
      </p:sp>
      <p:sp>
        <p:nvSpPr>
          <p:cNvPr id="24" name="Text">
            <a:extLst>
              <a:ext uri="{FF2B5EF4-FFF2-40B4-BE49-F238E27FC236}">
                <a16:creationId xmlns:a16="http://schemas.microsoft.com/office/drawing/2014/main" id="{2BD49EFE-3056-F477-EFCC-E0FBB1CDED54}"/>
              </a:ext>
            </a:extLst>
          </p:cNvPr>
          <p:cNvSpPr/>
          <p:nvPr/>
        </p:nvSpPr>
        <p:spPr>
          <a:xfrm>
            <a:off x="1390062" y="4381623"/>
            <a:ext cx="4257064" cy="34751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736"/>
              </a:lnSpc>
              <a:spcAft>
                <a:spcPts val="1824"/>
              </a:spcAft>
              <a:buNone/>
            </a:pPr>
            <a:r>
              <a:rPr lang="en-US" sz="1824" dirty="0">
                <a:solidFill>
                  <a:srgbClr val="101828"/>
                </a:solidFill>
                <a:latin typeface="Bahnschrift SemiLight"/>
                <a:ea typeface="Inter Regular" pitchFamily="34" charset="-122"/>
                <a:cs typeface="Inter Regular" pitchFamily="34" charset="-120"/>
              </a:rPr>
              <a:t>dd/mm/</a:t>
            </a:r>
            <a:r>
              <a:rPr lang="en-US" sz="1824" dirty="0" err="1">
                <a:solidFill>
                  <a:srgbClr val="101828"/>
                </a:solidFill>
                <a:latin typeface="Bahnschrift SemiLight"/>
                <a:ea typeface="Inter Regular" pitchFamily="34" charset="-122"/>
                <a:cs typeface="Inter Regular" pitchFamily="34" charset="-120"/>
              </a:rPr>
              <a:t>yyyy</a:t>
            </a:r>
            <a:endParaRPr lang="en-US" sz="1824" dirty="0">
              <a:latin typeface="Bahnschrift SemiLight"/>
            </a:endParaRPr>
          </a:p>
        </p:txBody>
      </p:sp>
    </p:spTree>
    <p:extLst>
      <p:ext uri="{BB962C8B-B14F-4D97-AF65-F5344CB8AC3E}">
        <p14:creationId xmlns:p14="http://schemas.microsoft.com/office/powerpoint/2010/main" val="4732332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16ABA-DF93-6AA1-1B2B-05529ABF9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70822-CC73-9C02-57B8-A8941F4D59EE}"/>
              </a:ext>
            </a:extLst>
          </p:cNvPr>
          <p:cNvSpPr>
            <a:spLocks noGrp="1"/>
          </p:cNvSpPr>
          <p:nvPr>
            <p:ph type="ctrTitle"/>
          </p:nvPr>
        </p:nvSpPr>
        <p:spPr>
          <a:xfrm>
            <a:off x="5116605" y="4084000"/>
            <a:ext cx="6483048" cy="924077"/>
          </a:xfrm>
        </p:spPr>
        <p:txBody>
          <a:bodyPr>
            <a:normAutofit fontScale="90000"/>
          </a:bodyPr>
          <a:lstStyle/>
          <a:p>
            <a:r>
              <a:rPr lang="en-US" dirty="0">
                <a:latin typeface="Bahnschrift"/>
              </a:rPr>
              <a:t>01. Guidance / Grouping</a:t>
            </a:r>
            <a:endParaRPr lang="fr-FR" dirty="0"/>
          </a:p>
        </p:txBody>
      </p:sp>
      <p:sp>
        <p:nvSpPr>
          <p:cNvPr id="4" name="Nature  Location  Format">
            <a:extLst>
              <a:ext uri="{FF2B5EF4-FFF2-40B4-BE49-F238E27FC236}">
                <a16:creationId xmlns:a16="http://schemas.microsoft.com/office/drawing/2014/main" id="{28BC7D6D-C627-309B-7F57-03E6913B3112}"/>
              </a:ext>
            </a:extLst>
          </p:cNvPr>
          <p:cNvSpPr/>
          <p:nvPr/>
        </p:nvSpPr>
        <p:spPr>
          <a:xfrm>
            <a:off x="5661721" y="5008077"/>
            <a:ext cx="6305813" cy="673714"/>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4013"/>
              </a:lnSpc>
            </a:pPr>
            <a:r>
              <a:rPr lang="en-US" sz="3600" dirty="0">
                <a:solidFill>
                  <a:srgbClr val="000000"/>
                </a:solidFill>
                <a:latin typeface="Satoshi Medium"/>
                <a:ea typeface="Satoshi Medium"/>
                <a:cs typeface="Satoshi Medium" pitchFamily="34" charset="-120"/>
              </a:rPr>
              <a:t>Nature? Location? Format?</a:t>
            </a:r>
            <a:endParaRPr lang="en-US" sz="3600" dirty="0">
              <a:solidFill>
                <a:srgbClr val="000000"/>
              </a:solidFill>
              <a:latin typeface="Satoshi Medium"/>
              <a:ea typeface="Satoshi Medium"/>
            </a:endParaRPr>
          </a:p>
        </p:txBody>
      </p:sp>
    </p:spTree>
    <p:extLst>
      <p:ext uri="{BB962C8B-B14F-4D97-AF65-F5344CB8AC3E}">
        <p14:creationId xmlns:p14="http://schemas.microsoft.com/office/powerpoint/2010/main" val="30307978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B2260-1D11-3171-0352-C7BEB356C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5FBAFE-C1C9-2B91-DF22-46301F3E2B0E}"/>
              </a:ext>
            </a:extLst>
          </p:cNvPr>
          <p:cNvSpPr>
            <a:spLocks noGrp="1"/>
          </p:cNvSpPr>
          <p:nvPr>
            <p:ph type="title"/>
          </p:nvPr>
        </p:nvSpPr>
        <p:spPr/>
        <p:txBody>
          <a:bodyPr/>
          <a:lstStyle/>
          <a:p>
            <a:r>
              <a:rPr lang="en-US">
                <a:latin typeface="Bahnschrift SemiBold"/>
              </a:rPr>
              <a:t>Principles of Gestalt</a:t>
            </a:r>
          </a:p>
        </p:txBody>
      </p:sp>
      <p:sp>
        <p:nvSpPr>
          <p:cNvPr id="5" name="What do you see">
            <a:extLst>
              <a:ext uri="{FF2B5EF4-FFF2-40B4-BE49-F238E27FC236}">
                <a16:creationId xmlns:a16="http://schemas.microsoft.com/office/drawing/2014/main" id="{AAC1F7D3-43DD-9D01-B8B4-EF2A62692D81}"/>
              </a:ext>
            </a:extLst>
          </p:cNvPr>
          <p:cNvSpPr/>
          <p:nvPr/>
        </p:nvSpPr>
        <p:spPr>
          <a:xfrm>
            <a:off x="637112" y="2413058"/>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What do you see?</a:t>
            </a:r>
            <a:endParaRPr lang="en-US" sz="3877" dirty="0">
              <a:solidFill>
                <a:srgbClr val="000000"/>
              </a:solidFill>
              <a:latin typeface="Bahnschrift SemiLight" panose="020B0502040204020203" pitchFamily="34" charset="0"/>
            </a:endParaRPr>
          </a:p>
        </p:txBody>
      </p:sp>
      <p:sp>
        <p:nvSpPr>
          <p:cNvPr id="9" name="Our brain gives different meaning depending on our point of view">
            <a:extLst>
              <a:ext uri="{FF2B5EF4-FFF2-40B4-BE49-F238E27FC236}">
                <a16:creationId xmlns:a16="http://schemas.microsoft.com/office/drawing/2014/main" id="{7F2A030D-8F82-9C74-EE72-A6C2B5757703}"/>
              </a:ext>
            </a:extLst>
          </p:cNvPr>
          <p:cNvSpPr/>
          <p:nvPr/>
        </p:nvSpPr>
        <p:spPr>
          <a:xfrm>
            <a:off x="634728" y="3150839"/>
            <a:ext cx="5574727" cy="102806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Our brain gives different meaning depending on our point of view.</a:t>
            </a:r>
            <a:endParaRPr lang="en-US" sz="1824" dirty="0">
              <a:solidFill>
                <a:srgbClr val="000000"/>
              </a:solidFill>
              <a:latin typeface="Bahnschrift SemiLight" panose="020B0502040204020203" pitchFamily="34" charset="0"/>
            </a:endParaRPr>
          </a:p>
        </p:txBody>
      </p:sp>
      <p:pic>
        <p:nvPicPr>
          <p:cNvPr id="13" name="Mask Group" descr="preencoded.png">
            <a:extLst>
              <a:ext uri="{FF2B5EF4-FFF2-40B4-BE49-F238E27FC236}">
                <a16:creationId xmlns:a16="http://schemas.microsoft.com/office/drawing/2014/main" id="{FA46B474-1728-471B-5A20-98E6AF7A3AC3}"/>
              </a:ext>
            </a:extLst>
          </p:cNvPr>
          <p:cNvPicPr>
            <a:picLocks noChangeAspect="1"/>
          </p:cNvPicPr>
          <p:nvPr/>
        </p:nvPicPr>
        <p:blipFill>
          <a:blip r:embed="rId3"/>
          <a:srcRect t="22920" b="-47"/>
          <a:stretch/>
        </p:blipFill>
        <p:spPr>
          <a:xfrm>
            <a:off x="6573842" y="1584146"/>
            <a:ext cx="5618159" cy="5271167"/>
          </a:xfrm>
          <a:prstGeom prst="rect">
            <a:avLst/>
          </a:prstGeom>
        </p:spPr>
      </p:pic>
      <p:sp>
        <p:nvSpPr>
          <p:cNvPr id="4" name="ZoneTexte 3">
            <a:extLst>
              <a:ext uri="{FF2B5EF4-FFF2-40B4-BE49-F238E27FC236}">
                <a16:creationId xmlns:a16="http://schemas.microsoft.com/office/drawing/2014/main" id="{314162E1-5835-DE44-9DBC-299F1BD1DB6C}"/>
              </a:ext>
            </a:extLst>
          </p:cNvPr>
          <p:cNvSpPr txBox="1"/>
          <p:nvPr/>
        </p:nvSpPr>
        <p:spPr>
          <a:xfrm>
            <a:off x="4598065" y="6511869"/>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https://fr.pickture.com/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38899855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0761B-B625-06BC-C20C-6896DC7D86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8D8EF-AC27-55DA-1900-9870984C83D4}"/>
              </a:ext>
            </a:extLst>
          </p:cNvPr>
          <p:cNvSpPr>
            <a:spLocks noGrp="1"/>
          </p:cNvSpPr>
          <p:nvPr>
            <p:ph type="title"/>
          </p:nvPr>
        </p:nvSpPr>
        <p:spPr/>
        <p:txBody>
          <a:bodyPr/>
          <a:lstStyle/>
          <a:p>
            <a:r>
              <a:rPr lang="en-US">
                <a:latin typeface="Bahnschrift SemiBold"/>
              </a:rPr>
              <a:t>Principles of Gestalt</a:t>
            </a:r>
          </a:p>
        </p:txBody>
      </p:sp>
      <p:pic>
        <p:nvPicPr>
          <p:cNvPr id="3" name="Mask Group">
            <a:extLst>
              <a:ext uri="{FF2B5EF4-FFF2-40B4-BE49-F238E27FC236}">
                <a16:creationId xmlns:a16="http://schemas.microsoft.com/office/drawing/2014/main" id="{95AFD845-66B0-F8B5-301B-C56F1C448967}"/>
              </a:ext>
            </a:extLst>
          </p:cNvPr>
          <p:cNvPicPr>
            <a:picLocks noChangeAspect="1"/>
          </p:cNvPicPr>
          <p:nvPr/>
        </p:nvPicPr>
        <p:blipFill>
          <a:blip r:embed="rId3"/>
          <a:srcRect t="22545" r="147" b="-156"/>
          <a:stretch/>
        </p:blipFill>
        <p:spPr>
          <a:xfrm>
            <a:off x="6573842" y="1552330"/>
            <a:ext cx="5609890" cy="5304300"/>
          </a:xfrm>
          <a:prstGeom prst="rect">
            <a:avLst/>
          </a:prstGeom>
        </p:spPr>
      </p:pic>
      <p:sp>
        <p:nvSpPr>
          <p:cNvPr id="4" name="The whole is more important than the parts that make up the whole">
            <a:extLst>
              <a:ext uri="{FF2B5EF4-FFF2-40B4-BE49-F238E27FC236}">
                <a16:creationId xmlns:a16="http://schemas.microsoft.com/office/drawing/2014/main" id="{A069168A-ED17-F9F6-1BB8-C241EAF5F62B}"/>
              </a:ext>
            </a:extLst>
          </p:cNvPr>
          <p:cNvSpPr/>
          <p:nvPr/>
        </p:nvSpPr>
        <p:spPr>
          <a:xfrm>
            <a:off x="637112" y="2002346"/>
            <a:ext cx="6704152" cy="1781017"/>
          </a:xfrm>
          <a:prstGeom prst="rect">
            <a:avLst/>
          </a:prstGeom>
          <a:noFill/>
          <a:ln/>
        </p:spPr>
        <p:txBody>
          <a:bodyPr wrap="square" lIns="0" tIns="0" rIns="0" bIns="0" rtlCol="0" anchor="t"/>
          <a:lstStyle>
            <a:defPPr>
              <a:defRPr lang="sr-Latn-RS"/>
            </a:defPPr>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The whole is more important than the parts that make up the whole.</a:t>
            </a:r>
            <a:endParaRPr lang="en-US" sz="3877" b="1" dirty="0">
              <a:latin typeface="Bahnschrift SemiLight" panose="020B0502040204020203" pitchFamily="34" charset="0"/>
            </a:endParaRPr>
          </a:p>
        </p:txBody>
      </p:sp>
      <p:sp>
        <p:nvSpPr>
          <p:cNvPr id="6" name="Gestalt principles detail how our mind assembles and interprets each of the visual elements">
            <a:extLst>
              <a:ext uri="{FF2B5EF4-FFF2-40B4-BE49-F238E27FC236}">
                <a16:creationId xmlns:a16="http://schemas.microsoft.com/office/drawing/2014/main" id="{C4B2F319-2316-A507-AFFE-B80D84611B50}"/>
              </a:ext>
            </a:extLst>
          </p:cNvPr>
          <p:cNvSpPr/>
          <p:nvPr/>
        </p:nvSpPr>
        <p:spPr>
          <a:xfrm>
            <a:off x="622633" y="4217756"/>
            <a:ext cx="5574727" cy="1028067"/>
          </a:xfrm>
          <a:prstGeom prst="rect">
            <a:avLst/>
          </a:prstGeom>
          <a:noFill/>
          <a:ln/>
        </p:spPr>
        <p:txBody>
          <a:bodyPr wrap="square" lIns="0" tIns="0" rIns="0" bIns="0" rtlCol="0" anchor="t"/>
          <a:lstStyle>
            <a:defPPr>
              <a:defRPr lang="sr-Latn-RS"/>
            </a:defPPr>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b="1" dirty="0">
                <a:solidFill>
                  <a:srgbClr val="444343"/>
                </a:solidFill>
                <a:latin typeface="Bahnschrift SemiLight" panose="020B0502040204020203" pitchFamily="34" charset="0"/>
                <a:ea typeface="Satoshi Regular" pitchFamily="34" charset="-122"/>
                <a:cs typeface="Satoshi Regular" pitchFamily="34" charset="-120"/>
              </a:rPr>
              <a:t>Gestalt principles detail how our mind assembles and interprets each of the visual elements.</a:t>
            </a:r>
            <a:endParaRPr lang="en-US" sz="1824" b="1" dirty="0">
              <a:latin typeface="Bahnschrift SemiLight" panose="020B0502040204020203" pitchFamily="34" charset="0"/>
            </a:endParaRPr>
          </a:p>
        </p:txBody>
      </p:sp>
      <p:sp>
        <p:nvSpPr>
          <p:cNvPr id="8" name="ZoneTexte 4">
            <a:extLst>
              <a:ext uri="{FF2B5EF4-FFF2-40B4-BE49-F238E27FC236}">
                <a16:creationId xmlns:a16="http://schemas.microsoft.com/office/drawing/2014/main" id="{6ABC5CB3-C5EE-DBD9-8C26-EFE865EE33BA}"/>
              </a:ext>
            </a:extLst>
          </p:cNvPr>
          <p:cNvSpPr txBox="1"/>
          <p:nvPr/>
        </p:nvSpPr>
        <p:spPr>
          <a:xfrm>
            <a:off x="5934709"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23591184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3B4C0-0E71-5D8F-309B-C1BE2ED5E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81617-5909-9602-07B4-B25C8355E21E}"/>
              </a:ext>
            </a:extLst>
          </p:cNvPr>
          <p:cNvSpPr>
            <a:spLocks noGrp="1"/>
          </p:cNvSpPr>
          <p:nvPr>
            <p:ph type="title"/>
          </p:nvPr>
        </p:nvSpPr>
        <p:spPr/>
        <p:txBody>
          <a:bodyPr/>
          <a:lstStyle/>
          <a:p>
            <a:r>
              <a:rPr lang="en-US">
                <a:latin typeface="Bahnschrift SemiBold"/>
              </a:rPr>
              <a:t>Principles of Gestalt</a:t>
            </a:r>
          </a:p>
        </p:txBody>
      </p:sp>
      <p:pic>
        <p:nvPicPr>
          <p:cNvPr id="12" name="Group 264" descr="preencoded.png">
            <a:extLst>
              <a:ext uri="{FF2B5EF4-FFF2-40B4-BE49-F238E27FC236}">
                <a16:creationId xmlns:a16="http://schemas.microsoft.com/office/drawing/2014/main" id="{2990EDAF-167C-0171-4697-9B3E0A9F007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3990" y="3835469"/>
            <a:ext cx="2606366" cy="2606366"/>
          </a:xfrm>
          <a:prstGeom prst="rect">
            <a:avLst/>
          </a:prstGeom>
        </p:spPr>
      </p:pic>
      <p:pic>
        <p:nvPicPr>
          <p:cNvPr id="15" name="Group 263" descr="preencoded.png">
            <a:extLst>
              <a:ext uri="{FF2B5EF4-FFF2-40B4-BE49-F238E27FC236}">
                <a16:creationId xmlns:a16="http://schemas.microsoft.com/office/drawing/2014/main" id="{580772A0-D7EA-AA9A-3098-99D48DD464D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619952" y="3835469"/>
            <a:ext cx="2606366" cy="2606366"/>
          </a:xfrm>
          <a:prstGeom prst="rect">
            <a:avLst/>
          </a:prstGeom>
        </p:spPr>
      </p:pic>
      <p:sp>
        <p:nvSpPr>
          <p:cNvPr id="18" name="Proximity">
            <a:extLst>
              <a:ext uri="{FF2B5EF4-FFF2-40B4-BE49-F238E27FC236}">
                <a16:creationId xmlns:a16="http://schemas.microsoft.com/office/drawing/2014/main" id="{E05B0C30-3D71-34DF-3E29-F384ABFBDF83}"/>
              </a:ext>
            </a:extLst>
          </p:cNvPr>
          <p:cNvSpPr/>
          <p:nvPr/>
        </p:nvSpPr>
        <p:spPr>
          <a:xfrm>
            <a:off x="738471" y="1808297"/>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Proximity</a:t>
            </a:r>
            <a:endParaRPr lang="en-US" sz="3877" dirty="0">
              <a:solidFill>
                <a:srgbClr val="000000"/>
              </a:solidFill>
              <a:latin typeface="Bahnschrift SemiLight" panose="020B0502040204020203" pitchFamily="34" charset="0"/>
            </a:endParaRPr>
          </a:p>
        </p:txBody>
      </p:sp>
      <p:sp>
        <p:nvSpPr>
          <p:cNvPr id="20" name="When elements are close together they are perceived as parts of a group">
            <a:extLst>
              <a:ext uri="{FF2B5EF4-FFF2-40B4-BE49-F238E27FC236}">
                <a16:creationId xmlns:a16="http://schemas.microsoft.com/office/drawing/2014/main" id="{2192E023-2BB2-99F6-D71A-6B19A4FC4F19}"/>
              </a:ext>
            </a:extLst>
          </p:cNvPr>
          <p:cNvSpPr/>
          <p:nvPr/>
        </p:nvSpPr>
        <p:spPr>
          <a:xfrm>
            <a:off x="723991" y="2836363"/>
            <a:ext cx="5574727" cy="102806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When elements are close together, they are perceived as parts of a group.</a:t>
            </a:r>
            <a:endParaRPr lang="en-US" sz="1824" dirty="0">
              <a:solidFill>
                <a:srgbClr val="000000"/>
              </a:solidFill>
              <a:latin typeface="Bahnschrift SemiLight" panose="020B0502040204020203" pitchFamily="34" charset="0"/>
            </a:endParaRPr>
          </a:p>
        </p:txBody>
      </p:sp>
      <p:pic>
        <p:nvPicPr>
          <p:cNvPr id="22" name="Mask Group" descr="preencoded.png">
            <a:extLst>
              <a:ext uri="{FF2B5EF4-FFF2-40B4-BE49-F238E27FC236}">
                <a16:creationId xmlns:a16="http://schemas.microsoft.com/office/drawing/2014/main" id="{38FFCB48-B380-4862-BBAD-E3744484FAC1}"/>
              </a:ext>
            </a:extLst>
          </p:cNvPr>
          <p:cNvPicPr>
            <a:picLocks noChangeAspect="1"/>
          </p:cNvPicPr>
          <p:nvPr/>
        </p:nvPicPr>
        <p:blipFill>
          <a:blip r:embed="rId7"/>
          <a:srcRect t="22989" b="-2"/>
          <a:stretch/>
        </p:blipFill>
        <p:spPr>
          <a:xfrm>
            <a:off x="6675200" y="1584146"/>
            <a:ext cx="5516800" cy="5263498"/>
          </a:xfrm>
          <a:prstGeom prst="rect">
            <a:avLst/>
          </a:prstGeom>
        </p:spPr>
      </p:pic>
      <p:sp>
        <p:nvSpPr>
          <p:cNvPr id="3" name="ZoneTexte 4">
            <a:extLst>
              <a:ext uri="{FF2B5EF4-FFF2-40B4-BE49-F238E27FC236}">
                <a16:creationId xmlns:a16="http://schemas.microsoft.com/office/drawing/2014/main" id="{859E6055-338C-64E4-427D-F5C03964874C}"/>
              </a:ext>
            </a:extLst>
          </p:cNvPr>
          <p:cNvSpPr txBox="1"/>
          <p:nvPr/>
        </p:nvSpPr>
        <p:spPr>
          <a:xfrm>
            <a:off x="5934709"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11382018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C466B-96CC-36DF-052A-CB298CE30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CF4A7-B012-924D-C3D0-BE2E28F30E24}"/>
              </a:ext>
            </a:extLst>
          </p:cNvPr>
          <p:cNvSpPr>
            <a:spLocks noGrp="1"/>
          </p:cNvSpPr>
          <p:nvPr>
            <p:ph type="title"/>
          </p:nvPr>
        </p:nvSpPr>
        <p:spPr/>
        <p:txBody>
          <a:bodyPr/>
          <a:lstStyle/>
          <a:p>
            <a:r>
              <a:rPr lang="en-US">
                <a:latin typeface="Bahnschrift SemiBold"/>
              </a:rPr>
              <a:t>Principles of Gestalt</a:t>
            </a:r>
          </a:p>
        </p:txBody>
      </p:sp>
      <p:pic>
        <p:nvPicPr>
          <p:cNvPr id="17" name="Mask Group" descr="preencoded.png">
            <a:extLst>
              <a:ext uri="{FF2B5EF4-FFF2-40B4-BE49-F238E27FC236}">
                <a16:creationId xmlns:a16="http://schemas.microsoft.com/office/drawing/2014/main" id="{7AA31623-C017-CD64-45A0-5773D7C95154}"/>
              </a:ext>
            </a:extLst>
          </p:cNvPr>
          <p:cNvPicPr>
            <a:picLocks noChangeAspect="1"/>
          </p:cNvPicPr>
          <p:nvPr/>
        </p:nvPicPr>
        <p:blipFill>
          <a:blip r:embed="rId3"/>
          <a:srcRect/>
          <a:stretch/>
        </p:blipFill>
        <p:spPr>
          <a:xfrm>
            <a:off x="8296931" y="6545952"/>
            <a:ext cx="3301397" cy="1896855"/>
          </a:xfrm>
          <a:prstGeom prst="rect">
            <a:avLst/>
          </a:prstGeom>
        </p:spPr>
      </p:pic>
      <p:pic>
        <p:nvPicPr>
          <p:cNvPr id="4" name="image 37" descr="preencoded.png">
            <a:extLst>
              <a:ext uri="{FF2B5EF4-FFF2-40B4-BE49-F238E27FC236}">
                <a16:creationId xmlns:a16="http://schemas.microsoft.com/office/drawing/2014/main" id="{0CB35FC3-1EFA-E4C6-DFA7-75F3A488C51B}"/>
              </a:ext>
            </a:extLst>
          </p:cNvPr>
          <p:cNvPicPr>
            <a:picLocks noChangeAspect="1"/>
          </p:cNvPicPr>
          <p:nvPr/>
        </p:nvPicPr>
        <p:blipFill>
          <a:blip r:embed="rId4"/>
          <a:srcRect/>
          <a:stretch/>
        </p:blipFill>
        <p:spPr>
          <a:xfrm>
            <a:off x="6544875" y="1541367"/>
            <a:ext cx="5169292" cy="2910442"/>
          </a:xfrm>
          <a:prstGeom prst="rect">
            <a:avLst/>
          </a:prstGeom>
        </p:spPr>
      </p:pic>
      <p:sp>
        <p:nvSpPr>
          <p:cNvPr id="8" name="Proximity">
            <a:extLst>
              <a:ext uri="{FF2B5EF4-FFF2-40B4-BE49-F238E27FC236}">
                <a16:creationId xmlns:a16="http://schemas.microsoft.com/office/drawing/2014/main" id="{EF13F35F-8AEF-DE74-1C45-CA470EA68064}"/>
              </a:ext>
            </a:extLst>
          </p:cNvPr>
          <p:cNvSpPr/>
          <p:nvPr/>
        </p:nvSpPr>
        <p:spPr>
          <a:xfrm>
            <a:off x="738471" y="2207439"/>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Proximity</a:t>
            </a:r>
            <a:endParaRPr lang="en-US" sz="3877" dirty="0">
              <a:solidFill>
                <a:srgbClr val="000000"/>
              </a:solidFill>
              <a:latin typeface="Bahnschrift SemiLight" panose="020B0502040204020203" pitchFamily="34" charset="0"/>
            </a:endParaRPr>
          </a:p>
        </p:txBody>
      </p:sp>
      <p:sp>
        <p:nvSpPr>
          <p:cNvPr id="10" name="When elements are close together they are perceived as parts of a group">
            <a:extLst>
              <a:ext uri="{FF2B5EF4-FFF2-40B4-BE49-F238E27FC236}">
                <a16:creationId xmlns:a16="http://schemas.microsoft.com/office/drawing/2014/main" id="{4FBAA50D-20E7-0260-C66D-42B43EF4FBB7}"/>
              </a:ext>
            </a:extLst>
          </p:cNvPr>
          <p:cNvSpPr/>
          <p:nvPr/>
        </p:nvSpPr>
        <p:spPr>
          <a:xfrm>
            <a:off x="723991" y="3235505"/>
            <a:ext cx="5574727" cy="102806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When elements are close together, they are perceived as parts of a group.</a:t>
            </a:r>
            <a:endParaRPr lang="en-US" sz="1824" dirty="0">
              <a:solidFill>
                <a:srgbClr val="000000"/>
              </a:solidFill>
              <a:latin typeface="Bahnschrift SemiLight" panose="020B0502040204020203" pitchFamily="34" charset="0"/>
            </a:endParaRPr>
          </a:p>
        </p:txBody>
      </p:sp>
      <p:sp>
        <p:nvSpPr>
          <p:cNvPr id="5" name="ZoneTexte 4">
            <a:extLst>
              <a:ext uri="{FF2B5EF4-FFF2-40B4-BE49-F238E27FC236}">
                <a16:creationId xmlns:a16="http://schemas.microsoft.com/office/drawing/2014/main" id="{680E297D-ED04-BE5B-205A-3C7AFA1876FF}"/>
              </a:ext>
            </a:extLst>
          </p:cNvPr>
          <p:cNvSpPr txBox="1"/>
          <p:nvPr/>
        </p:nvSpPr>
        <p:spPr>
          <a:xfrm>
            <a:off x="7211398" y="4081567"/>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5"/>
              </a:rPr>
              <a:t>http://medium.com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234811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FF873-7BAD-1E02-68B9-6ACA70FF2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152F9-AE37-D0AE-C398-1867D240F9CF}"/>
              </a:ext>
            </a:extLst>
          </p:cNvPr>
          <p:cNvSpPr>
            <a:spLocks noGrp="1"/>
          </p:cNvSpPr>
          <p:nvPr>
            <p:ph type="title"/>
          </p:nvPr>
        </p:nvSpPr>
        <p:spPr/>
        <p:txBody>
          <a:bodyPr/>
          <a:lstStyle/>
          <a:p>
            <a:r>
              <a:rPr lang="fr-BE" dirty="0" err="1"/>
              <a:t>Pairing</a:t>
            </a:r>
            <a:r>
              <a:rPr lang="fr-BE" dirty="0"/>
              <a:t> Fonts </a:t>
            </a:r>
            <a:r>
              <a:rPr lang="fr-BE" b="0" i="0" dirty="0">
                <a:solidFill>
                  <a:srgbClr val="242424"/>
                </a:solidFill>
                <a:effectLst/>
                <a:latin typeface="source-serif-pro"/>
              </a:rPr>
              <a:t>- </a:t>
            </a:r>
            <a:r>
              <a:rPr lang="fr-BE" dirty="0" err="1"/>
              <a:t>Typography</a:t>
            </a:r>
            <a:endParaRPr lang="fr-BE" dirty="0"/>
          </a:p>
        </p:txBody>
      </p:sp>
      <p:sp>
        <p:nvSpPr>
          <p:cNvPr id="6" name="Content Placeholder 5">
            <a:extLst>
              <a:ext uri="{FF2B5EF4-FFF2-40B4-BE49-F238E27FC236}">
                <a16:creationId xmlns:a16="http://schemas.microsoft.com/office/drawing/2014/main" id="{018DA947-CA53-FD8F-D24B-005E267F3D56}"/>
              </a:ext>
            </a:extLst>
          </p:cNvPr>
          <p:cNvSpPr>
            <a:spLocks noGrp="1"/>
          </p:cNvSpPr>
          <p:nvPr>
            <p:ph idx="1"/>
          </p:nvPr>
        </p:nvSpPr>
        <p:spPr/>
        <p:txBody>
          <a:bodyPr>
            <a:normAutofit fontScale="77500" lnSpcReduction="20000"/>
          </a:bodyPr>
          <a:lstStyle/>
          <a:p>
            <a:r>
              <a:rPr lang="en-US" b="1" dirty="0"/>
              <a:t>Contrast but Complement </a:t>
            </a:r>
            <a:r>
              <a:rPr lang="en-US" dirty="0"/>
              <a:t>– Pair fonts with distinct styles (e.g., serif + sans-serif) while ensuring they harmonize.</a:t>
            </a:r>
          </a:p>
          <a:p>
            <a:r>
              <a:rPr lang="en-US" b="1" dirty="0"/>
              <a:t>Limit to Two or Three Fonts </a:t>
            </a:r>
            <a:r>
              <a:rPr lang="en-US" dirty="0"/>
              <a:t>– Too many fonts create clutter; stick to a primary, secondary, and optional accent font.</a:t>
            </a:r>
          </a:p>
          <a:p>
            <a:r>
              <a:rPr lang="en-US" b="1" dirty="0"/>
              <a:t>Use Hierarchy </a:t>
            </a:r>
            <a:r>
              <a:rPr lang="en-US" dirty="0"/>
              <a:t>– Assign different fonts for headings, subheadings, and body text to create visual structure.</a:t>
            </a:r>
          </a:p>
          <a:p>
            <a:r>
              <a:rPr lang="en-US" b="1" dirty="0"/>
              <a:t>Match Mood &amp; Purpose </a:t>
            </a:r>
            <a:r>
              <a:rPr lang="en-US" dirty="0"/>
              <a:t>– Choose fonts that align with your brand or message (e.g., modern for tech, elegant for luxury).</a:t>
            </a:r>
          </a:p>
          <a:p>
            <a:r>
              <a:rPr lang="en-US" b="1" dirty="0"/>
              <a:t>Check Readability </a:t>
            </a:r>
            <a:r>
              <a:rPr lang="en-US" dirty="0"/>
              <a:t>– Ensure legibility across different screen sizes and formats.</a:t>
            </a:r>
          </a:p>
          <a:p>
            <a:r>
              <a:rPr lang="en-US" b="1" dirty="0"/>
              <a:t>Pair Fonts from the Same Family </a:t>
            </a:r>
            <a:r>
              <a:rPr lang="en-US" dirty="0"/>
              <a:t>– Using font variations (bold, italic, light) creates consistency without clashing.</a:t>
            </a:r>
          </a:p>
          <a:p>
            <a:r>
              <a:rPr lang="en-US" b="1" dirty="0"/>
              <a:t>Test Before Finalizing </a:t>
            </a:r>
            <a:r>
              <a:rPr lang="en-US" dirty="0"/>
              <a:t>– Experiment with font combinations to see how they interact in real-world applications.</a:t>
            </a:r>
            <a:endParaRPr lang="fr-BE" dirty="0"/>
          </a:p>
        </p:txBody>
      </p:sp>
    </p:spTree>
    <p:extLst>
      <p:ext uri="{BB962C8B-B14F-4D97-AF65-F5344CB8AC3E}">
        <p14:creationId xmlns:p14="http://schemas.microsoft.com/office/powerpoint/2010/main" val="5465951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D7C37-F4C3-13CF-C847-7842EF2EC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7278DD-E715-7B87-E397-49397534E24C}"/>
              </a:ext>
            </a:extLst>
          </p:cNvPr>
          <p:cNvSpPr>
            <a:spLocks noGrp="1"/>
          </p:cNvSpPr>
          <p:nvPr>
            <p:ph type="title"/>
          </p:nvPr>
        </p:nvSpPr>
        <p:spPr/>
        <p:txBody>
          <a:bodyPr/>
          <a:lstStyle/>
          <a:p>
            <a:r>
              <a:rPr lang="en-US">
                <a:latin typeface="Bahnschrift SemiBold"/>
              </a:rPr>
              <a:t>Principles of Gestalt</a:t>
            </a:r>
          </a:p>
        </p:txBody>
      </p:sp>
      <p:pic>
        <p:nvPicPr>
          <p:cNvPr id="17" name="Mask Group" descr="preencoded.png">
            <a:extLst>
              <a:ext uri="{FF2B5EF4-FFF2-40B4-BE49-F238E27FC236}">
                <a16:creationId xmlns:a16="http://schemas.microsoft.com/office/drawing/2014/main" id="{2B295B10-688F-7A11-0A98-FC08E50175A2}"/>
              </a:ext>
            </a:extLst>
          </p:cNvPr>
          <p:cNvPicPr>
            <a:picLocks noChangeAspect="1"/>
          </p:cNvPicPr>
          <p:nvPr/>
        </p:nvPicPr>
        <p:blipFill>
          <a:blip r:embed="rId3"/>
          <a:srcRect/>
          <a:stretch/>
        </p:blipFill>
        <p:spPr>
          <a:xfrm>
            <a:off x="8296931" y="6545952"/>
            <a:ext cx="3301397" cy="1896855"/>
          </a:xfrm>
          <a:prstGeom prst="rect">
            <a:avLst/>
          </a:prstGeom>
        </p:spPr>
      </p:pic>
      <p:pic>
        <p:nvPicPr>
          <p:cNvPr id="5" name="Rectangle 164" descr="preencoded.png">
            <a:extLst>
              <a:ext uri="{FF2B5EF4-FFF2-40B4-BE49-F238E27FC236}">
                <a16:creationId xmlns:a16="http://schemas.microsoft.com/office/drawing/2014/main" id="{02C15A80-99EF-BE9F-D5D7-9F100B1A69D9}"/>
              </a:ext>
            </a:extLst>
          </p:cNvPr>
          <p:cNvPicPr>
            <a:picLocks noChangeAspect="1"/>
          </p:cNvPicPr>
          <p:nvPr/>
        </p:nvPicPr>
        <p:blipFill>
          <a:blip r:embed="rId4"/>
          <a:srcRect/>
          <a:stretch/>
        </p:blipFill>
        <p:spPr>
          <a:xfrm>
            <a:off x="7073301" y="1615045"/>
            <a:ext cx="4014125" cy="5194905"/>
          </a:xfrm>
          <a:prstGeom prst="rect">
            <a:avLst/>
          </a:prstGeom>
        </p:spPr>
      </p:pic>
      <p:sp>
        <p:nvSpPr>
          <p:cNvPr id="9" name="Proximity and grouping">
            <a:extLst>
              <a:ext uri="{FF2B5EF4-FFF2-40B4-BE49-F238E27FC236}">
                <a16:creationId xmlns:a16="http://schemas.microsoft.com/office/drawing/2014/main" id="{4CFE580D-2EB6-6B0D-52BA-3086051B4290}"/>
              </a:ext>
            </a:extLst>
          </p:cNvPr>
          <p:cNvSpPr/>
          <p:nvPr/>
        </p:nvSpPr>
        <p:spPr>
          <a:xfrm>
            <a:off x="738471" y="2159058"/>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Proximity and grouping</a:t>
            </a:r>
            <a:endParaRPr lang="en-US" sz="3877" dirty="0">
              <a:solidFill>
                <a:srgbClr val="000000"/>
              </a:solidFill>
              <a:latin typeface="Bahnschrift SemiLight" panose="020B0502040204020203" pitchFamily="34" charset="0"/>
            </a:endParaRPr>
          </a:p>
        </p:txBody>
      </p:sp>
      <p:sp>
        <p:nvSpPr>
          <p:cNvPr id="12" name="The way elements are grouped affects our ability to extract information">
            <a:extLst>
              <a:ext uri="{FF2B5EF4-FFF2-40B4-BE49-F238E27FC236}">
                <a16:creationId xmlns:a16="http://schemas.microsoft.com/office/drawing/2014/main" id="{21785D71-542B-F99D-3F9E-63F661B0BA78}"/>
              </a:ext>
            </a:extLst>
          </p:cNvPr>
          <p:cNvSpPr/>
          <p:nvPr/>
        </p:nvSpPr>
        <p:spPr>
          <a:xfrm>
            <a:off x="723991" y="3187124"/>
            <a:ext cx="5574727" cy="102806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The way elements are grouped affects our ability to extract information. </a:t>
            </a:r>
            <a:endParaRPr lang="en-US" sz="1824" dirty="0">
              <a:solidFill>
                <a:srgbClr val="000000"/>
              </a:solidFill>
              <a:latin typeface="Bahnschrift SemiLight" panose="020B0502040204020203" pitchFamily="34" charset="0"/>
            </a:endParaRPr>
          </a:p>
        </p:txBody>
      </p:sp>
      <p:sp>
        <p:nvSpPr>
          <p:cNvPr id="3" name="ZoneTexte 4">
            <a:extLst>
              <a:ext uri="{FF2B5EF4-FFF2-40B4-BE49-F238E27FC236}">
                <a16:creationId xmlns:a16="http://schemas.microsoft.com/office/drawing/2014/main" id="{0B03A120-CAE1-8533-E5AE-2FDE304E242F}"/>
              </a:ext>
            </a:extLst>
          </p:cNvPr>
          <p:cNvSpPr txBox="1"/>
          <p:nvPr/>
        </p:nvSpPr>
        <p:spPr>
          <a:xfrm>
            <a:off x="7442623" y="6407452"/>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5"/>
              </a:rPr>
              <a:t>http://medium.com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40358289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F8E48-1384-71FC-2497-9142B268E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D1031-4346-1DF9-8AEF-B8C01FC32135}"/>
              </a:ext>
            </a:extLst>
          </p:cNvPr>
          <p:cNvSpPr>
            <a:spLocks noGrp="1"/>
          </p:cNvSpPr>
          <p:nvPr>
            <p:ph type="title"/>
          </p:nvPr>
        </p:nvSpPr>
        <p:spPr/>
        <p:txBody>
          <a:bodyPr/>
          <a:lstStyle/>
          <a:p>
            <a:r>
              <a:rPr lang="en-US">
                <a:latin typeface="Bahnschrift SemiBold"/>
              </a:rPr>
              <a:t>Principles of Gestalt</a:t>
            </a:r>
          </a:p>
        </p:txBody>
      </p:sp>
      <p:pic>
        <p:nvPicPr>
          <p:cNvPr id="4" name="group2 1" descr="preencoded.png">
            <a:extLst>
              <a:ext uri="{FF2B5EF4-FFF2-40B4-BE49-F238E27FC236}">
                <a16:creationId xmlns:a16="http://schemas.microsoft.com/office/drawing/2014/main" id="{4A67FA1E-C48F-4EBA-F011-71736CFCC963}"/>
              </a:ext>
            </a:extLst>
          </p:cNvPr>
          <p:cNvPicPr>
            <a:picLocks noChangeAspect="1"/>
          </p:cNvPicPr>
          <p:nvPr/>
        </p:nvPicPr>
        <p:blipFill>
          <a:blip r:embed="rId3"/>
          <a:srcRect/>
          <a:stretch/>
        </p:blipFill>
        <p:spPr>
          <a:xfrm>
            <a:off x="2422095" y="1783071"/>
            <a:ext cx="4233045" cy="4977563"/>
          </a:xfrm>
          <a:prstGeom prst="rect">
            <a:avLst/>
          </a:prstGeom>
        </p:spPr>
      </p:pic>
      <p:pic>
        <p:nvPicPr>
          <p:cNvPr id="7" name="group3 1" descr="preencoded.png">
            <a:extLst>
              <a:ext uri="{FF2B5EF4-FFF2-40B4-BE49-F238E27FC236}">
                <a16:creationId xmlns:a16="http://schemas.microsoft.com/office/drawing/2014/main" id="{A74337A9-1229-510D-11E7-9BEF9FD9A154}"/>
              </a:ext>
            </a:extLst>
          </p:cNvPr>
          <p:cNvPicPr>
            <a:picLocks noChangeAspect="1"/>
          </p:cNvPicPr>
          <p:nvPr/>
        </p:nvPicPr>
        <p:blipFill>
          <a:blip r:embed="rId4"/>
          <a:srcRect r="34586"/>
          <a:stretch>
            <a:fillRect/>
          </a:stretch>
        </p:blipFill>
        <p:spPr>
          <a:xfrm>
            <a:off x="6096000" y="1711535"/>
            <a:ext cx="4091940" cy="5157369"/>
          </a:xfrm>
          <a:prstGeom prst="rect">
            <a:avLst/>
          </a:prstGeom>
        </p:spPr>
      </p:pic>
      <p:sp>
        <p:nvSpPr>
          <p:cNvPr id="10" name="It floats">
            <a:extLst>
              <a:ext uri="{FF2B5EF4-FFF2-40B4-BE49-F238E27FC236}">
                <a16:creationId xmlns:a16="http://schemas.microsoft.com/office/drawing/2014/main" id="{2C5E8C35-A227-241B-6232-0F6DC429D7AE}"/>
              </a:ext>
            </a:extLst>
          </p:cNvPr>
          <p:cNvSpPr/>
          <p:nvPr/>
        </p:nvSpPr>
        <p:spPr>
          <a:xfrm>
            <a:off x="750566" y="1711535"/>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“It floats!”</a:t>
            </a:r>
            <a:endParaRPr lang="en-US" sz="3877" dirty="0">
              <a:solidFill>
                <a:srgbClr val="000000"/>
              </a:solidFill>
              <a:latin typeface="Bahnschrift SemiLight" panose="020B0502040204020203" pitchFamily="34" charset="0"/>
            </a:endParaRPr>
          </a:p>
        </p:txBody>
      </p:sp>
      <p:sp>
        <p:nvSpPr>
          <p:cNvPr id="3" name="ZoneTexte 4">
            <a:extLst>
              <a:ext uri="{FF2B5EF4-FFF2-40B4-BE49-F238E27FC236}">
                <a16:creationId xmlns:a16="http://schemas.microsoft.com/office/drawing/2014/main" id="{212E5451-2186-FD6C-3992-7EF9FE97D991}"/>
              </a:ext>
            </a:extLst>
          </p:cNvPr>
          <p:cNvSpPr txBox="1"/>
          <p:nvPr/>
        </p:nvSpPr>
        <p:spPr>
          <a:xfrm>
            <a:off x="5494388" y="63543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5"/>
              </a:rPr>
              <a:t>http://medium.com</a:t>
            </a:r>
            <a:r>
              <a:rPr lang="fr-FR" sz="1200" dirty="0">
                <a:latin typeface="Bahnschrift SemiLight"/>
                <a:ea typeface="Calibri"/>
                <a:cs typeface="Calibri"/>
              </a:rPr>
              <a:t>  </a:t>
            </a:r>
            <a:endParaRPr lang="fr-FR" sz="1200" dirty="0"/>
          </a:p>
        </p:txBody>
      </p:sp>
      <p:sp>
        <p:nvSpPr>
          <p:cNvPr id="8" name="TextBox 7">
            <a:extLst>
              <a:ext uri="{FF2B5EF4-FFF2-40B4-BE49-F238E27FC236}">
                <a16:creationId xmlns:a16="http://schemas.microsoft.com/office/drawing/2014/main" id="{66A68E6D-BB2A-04FD-C124-0734E9253720}"/>
              </a:ext>
            </a:extLst>
          </p:cNvPr>
          <p:cNvSpPr txBox="1"/>
          <p:nvPr/>
        </p:nvSpPr>
        <p:spPr>
          <a:xfrm>
            <a:off x="10187940" y="3671688"/>
            <a:ext cx="1912988" cy="600164"/>
          </a:xfrm>
          <a:prstGeom prst="rect">
            <a:avLst/>
          </a:prstGeom>
          <a:noFill/>
        </p:spPr>
        <p:txBody>
          <a:bodyPr wrap="square">
            <a:spAutoFit/>
          </a:bodyPr>
          <a:lstStyle/>
          <a:p>
            <a:r>
              <a:rPr lang="en-US" sz="1100" dirty="0">
                <a:latin typeface="Bahnschrift SemiLight" panose="020B0502040204020203" pitchFamily="34" charset="0"/>
                <a:ea typeface="Calibri"/>
                <a:cs typeface="Calibri"/>
              </a:rPr>
              <a:t>Added border lines to enclose the related features to their category.</a:t>
            </a:r>
          </a:p>
        </p:txBody>
      </p:sp>
    </p:spTree>
    <p:extLst>
      <p:ext uri="{BB962C8B-B14F-4D97-AF65-F5344CB8AC3E}">
        <p14:creationId xmlns:p14="http://schemas.microsoft.com/office/powerpoint/2010/main" val="33053007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10419-CD0A-03A6-E07A-5B7FAB644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8B148-E174-28CA-DA5F-605BA7A881F3}"/>
              </a:ext>
            </a:extLst>
          </p:cNvPr>
          <p:cNvSpPr>
            <a:spLocks noGrp="1"/>
          </p:cNvSpPr>
          <p:nvPr>
            <p:ph type="title"/>
          </p:nvPr>
        </p:nvSpPr>
        <p:spPr/>
        <p:txBody>
          <a:bodyPr/>
          <a:lstStyle/>
          <a:p>
            <a:r>
              <a:rPr lang="en-US">
                <a:latin typeface="Bahnschrift SemiBold"/>
              </a:rPr>
              <a:t>Principles of Gestalt</a:t>
            </a:r>
          </a:p>
        </p:txBody>
      </p:sp>
      <p:pic>
        <p:nvPicPr>
          <p:cNvPr id="17" name="Mask Group" descr="preencoded.png">
            <a:extLst>
              <a:ext uri="{FF2B5EF4-FFF2-40B4-BE49-F238E27FC236}">
                <a16:creationId xmlns:a16="http://schemas.microsoft.com/office/drawing/2014/main" id="{6320197A-F1CE-5483-E920-BB14A86721E8}"/>
              </a:ext>
            </a:extLst>
          </p:cNvPr>
          <p:cNvPicPr>
            <a:picLocks noChangeAspect="1"/>
          </p:cNvPicPr>
          <p:nvPr/>
        </p:nvPicPr>
        <p:blipFill>
          <a:blip r:embed="rId3"/>
          <a:srcRect/>
          <a:stretch/>
        </p:blipFill>
        <p:spPr>
          <a:xfrm>
            <a:off x="8296931" y="6545952"/>
            <a:ext cx="3301397" cy="1896855"/>
          </a:xfrm>
          <a:prstGeom prst="rect">
            <a:avLst/>
          </a:prstGeom>
        </p:spPr>
      </p:pic>
      <p:pic>
        <p:nvPicPr>
          <p:cNvPr id="5" name="Mask Group" descr="preencoded.png">
            <a:extLst>
              <a:ext uri="{FF2B5EF4-FFF2-40B4-BE49-F238E27FC236}">
                <a16:creationId xmlns:a16="http://schemas.microsoft.com/office/drawing/2014/main" id="{A3093CB2-D46D-0A61-7081-113474A5EE42}"/>
              </a:ext>
            </a:extLst>
          </p:cNvPr>
          <p:cNvPicPr>
            <a:picLocks noChangeAspect="1"/>
          </p:cNvPicPr>
          <p:nvPr/>
        </p:nvPicPr>
        <p:blipFill>
          <a:blip r:embed="rId4"/>
          <a:srcRect t="22989" b="-2"/>
          <a:stretch/>
        </p:blipFill>
        <p:spPr>
          <a:xfrm>
            <a:off x="6675200" y="1584146"/>
            <a:ext cx="5516800" cy="5263498"/>
          </a:xfrm>
          <a:prstGeom prst="rect">
            <a:avLst/>
          </a:prstGeom>
        </p:spPr>
      </p:pic>
      <p:pic>
        <p:nvPicPr>
          <p:cNvPr id="8" name="Group 256" descr="preencoded.png">
            <a:extLst>
              <a:ext uri="{FF2B5EF4-FFF2-40B4-BE49-F238E27FC236}">
                <a16:creationId xmlns:a16="http://schemas.microsoft.com/office/drawing/2014/main" id="{76DF90B7-C748-584B-5C3F-F0C36ED650D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5754" y="4004802"/>
            <a:ext cx="5458888" cy="1447981"/>
          </a:xfrm>
          <a:prstGeom prst="rect">
            <a:avLst/>
          </a:prstGeom>
        </p:spPr>
      </p:pic>
      <p:sp>
        <p:nvSpPr>
          <p:cNvPr id="11" name="Continuity">
            <a:extLst>
              <a:ext uri="{FF2B5EF4-FFF2-40B4-BE49-F238E27FC236}">
                <a16:creationId xmlns:a16="http://schemas.microsoft.com/office/drawing/2014/main" id="{8EB0A246-6BED-6E32-B813-F7CB52895AF7}"/>
              </a:ext>
            </a:extLst>
          </p:cNvPr>
          <p:cNvSpPr/>
          <p:nvPr/>
        </p:nvSpPr>
        <p:spPr>
          <a:xfrm>
            <a:off x="738471" y="1977630"/>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Continuity</a:t>
            </a:r>
            <a:endParaRPr lang="en-US" sz="3877" dirty="0">
              <a:solidFill>
                <a:srgbClr val="000000"/>
              </a:solidFill>
              <a:latin typeface="Bahnschrift SemiLight" panose="020B0502040204020203" pitchFamily="34" charset="0"/>
            </a:endParaRPr>
          </a:p>
        </p:txBody>
      </p:sp>
      <p:sp>
        <p:nvSpPr>
          <p:cNvPr id="13" name="When points are close together they are perceived as continuity">
            <a:extLst>
              <a:ext uri="{FF2B5EF4-FFF2-40B4-BE49-F238E27FC236}">
                <a16:creationId xmlns:a16="http://schemas.microsoft.com/office/drawing/2014/main" id="{38DB3E37-3770-E131-6F31-55362DF4BDE4}"/>
              </a:ext>
            </a:extLst>
          </p:cNvPr>
          <p:cNvSpPr/>
          <p:nvPr/>
        </p:nvSpPr>
        <p:spPr>
          <a:xfrm>
            <a:off x="723991" y="3005696"/>
            <a:ext cx="5574727" cy="102806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When points are close together, they are perceived as continuity.</a:t>
            </a:r>
            <a:endParaRPr lang="en-US" sz="1824" dirty="0">
              <a:solidFill>
                <a:srgbClr val="000000"/>
              </a:solidFill>
              <a:latin typeface="Bahnschrift SemiLight" panose="020B0502040204020203" pitchFamily="34" charset="0"/>
            </a:endParaRPr>
          </a:p>
        </p:txBody>
      </p:sp>
      <p:sp>
        <p:nvSpPr>
          <p:cNvPr id="3" name="ZoneTexte 4">
            <a:extLst>
              <a:ext uri="{FF2B5EF4-FFF2-40B4-BE49-F238E27FC236}">
                <a16:creationId xmlns:a16="http://schemas.microsoft.com/office/drawing/2014/main" id="{7BD87644-62CA-0219-935D-92A9678D3F1F}"/>
              </a:ext>
            </a:extLst>
          </p:cNvPr>
          <p:cNvSpPr txBox="1"/>
          <p:nvPr/>
        </p:nvSpPr>
        <p:spPr>
          <a:xfrm>
            <a:off x="535754" y="55923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7"/>
              </a:rPr>
              <a:t>http://medium.com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3423777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06256-E736-7709-E9EE-90F508485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38FDC-29EE-0365-2482-A808540F1BE1}"/>
              </a:ext>
            </a:extLst>
          </p:cNvPr>
          <p:cNvSpPr>
            <a:spLocks noGrp="1"/>
          </p:cNvSpPr>
          <p:nvPr>
            <p:ph type="title"/>
          </p:nvPr>
        </p:nvSpPr>
        <p:spPr/>
        <p:txBody>
          <a:bodyPr/>
          <a:lstStyle/>
          <a:p>
            <a:r>
              <a:rPr lang="en-US">
                <a:latin typeface="Bahnschrift SemiBold"/>
              </a:rPr>
              <a:t>Principles of Gestalt</a:t>
            </a:r>
          </a:p>
        </p:txBody>
      </p:sp>
      <p:pic>
        <p:nvPicPr>
          <p:cNvPr id="17" name="Mask Group" descr="preencoded.png">
            <a:extLst>
              <a:ext uri="{FF2B5EF4-FFF2-40B4-BE49-F238E27FC236}">
                <a16:creationId xmlns:a16="http://schemas.microsoft.com/office/drawing/2014/main" id="{E3E15C51-E924-C01A-12A0-1C99591B1092}"/>
              </a:ext>
            </a:extLst>
          </p:cNvPr>
          <p:cNvPicPr>
            <a:picLocks noChangeAspect="1"/>
          </p:cNvPicPr>
          <p:nvPr/>
        </p:nvPicPr>
        <p:blipFill>
          <a:blip r:embed="rId3"/>
          <a:srcRect/>
          <a:stretch/>
        </p:blipFill>
        <p:spPr>
          <a:xfrm>
            <a:off x="8296931" y="6545952"/>
            <a:ext cx="3301397" cy="1896855"/>
          </a:xfrm>
          <a:prstGeom prst="rect">
            <a:avLst/>
          </a:prstGeom>
        </p:spPr>
      </p:pic>
      <p:pic>
        <p:nvPicPr>
          <p:cNvPr id="4" name="Mask Group" descr="preencoded.png">
            <a:extLst>
              <a:ext uri="{FF2B5EF4-FFF2-40B4-BE49-F238E27FC236}">
                <a16:creationId xmlns:a16="http://schemas.microsoft.com/office/drawing/2014/main" id="{97450E24-FB62-5EF2-BD79-488392EA3A6A}"/>
              </a:ext>
            </a:extLst>
          </p:cNvPr>
          <p:cNvPicPr>
            <a:picLocks noChangeAspect="1"/>
          </p:cNvPicPr>
          <p:nvPr/>
        </p:nvPicPr>
        <p:blipFill>
          <a:blip r:embed="rId4"/>
          <a:srcRect/>
          <a:stretch/>
        </p:blipFill>
        <p:spPr>
          <a:xfrm>
            <a:off x="6675200" y="797955"/>
            <a:ext cx="5516800" cy="6834470"/>
          </a:xfrm>
          <a:prstGeom prst="rect">
            <a:avLst/>
          </a:prstGeom>
        </p:spPr>
      </p:pic>
      <p:pic>
        <p:nvPicPr>
          <p:cNvPr id="7" name="Group 262" descr="preencoded.png">
            <a:extLst>
              <a:ext uri="{FF2B5EF4-FFF2-40B4-BE49-F238E27FC236}">
                <a16:creationId xmlns:a16="http://schemas.microsoft.com/office/drawing/2014/main" id="{8578908E-D0D8-3673-C18C-023DA070E68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3991" y="4186231"/>
            <a:ext cx="5458888" cy="1520380"/>
          </a:xfrm>
          <a:prstGeom prst="rect">
            <a:avLst/>
          </a:prstGeom>
        </p:spPr>
      </p:pic>
      <p:sp>
        <p:nvSpPr>
          <p:cNvPr id="10" name="Similarity">
            <a:extLst>
              <a:ext uri="{FF2B5EF4-FFF2-40B4-BE49-F238E27FC236}">
                <a16:creationId xmlns:a16="http://schemas.microsoft.com/office/drawing/2014/main" id="{977D62D0-D3BE-29D0-0D49-0E516FC18A7C}"/>
              </a:ext>
            </a:extLst>
          </p:cNvPr>
          <p:cNvSpPr/>
          <p:nvPr/>
        </p:nvSpPr>
        <p:spPr>
          <a:xfrm>
            <a:off x="738471" y="2159058"/>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Similarity</a:t>
            </a:r>
            <a:endParaRPr lang="en-US" sz="3877" dirty="0">
              <a:solidFill>
                <a:srgbClr val="000000"/>
              </a:solidFill>
              <a:latin typeface="Bahnschrift SemiLight" panose="020B0502040204020203" pitchFamily="34" charset="0"/>
            </a:endParaRPr>
          </a:p>
        </p:txBody>
      </p:sp>
      <p:sp>
        <p:nvSpPr>
          <p:cNvPr id="14" name="If the distance does not allow a shape to be perceived the most similar ones will be associated with each other">
            <a:extLst>
              <a:ext uri="{FF2B5EF4-FFF2-40B4-BE49-F238E27FC236}">
                <a16:creationId xmlns:a16="http://schemas.microsoft.com/office/drawing/2014/main" id="{797D0B60-A9D6-08BB-B1CA-01FDC4DC48D4}"/>
              </a:ext>
            </a:extLst>
          </p:cNvPr>
          <p:cNvSpPr/>
          <p:nvPr/>
        </p:nvSpPr>
        <p:spPr>
          <a:xfrm>
            <a:off x="723991" y="3187124"/>
            <a:ext cx="5574727" cy="102806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a:solidFill>
                  <a:srgbClr val="000000"/>
                </a:solidFill>
                <a:latin typeface="Bahnschrift SemiLight" panose="020B0502040204020203" pitchFamily="34" charset="0"/>
                <a:ea typeface="Satoshi Regular" pitchFamily="34" charset="-122"/>
                <a:cs typeface="Satoshi Regular" pitchFamily="34" charset="-120"/>
              </a:rPr>
              <a:t>If the distance does not allow a shape to be perceived, the most similar ones will be associated with each other.</a:t>
            </a:r>
            <a:endParaRPr lang="en-US" sz="1824">
              <a:solidFill>
                <a:srgbClr val="000000"/>
              </a:solidFill>
              <a:latin typeface="Bahnschrift SemiLight" panose="020B0502040204020203" pitchFamily="34" charset="0"/>
            </a:endParaRPr>
          </a:p>
        </p:txBody>
      </p:sp>
      <p:sp>
        <p:nvSpPr>
          <p:cNvPr id="16" name="TEXT">
            <a:extLst>
              <a:ext uri="{FF2B5EF4-FFF2-40B4-BE49-F238E27FC236}">
                <a16:creationId xmlns:a16="http://schemas.microsoft.com/office/drawing/2014/main" id="{FD281AB0-9114-F717-A693-029C715C2D21}"/>
              </a:ext>
            </a:extLst>
          </p:cNvPr>
          <p:cNvSpPr/>
          <p:nvPr/>
        </p:nvSpPr>
        <p:spPr>
          <a:xfrm>
            <a:off x="1042547" y="5069499"/>
            <a:ext cx="738470" cy="231677"/>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58"/>
              </a:lnSpc>
              <a:buNone/>
            </a:pPr>
            <a:r>
              <a:rPr lang="en-US" sz="684">
                <a:solidFill>
                  <a:srgbClr val="444343"/>
                </a:solidFill>
                <a:latin typeface="Satoshi Black" pitchFamily="34" charset="0"/>
                <a:ea typeface="Satoshi Black" pitchFamily="34" charset="-122"/>
                <a:cs typeface="Satoshi Black" pitchFamily="34" charset="-120"/>
              </a:rPr>
              <a:t>TEXT</a:t>
            </a:r>
            <a:endParaRPr lang="en-US" sz="684"/>
          </a:p>
        </p:txBody>
      </p:sp>
      <p:sp>
        <p:nvSpPr>
          <p:cNvPr id="19" name="PHOTO">
            <a:extLst>
              <a:ext uri="{FF2B5EF4-FFF2-40B4-BE49-F238E27FC236}">
                <a16:creationId xmlns:a16="http://schemas.microsoft.com/office/drawing/2014/main" id="{C07A2EA8-7AF3-032C-1EAA-972010265A1B}"/>
              </a:ext>
            </a:extLst>
          </p:cNvPr>
          <p:cNvSpPr/>
          <p:nvPr/>
        </p:nvSpPr>
        <p:spPr>
          <a:xfrm>
            <a:off x="2070614" y="5069499"/>
            <a:ext cx="738470" cy="231677"/>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58"/>
              </a:lnSpc>
              <a:buNone/>
            </a:pPr>
            <a:r>
              <a:rPr lang="en-US" sz="684">
                <a:solidFill>
                  <a:srgbClr val="444343"/>
                </a:solidFill>
                <a:latin typeface="Satoshi Black" pitchFamily="34" charset="0"/>
                <a:ea typeface="Satoshi Black" pitchFamily="34" charset="-122"/>
                <a:cs typeface="Satoshi Black" pitchFamily="34" charset="-120"/>
              </a:rPr>
              <a:t>PHOTO</a:t>
            </a:r>
            <a:endParaRPr lang="en-US" sz="684"/>
          </a:p>
        </p:txBody>
      </p:sp>
      <p:sp>
        <p:nvSpPr>
          <p:cNvPr id="21" name="QUOTE">
            <a:extLst>
              <a:ext uri="{FF2B5EF4-FFF2-40B4-BE49-F238E27FC236}">
                <a16:creationId xmlns:a16="http://schemas.microsoft.com/office/drawing/2014/main" id="{0A3DE410-606E-20B0-CB71-68F0E5BC8A29}"/>
              </a:ext>
            </a:extLst>
          </p:cNvPr>
          <p:cNvSpPr/>
          <p:nvPr/>
        </p:nvSpPr>
        <p:spPr>
          <a:xfrm>
            <a:off x="3098680" y="5069499"/>
            <a:ext cx="738470" cy="231677"/>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58"/>
              </a:lnSpc>
              <a:buNone/>
            </a:pPr>
            <a:r>
              <a:rPr lang="en-US" sz="684">
                <a:solidFill>
                  <a:srgbClr val="444343"/>
                </a:solidFill>
                <a:latin typeface="Satoshi Black" pitchFamily="34" charset="0"/>
                <a:ea typeface="Satoshi Black" pitchFamily="34" charset="-122"/>
                <a:cs typeface="Satoshi Black" pitchFamily="34" charset="-120"/>
              </a:rPr>
              <a:t>QUOTE</a:t>
            </a:r>
            <a:endParaRPr lang="en-US" sz="684"/>
          </a:p>
        </p:txBody>
      </p:sp>
      <p:sp>
        <p:nvSpPr>
          <p:cNvPr id="23" name="AUDIO">
            <a:extLst>
              <a:ext uri="{FF2B5EF4-FFF2-40B4-BE49-F238E27FC236}">
                <a16:creationId xmlns:a16="http://schemas.microsoft.com/office/drawing/2014/main" id="{6F321E8A-98D3-B719-03E0-5261C6EBA884}"/>
              </a:ext>
            </a:extLst>
          </p:cNvPr>
          <p:cNvSpPr/>
          <p:nvPr/>
        </p:nvSpPr>
        <p:spPr>
          <a:xfrm>
            <a:off x="4126747" y="5069499"/>
            <a:ext cx="738470" cy="231677"/>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58"/>
              </a:lnSpc>
              <a:buNone/>
            </a:pPr>
            <a:r>
              <a:rPr lang="en-US" sz="684">
                <a:solidFill>
                  <a:srgbClr val="444343"/>
                </a:solidFill>
                <a:latin typeface="Satoshi Black" pitchFamily="34" charset="0"/>
                <a:ea typeface="Satoshi Black" pitchFamily="34" charset="-122"/>
                <a:cs typeface="Satoshi Black" pitchFamily="34" charset="-120"/>
              </a:rPr>
              <a:t>AUDIO</a:t>
            </a:r>
            <a:endParaRPr lang="en-US" sz="684"/>
          </a:p>
        </p:txBody>
      </p:sp>
      <p:sp>
        <p:nvSpPr>
          <p:cNvPr id="25" name="VIDEO">
            <a:extLst>
              <a:ext uri="{FF2B5EF4-FFF2-40B4-BE49-F238E27FC236}">
                <a16:creationId xmlns:a16="http://schemas.microsoft.com/office/drawing/2014/main" id="{F7257C88-8DE5-585C-835C-FD7C322B42B1}"/>
              </a:ext>
            </a:extLst>
          </p:cNvPr>
          <p:cNvSpPr/>
          <p:nvPr/>
        </p:nvSpPr>
        <p:spPr>
          <a:xfrm>
            <a:off x="5140333" y="5069499"/>
            <a:ext cx="738470" cy="231677"/>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958"/>
              </a:lnSpc>
              <a:buNone/>
            </a:pPr>
            <a:r>
              <a:rPr lang="en-US" sz="684">
                <a:solidFill>
                  <a:srgbClr val="444343"/>
                </a:solidFill>
                <a:latin typeface="Satoshi Black" pitchFamily="34" charset="0"/>
                <a:ea typeface="Satoshi Black" pitchFamily="34" charset="-122"/>
                <a:cs typeface="Satoshi Black" pitchFamily="34" charset="-120"/>
              </a:rPr>
              <a:t>VIDEO</a:t>
            </a:r>
            <a:endParaRPr lang="en-US" sz="684"/>
          </a:p>
        </p:txBody>
      </p:sp>
      <p:sp>
        <p:nvSpPr>
          <p:cNvPr id="3" name="ZoneTexte 4">
            <a:extLst>
              <a:ext uri="{FF2B5EF4-FFF2-40B4-BE49-F238E27FC236}">
                <a16:creationId xmlns:a16="http://schemas.microsoft.com/office/drawing/2014/main" id="{2D4D36B8-3E2B-2EC5-3E8B-06C46BB18549}"/>
              </a:ext>
            </a:extLst>
          </p:cNvPr>
          <p:cNvSpPr txBox="1"/>
          <p:nvPr/>
        </p:nvSpPr>
        <p:spPr>
          <a:xfrm>
            <a:off x="5494388" y="63543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7"/>
              </a:rPr>
              <a:t>http://medium.com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4318463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A8D03-24CB-A6CE-DF30-5AF247A33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588DB-8D80-68DF-C96F-8FDE6C063714}"/>
              </a:ext>
            </a:extLst>
          </p:cNvPr>
          <p:cNvSpPr>
            <a:spLocks noGrp="1"/>
          </p:cNvSpPr>
          <p:nvPr>
            <p:ph type="title"/>
          </p:nvPr>
        </p:nvSpPr>
        <p:spPr/>
        <p:txBody>
          <a:bodyPr/>
          <a:lstStyle/>
          <a:p>
            <a:r>
              <a:rPr lang="en-US">
                <a:latin typeface="Bahnschrift SemiBold"/>
              </a:rPr>
              <a:t>Principles of Gestalt</a:t>
            </a:r>
          </a:p>
        </p:txBody>
      </p:sp>
      <p:pic>
        <p:nvPicPr>
          <p:cNvPr id="17" name="Mask Group" descr="preencoded.png">
            <a:extLst>
              <a:ext uri="{FF2B5EF4-FFF2-40B4-BE49-F238E27FC236}">
                <a16:creationId xmlns:a16="http://schemas.microsoft.com/office/drawing/2014/main" id="{4C24F832-BD9B-8054-FF86-4C750EC6C23B}"/>
              </a:ext>
            </a:extLst>
          </p:cNvPr>
          <p:cNvPicPr>
            <a:picLocks noChangeAspect="1"/>
          </p:cNvPicPr>
          <p:nvPr/>
        </p:nvPicPr>
        <p:blipFill>
          <a:blip r:embed="rId3"/>
          <a:srcRect/>
          <a:stretch/>
        </p:blipFill>
        <p:spPr>
          <a:xfrm>
            <a:off x="8296931" y="6545952"/>
            <a:ext cx="3301397" cy="1896855"/>
          </a:xfrm>
          <a:prstGeom prst="rect">
            <a:avLst/>
          </a:prstGeom>
        </p:spPr>
      </p:pic>
      <p:pic>
        <p:nvPicPr>
          <p:cNvPr id="5" name="sim1 1" descr="preencoded.png">
            <a:extLst>
              <a:ext uri="{FF2B5EF4-FFF2-40B4-BE49-F238E27FC236}">
                <a16:creationId xmlns:a16="http://schemas.microsoft.com/office/drawing/2014/main" id="{3C86EEBD-C515-7801-C7F7-D197BCCFC175}"/>
              </a:ext>
            </a:extLst>
          </p:cNvPr>
          <p:cNvPicPr>
            <a:picLocks noChangeAspect="1"/>
          </p:cNvPicPr>
          <p:nvPr/>
        </p:nvPicPr>
        <p:blipFill>
          <a:blip r:embed="rId4"/>
          <a:srcRect/>
          <a:stretch/>
        </p:blipFill>
        <p:spPr>
          <a:xfrm>
            <a:off x="6449491" y="2329397"/>
            <a:ext cx="5742509" cy="4314122"/>
          </a:xfrm>
          <a:prstGeom prst="rect">
            <a:avLst/>
          </a:prstGeom>
        </p:spPr>
      </p:pic>
      <p:pic>
        <p:nvPicPr>
          <p:cNvPr id="8" name="sim1 2" descr="preencoded.png">
            <a:extLst>
              <a:ext uri="{FF2B5EF4-FFF2-40B4-BE49-F238E27FC236}">
                <a16:creationId xmlns:a16="http://schemas.microsoft.com/office/drawing/2014/main" id="{71E08288-8637-28F3-FBD5-360BA2940FC2}"/>
              </a:ext>
            </a:extLst>
          </p:cNvPr>
          <p:cNvPicPr>
            <a:picLocks noChangeAspect="1"/>
          </p:cNvPicPr>
          <p:nvPr/>
        </p:nvPicPr>
        <p:blipFill>
          <a:blip r:embed="rId5"/>
          <a:srcRect/>
          <a:stretch/>
        </p:blipFill>
        <p:spPr>
          <a:xfrm>
            <a:off x="512769" y="2329397"/>
            <a:ext cx="5742509" cy="4314122"/>
          </a:xfrm>
          <a:prstGeom prst="rect">
            <a:avLst/>
          </a:prstGeom>
        </p:spPr>
      </p:pic>
      <p:sp>
        <p:nvSpPr>
          <p:cNvPr id="11" name="Similarity  Distinction">
            <a:extLst>
              <a:ext uri="{FF2B5EF4-FFF2-40B4-BE49-F238E27FC236}">
                <a16:creationId xmlns:a16="http://schemas.microsoft.com/office/drawing/2014/main" id="{0158186B-13C0-5CD1-3EAF-FE63EDEEEE6E}"/>
              </a:ext>
            </a:extLst>
          </p:cNvPr>
          <p:cNvSpPr/>
          <p:nvPr/>
        </p:nvSpPr>
        <p:spPr>
          <a:xfrm>
            <a:off x="738471" y="1862725"/>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Similarity / Distinction</a:t>
            </a:r>
            <a:endParaRPr lang="en-US" sz="3877" dirty="0">
              <a:solidFill>
                <a:srgbClr val="000000"/>
              </a:solidFill>
              <a:latin typeface="Bahnschrift SemiLight" panose="020B0502040204020203" pitchFamily="34" charset="0"/>
            </a:endParaRPr>
          </a:p>
        </p:txBody>
      </p:sp>
      <p:sp>
        <p:nvSpPr>
          <p:cNvPr id="4" name="ZoneTexte 3">
            <a:extLst>
              <a:ext uri="{FF2B5EF4-FFF2-40B4-BE49-F238E27FC236}">
                <a16:creationId xmlns:a16="http://schemas.microsoft.com/office/drawing/2014/main" id="{52644632-1A90-10A6-0B9E-0CD70D44DA38}"/>
              </a:ext>
            </a:extLst>
          </p:cNvPr>
          <p:cNvSpPr txBox="1"/>
          <p:nvPr/>
        </p:nvSpPr>
        <p:spPr>
          <a:xfrm>
            <a:off x="5361658" y="648972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10360152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CCE7-C5C6-76BB-1916-0054F4DEF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272360-97BE-1D96-BE56-69F13638308D}"/>
              </a:ext>
            </a:extLst>
          </p:cNvPr>
          <p:cNvSpPr>
            <a:spLocks noGrp="1"/>
          </p:cNvSpPr>
          <p:nvPr>
            <p:ph type="title"/>
          </p:nvPr>
        </p:nvSpPr>
        <p:spPr/>
        <p:txBody>
          <a:bodyPr/>
          <a:lstStyle/>
          <a:p>
            <a:r>
              <a:rPr lang="en-US">
                <a:latin typeface="Bahnschrift SemiBold"/>
              </a:rPr>
              <a:t>Principles of Gestalt</a:t>
            </a:r>
          </a:p>
        </p:txBody>
      </p:sp>
      <p:pic>
        <p:nvPicPr>
          <p:cNvPr id="17" name="Mask Group" descr="preencoded.png">
            <a:extLst>
              <a:ext uri="{FF2B5EF4-FFF2-40B4-BE49-F238E27FC236}">
                <a16:creationId xmlns:a16="http://schemas.microsoft.com/office/drawing/2014/main" id="{F03874D4-699E-EA92-F940-1744DA933817}"/>
              </a:ext>
            </a:extLst>
          </p:cNvPr>
          <p:cNvPicPr>
            <a:picLocks noChangeAspect="1"/>
          </p:cNvPicPr>
          <p:nvPr/>
        </p:nvPicPr>
        <p:blipFill>
          <a:blip r:embed="rId3"/>
          <a:srcRect/>
          <a:stretch/>
        </p:blipFill>
        <p:spPr>
          <a:xfrm>
            <a:off x="8296931" y="6545952"/>
            <a:ext cx="3301397" cy="1896855"/>
          </a:xfrm>
          <a:prstGeom prst="rect">
            <a:avLst/>
          </a:prstGeom>
        </p:spPr>
      </p:pic>
      <p:pic>
        <p:nvPicPr>
          <p:cNvPr id="4" name="Mask Group" descr="preencoded.png">
            <a:extLst>
              <a:ext uri="{FF2B5EF4-FFF2-40B4-BE49-F238E27FC236}">
                <a16:creationId xmlns:a16="http://schemas.microsoft.com/office/drawing/2014/main" id="{45D81B89-3CA5-8F41-E27D-93E3018047D8}"/>
              </a:ext>
            </a:extLst>
          </p:cNvPr>
          <p:cNvPicPr>
            <a:picLocks noChangeAspect="1"/>
          </p:cNvPicPr>
          <p:nvPr/>
        </p:nvPicPr>
        <p:blipFill>
          <a:blip r:embed="rId4"/>
          <a:srcRect t="23097" r="152" b="-2"/>
          <a:stretch/>
        </p:blipFill>
        <p:spPr>
          <a:xfrm>
            <a:off x="6675193" y="1596241"/>
            <a:ext cx="5508461" cy="5256123"/>
          </a:xfrm>
          <a:prstGeom prst="rect">
            <a:avLst/>
          </a:prstGeom>
        </p:spPr>
      </p:pic>
      <p:pic>
        <p:nvPicPr>
          <p:cNvPr id="7" name="Group 273" descr="preencoded.png">
            <a:extLst>
              <a:ext uri="{FF2B5EF4-FFF2-40B4-BE49-F238E27FC236}">
                <a16:creationId xmlns:a16="http://schemas.microsoft.com/office/drawing/2014/main" id="{46C2BBB7-E637-8909-5893-F942CFFF2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3991" y="4347548"/>
            <a:ext cx="1592779" cy="1592779"/>
          </a:xfrm>
          <a:prstGeom prst="rect">
            <a:avLst/>
          </a:prstGeom>
        </p:spPr>
      </p:pic>
      <p:pic>
        <p:nvPicPr>
          <p:cNvPr id="10" name="Group 274" descr="preencoded.png">
            <a:extLst>
              <a:ext uri="{FF2B5EF4-FFF2-40B4-BE49-F238E27FC236}">
                <a16:creationId xmlns:a16="http://schemas.microsoft.com/office/drawing/2014/main" id="{9902E0FA-ED55-2E7B-6E8C-1BF8172977DA}"/>
              </a:ext>
            </a:extLst>
          </p:cNvPr>
          <p:cNvPicPr>
            <a:picLocks noChangeAspect="1"/>
          </p:cNvPicPr>
          <p:nvPr/>
        </p:nvPicPr>
        <p:blipFill>
          <a:blip r:embed="rId7"/>
          <a:srcRect/>
          <a:stretch/>
        </p:blipFill>
        <p:spPr>
          <a:xfrm>
            <a:off x="2606366" y="4347548"/>
            <a:ext cx="1592779" cy="1592779"/>
          </a:xfrm>
          <a:prstGeom prst="rect">
            <a:avLst/>
          </a:prstGeom>
        </p:spPr>
      </p:pic>
      <p:sp>
        <p:nvSpPr>
          <p:cNvPr id="13" name="Negative space">
            <a:extLst>
              <a:ext uri="{FF2B5EF4-FFF2-40B4-BE49-F238E27FC236}">
                <a16:creationId xmlns:a16="http://schemas.microsoft.com/office/drawing/2014/main" id="{BA8D2E9A-F2C1-6A7C-8760-2A954A99DC7E}"/>
              </a:ext>
            </a:extLst>
          </p:cNvPr>
          <p:cNvSpPr/>
          <p:nvPr/>
        </p:nvSpPr>
        <p:spPr>
          <a:xfrm>
            <a:off x="738471" y="2001820"/>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Closure</a:t>
            </a:r>
            <a:endParaRPr lang="en-US" sz="3877" dirty="0">
              <a:latin typeface="Bahnschrift SemiLight" panose="020B0502040204020203" pitchFamily="34" charset="0"/>
            </a:endParaRPr>
          </a:p>
        </p:txBody>
      </p:sp>
      <p:sp>
        <p:nvSpPr>
          <p:cNvPr id="15" name="When an object is partially hidden the mind perceives the object as a whole and the missing part is mentally replaced">
            <a:extLst>
              <a:ext uri="{FF2B5EF4-FFF2-40B4-BE49-F238E27FC236}">
                <a16:creationId xmlns:a16="http://schemas.microsoft.com/office/drawing/2014/main" id="{0C3517D3-A74F-BDAC-FF0E-4F7BF55F1084}"/>
              </a:ext>
            </a:extLst>
          </p:cNvPr>
          <p:cNvSpPr/>
          <p:nvPr/>
        </p:nvSpPr>
        <p:spPr>
          <a:xfrm>
            <a:off x="723991" y="3029886"/>
            <a:ext cx="5574727" cy="102806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a:solidFill>
                  <a:srgbClr val="444343"/>
                </a:solidFill>
                <a:latin typeface="Bahnschrift SemiLight" panose="020B0502040204020203" pitchFamily="34" charset="0"/>
                <a:ea typeface="Satoshi Regular" pitchFamily="34" charset="-122"/>
                <a:cs typeface="Satoshi Regular" pitchFamily="34" charset="-120"/>
              </a:rPr>
              <a:t>When an object is partially hidden, the mind perceives the object as a whole and the missing part is mentally replaced.</a:t>
            </a:r>
            <a:endParaRPr lang="en-US" sz="1824">
              <a:latin typeface="Bahnschrift SemiLight" panose="020B0502040204020203" pitchFamily="34" charset="0"/>
            </a:endParaRPr>
          </a:p>
        </p:txBody>
      </p:sp>
      <p:sp>
        <p:nvSpPr>
          <p:cNvPr id="18" name="name_3">
            <a:extLst>
              <a:ext uri="{FF2B5EF4-FFF2-40B4-BE49-F238E27FC236}">
                <a16:creationId xmlns:a16="http://schemas.microsoft.com/office/drawing/2014/main" id="{E0131B8B-9CA0-DAFD-3CF8-1B5BE8D1417D}"/>
              </a:ext>
            </a:extLst>
          </p:cNvPr>
          <p:cNvSpPr/>
          <p:nvPr/>
        </p:nvSpPr>
        <p:spPr>
          <a:xfrm>
            <a:off x="3315876" y="4722461"/>
            <a:ext cx="463354" cy="40856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1915"/>
              </a:lnSpc>
              <a:buNone/>
            </a:pPr>
            <a:r>
              <a:rPr lang="en-US" sz="1368" b="1">
                <a:solidFill>
                  <a:srgbClr val="FFFFFF"/>
                </a:solidFill>
                <a:latin typeface="Bahnschrift"/>
                <a:ea typeface="Satoshi Bold" pitchFamily="34" charset="-122"/>
                <a:cs typeface="Satoshi Bold" pitchFamily="34" charset="-120"/>
              </a:rPr>
              <a:t>3</a:t>
            </a:r>
            <a:endParaRPr lang="en-US" sz="1368">
              <a:latin typeface="Bahnschrift"/>
            </a:endParaRPr>
          </a:p>
        </p:txBody>
      </p:sp>
      <p:sp>
        <p:nvSpPr>
          <p:cNvPr id="3" name="ZoneTexte 3">
            <a:extLst>
              <a:ext uri="{FF2B5EF4-FFF2-40B4-BE49-F238E27FC236}">
                <a16:creationId xmlns:a16="http://schemas.microsoft.com/office/drawing/2014/main" id="{CA4E72A5-BB0E-9DF2-47B2-8B5E6828ACCB}"/>
              </a:ext>
            </a:extLst>
          </p:cNvPr>
          <p:cNvSpPr txBox="1"/>
          <p:nvPr/>
        </p:nvSpPr>
        <p:spPr>
          <a:xfrm>
            <a:off x="5361658" y="648972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10770928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53798-547C-70C8-4017-1B3E67EFB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34990-66CD-B1C2-F5A3-8058069E2B01}"/>
              </a:ext>
            </a:extLst>
          </p:cNvPr>
          <p:cNvSpPr>
            <a:spLocks noGrp="1"/>
          </p:cNvSpPr>
          <p:nvPr>
            <p:ph type="title"/>
          </p:nvPr>
        </p:nvSpPr>
        <p:spPr/>
        <p:txBody>
          <a:bodyPr/>
          <a:lstStyle/>
          <a:p>
            <a:r>
              <a:rPr lang="en-US">
                <a:latin typeface="Bahnschrift SemiBold"/>
              </a:rPr>
              <a:t>Principles of Gestalt</a:t>
            </a:r>
          </a:p>
        </p:txBody>
      </p:sp>
      <p:pic>
        <p:nvPicPr>
          <p:cNvPr id="17" name="Mask Group" descr="preencoded.png">
            <a:extLst>
              <a:ext uri="{FF2B5EF4-FFF2-40B4-BE49-F238E27FC236}">
                <a16:creationId xmlns:a16="http://schemas.microsoft.com/office/drawing/2014/main" id="{1C6A0B8D-3944-FD2B-4488-9C6850D76329}"/>
              </a:ext>
            </a:extLst>
          </p:cNvPr>
          <p:cNvPicPr>
            <a:picLocks noChangeAspect="1"/>
          </p:cNvPicPr>
          <p:nvPr/>
        </p:nvPicPr>
        <p:blipFill>
          <a:blip r:embed="rId3"/>
          <a:srcRect/>
          <a:stretch/>
        </p:blipFill>
        <p:spPr>
          <a:xfrm>
            <a:off x="8296931" y="6545952"/>
            <a:ext cx="3301397" cy="1896855"/>
          </a:xfrm>
          <a:prstGeom prst="rect">
            <a:avLst/>
          </a:prstGeom>
        </p:spPr>
      </p:pic>
      <p:sp>
        <p:nvSpPr>
          <p:cNvPr id="5" name="Symmetry">
            <a:extLst>
              <a:ext uri="{FF2B5EF4-FFF2-40B4-BE49-F238E27FC236}">
                <a16:creationId xmlns:a16="http://schemas.microsoft.com/office/drawing/2014/main" id="{C04D124F-C0AC-3C69-9E07-78307D0B51BF}"/>
              </a:ext>
            </a:extLst>
          </p:cNvPr>
          <p:cNvSpPr/>
          <p:nvPr/>
        </p:nvSpPr>
        <p:spPr>
          <a:xfrm>
            <a:off x="738471" y="2085172"/>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Symmetry</a:t>
            </a:r>
            <a:endParaRPr lang="en-US" sz="3877" dirty="0">
              <a:latin typeface="Bahnschrift SemiLight" panose="020B0502040204020203" pitchFamily="34" charset="0"/>
            </a:endParaRPr>
          </a:p>
        </p:txBody>
      </p:sp>
      <p:sp>
        <p:nvSpPr>
          <p:cNvPr id="8" name="When the elements we are looking at have axes of symmetry they are more easily perceived as an overall shape This principle takes precedence over the principle of proximity">
            <a:extLst>
              <a:ext uri="{FF2B5EF4-FFF2-40B4-BE49-F238E27FC236}">
                <a16:creationId xmlns:a16="http://schemas.microsoft.com/office/drawing/2014/main" id="{F9307B37-D3BA-CD40-D660-9E3D3A59B96A}"/>
              </a:ext>
            </a:extLst>
          </p:cNvPr>
          <p:cNvSpPr/>
          <p:nvPr/>
        </p:nvSpPr>
        <p:spPr>
          <a:xfrm>
            <a:off x="723991" y="3113237"/>
            <a:ext cx="5574727" cy="199821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444343"/>
                </a:solidFill>
                <a:latin typeface="Bahnschrift SemiLight" panose="020B0502040204020203" pitchFamily="34" charset="0"/>
                <a:ea typeface="Satoshi Regular" pitchFamily="34" charset="-122"/>
                <a:cs typeface="Satoshi Regular" pitchFamily="34" charset="-120"/>
              </a:rPr>
              <a:t>When the elements we are looking at have axes of symmetry, they are more easily perceived as an overall shape. 
This principle takes precedence over the principle of proximity.</a:t>
            </a:r>
            <a:endParaRPr lang="en-US" sz="1824" dirty="0">
              <a:latin typeface="Bahnschrift SemiLight" panose="020B0502040204020203" pitchFamily="34" charset="0"/>
            </a:endParaRPr>
          </a:p>
        </p:txBody>
      </p:sp>
      <p:pic>
        <p:nvPicPr>
          <p:cNvPr id="11" name="Mask Group" descr="preencoded.png">
            <a:extLst>
              <a:ext uri="{FF2B5EF4-FFF2-40B4-BE49-F238E27FC236}">
                <a16:creationId xmlns:a16="http://schemas.microsoft.com/office/drawing/2014/main" id="{AFD643C0-DFD1-D704-FFA0-62877B90E513}"/>
              </a:ext>
            </a:extLst>
          </p:cNvPr>
          <p:cNvPicPr>
            <a:picLocks noChangeAspect="1"/>
          </p:cNvPicPr>
          <p:nvPr/>
        </p:nvPicPr>
        <p:blipFill>
          <a:blip r:embed="rId4"/>
          <a:srcRect t="22586" r="29" b="-217"/>
          <a:stretch/>
        </p:blipFill>
        <p:spPr>
          <a:xfrm>
            <a:off x="6675193" y="1555075"/>
            <a:ext cx="5515186" cy="5305743"/>
          </a:xfrm>
          <a:prstGeom prst="rect">
            <a:avLst/>
          </a:prstGeom>
        </p:spPr>
      </p:pic>
      <p:sp>
        <p:nvSpPr>
          <p:cNvPr id="7" name="ZoneTexte 3">
            <a:extLst>
              <a:ext uri="{FF2B5EF4-FFF2-40B4-BE49-F238E27FC236}">
                <a16:creationId xmlns:a16="http://schemas.microsoft.com/office/drawing/2014/main" id="{98630DD7-71CF-12E6-EA2A-1046AAFED19D}"/>
              </a:ext>
            </a:extLst>
          </p:cNvPr>
          <p:cNvSpPr txBox="1"/>
          <p:nvPr/>
        </p:nvSpPr>
        <p:spPr>
          <a:xfrm>
            <a:off x="5361658" y="648972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31891703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C1C73-7ECB-2939-1AC9-B1CDF64A1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D5DDD-61B9-9D7D-1756-69F97FAA1613}"/>
              </a:ext>
            </a:extLst>
          </p:cNvPr>
          <p:cNvSpPr>
            <a:spLocks noGrp="1"/>
          </p:cNvSpPr>
          <p:nvPr>
            <p:ph type="title"/>
          </p:nvPr>
        </p:nvSpPr>
        <p:spPr/>
        <p:txBody>
          <a:bodyPr/>
          <a:lstStyle/>
          <a:p>
            <a:r>
              <a:rPr lang="en-US">
                <a:latin typeface="Bahnschrift SemiBold"/>
              </a:rPr>
              <a:t>Principles of Gestalt</a:t>
            </a:r>
          </a:p>
        </p:txBody>
      </p:sp>
      <p:pic>
        <p:nvPicPr>
          <p:cNvPr id="17" name="Mask Group" descr="preencoded.png">
            <a:extLst>
              <a:ext uri="{FF2B5EF4-FFF2-40B4-BE49-F238E27FC236}">
                <a16:creationId xmlns:a16="http://schemas.microsoft.com/office/drawing/2014/main" id="{88602E7A-B3B3-549A-3E42-1A2A4172BB3A}"/>
              </a:ext>
            </a:extLst>
          </p:cNvPr>
          <p:cNvPicPr>
            <a:picLocks noChangeAspect="1"/>
          </p:cNvPicPr>
          <p:nvPr/>
        </p:nvPicPr>
        <p:blipFill>
          <a:blip r:embed="rId3"/>
          <a:srcRect/>
          <a:stretch/>
        </p:blipFill>
        <p:spPr>
          <a:xfrm>
            <a:off x="8296931" y="6545952"/>
            <a:ext cx="3301397" cy="1896855"/>
          </a:xfrm>
          <a:prstGeom prst="rect">
            <a:avLst/>
          </a:prstGeom>
        </p:spPr>
      </p:pic>
      <p:pic>
        <p:nvPicPr>
          <p:cNvPr id="14" name="sym1 1" descr="preencoded.png">
            <a:extLst>
              <a:ext uri="{FF2B5EF4-FFF2-40B4-BE49-F238E27FC236}">
                <a16:creationId xmlns:a16="http://schemas.microsoft.com/office/drawing/2014/main" id="{A8981714-63EE-4F14-560D-E7613B6BA77F}"/>
              </a:ext>
            </a:extLst>
          </p:cNvPr>
          <p:cNvPicPr>
            <a:picLocks noChangeAspect="1"/>
          </p:cNvPicPr>
          <p:nvPr/>
        </p:nvPicPr>
        <p:blipFill>
          <a:blip r:embed="rId4"/>
          <a:srcRect/>
          <a:stretch/>
        </p:blipFill>
        <p:spPr>
          <a:xfrm>
            <a:off x="3315877" y="1480375"/>
            <a:ext cx="8658926" cy="5487848"/>
          </a:xfrm>
          <a:prstGeom prst="rect">
            <a:avLst/>
          </a:prstGeom>
        </p:spPr>
      </p:pic>
      <p:sp>
        <p:nvSpPr>
          <p:cNvPr id="19" name="Asymmetry">
            <a:extLst>
              <a:ext uri="{FF2B5EF4-FFF2-40B4-BE49-F238E27FC236}">
                <a16:creationId xmlns:a16="http://schemas.microsoft.com/office/drawing/2014/main" id="{3F9A2ED9-3E45-4FEA-0901-5E80853A13E7}"/>
              </a:ext>
            </a:extLst>
          </p:cNvPr>
          <p:cNvSpPr/>
          <p:nvPr/>
        </p:nvSpPr>
        <p:spPr>
          <a:xfrm>
            <a:off x="738471" y="3356602"/>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Asymmetry</a:t>
            </a:r>
            <a:endParaRPr lang="en-US" sz="3877" dirty="0">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6341ADD5-98D5-EC07-4FA8-5B8C5E0EAC6E}"/>
              </a:ext>
            </a:extLst>
          </p:cNvPr>
          <p:cNvSpPr txBox="1"/>
          <p:nvPr/>
        </p:nvSpPr>
        <p:spPr>
          <a:xfrm>
            <a:off x="5361658" y="648972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5"/>
              </a:rPr>
              <a:t>http://medium.com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016379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0E724-42B8-0082-C776-4BE01C9379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B1A66-1E34-4C9A-9945-D7B794522487}"/>
              </a:ext>
            </a:extLst>
          </p:cNvPr>
          <p:cNvSpPr>
            <a:spLocks noGrp="1"/>
          </p:cNvSpPr>
          <p:nvPr>
            <p:ph type="title"/>
          </p:nvPr>
        </p:nvSpPr>
        <p:spPr/>
        <p:txBody>
          <a:bodyPr/>
          <a:lstStyle/>
          <a:p>
            <a:r>
              <a:rPr lang="en-US">
                <a:latin typeface="Bahnschrift SemiBold"/>
              </a:rPr>
              <a:t>Principles of Gestalt</a:t>
            </a:r>
          </a:p>
        </p:txBody>
      </p:sp>
      <p:pic>
        <p:nvPicPr>
          <p:cNvPr id="17" name="Mask Group" descr="preencoded.png">
            <a:extLst>
              <a:ext uri="{FF2B5EF4-FFF2-40B4-BE49-F238E27FC236}">
                <a16:creationId xmlns:a16="http://schemas.microsoft.com/office/drawing/2014/main" id="{4303C6BD-AAEF-B32B-B088-8AD566027373}"/>
              </a:ext>
            </a:extLst>
          </p:cNvPr>
          <p:cNvPicPr>
            <a:picLocks noChangeAspect="1"/>
          </p:cNvPicPr>
          <p:nvPr/>
        </p:nvPicPr>
        <p:blipFill>
          <a:blip r:embed="rId3"/>
          <a:srcRect/>
          <a:stretch/>
        </p:blipFill>
        <p:spPr>
          <a:xfrm>
            <a:off x="8296931" y="6545952"/>
            <a:ext cx="3301397" cy="1896855"/>
          </a:xfrm>
          <a:prstGeom prst="rect">
            <a:avLst/>
          </a:prstGeom>
        </p:spPr>
      </p:pic>
      <p:pic>
        <p:nvPicPr>
          <p:cNvPr id="4" name="Mask Group" descr="preencoded.png">
            <a:extLst>
              <a:ext uri="{FF2B5EF4-FFF2-40B4-BE49-F238E27FC236}">
                <a16:creationId xmlns:a16="http://schemas.microsoft.com/office/drawing/2014/main" id="{718F934E-EDD4-BB76-06DE-F62B5A085D25}"/>
              </a:ext>
            </a:extLst>
          </p:cNvPr>
          <p:cNvPicPr>
            <a:picLocks noChangeAspect="1"/>
          </p:cNvPicPr>
          <p:nvPr/>
        </p:nvPicPr>
        <p:blipFill>
          <a:blip r:embed="rId4"/>
          <a:srcRect t="22812" r="110" b="-2"/>
          <a:stretch/>
        </p:blipFill>
        <p:spPr>
          <a:xfrm>
            <a:off x="6675193" y="1572051"/>
            <a:ext cx="5510767" cy="5275588"/>
          </a:xfrm>
          <a:prstGeom prst="rect">
            <a:avLst/>
          </a:prstGeom>
        </p:spPr>
      </p:pic>
      <p:pic>
        <p:nvPicPr>
          <p:cNvPr id="6" name="Group 275" descr="preencoded.png">
            <a:extLst>
              <a:ext uri="{FF2B5EF4-FFF2-40B4-BE49-F238E27FC236}">
                <a16:creationId xmlns:a16="http://schemas.microsoft.com/office/drawing/2014/main" id="{F39E4FEB-94D9-942A-EE26-D4A9491F949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3991" y="4105644"/>
            <a:ext cx="5024494" cy="2606366"/>
          </a:xfrm>
          <a:prstGeom prst="rect">
            <a:avLst/>
          </a:prstGeom>
        </p:spPr>
      </p:pic>
      <p:sp>
        <p:nvSpPr>
          <p:cNvPr id="8" name="Common destiny">
            <a:extLst>
              <a:ext uri="{FF2B5EF4-FFF2-40B4-BE49-F238E27FC236}">
                <a16:creationId xmlns:a16="http://schemas.microsoft.com/office/drawing/2014/main" id="{2686BD83-22D3-B149-B3B4-B0D1C83CFF9C}"/>
              </a:ext>
            </a:extLst>
          </p:cNvPr>
          <p:cNvSpPr/>
          <p:nvPr/>
        </p:nvSpPr>
        <p:spPr>
          <a:xfrm>
            <a:off x="738471" y="1759916"/>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Common destiny</a:t>
            </a:r>
            <a:endParaRPr lang="en-US" sz="3877" dirty="0">
              <a:solidFill>
                <a:srgbClr val="000000"/>
              </a:solidFill>
              <a:latin typeface="Bahnschrift SemiLight" panose="020B0502040204020203" pitchFamily="34" charset="0"/>
            </a:endParaRPr>
          </a:p>
        </p:txBody>
      </p:sp>
      <p:sp>
        <p:nvSpPr>
          <p:cNvPr id="10" name="When moving parts have the same trajectory they are perceived as part of the same shape">
            <a:extLst>
              <a:ext uri="{FF2B5EF4-FFF2-40B4-BE49-F238E27FC236}">
                <a16:creationId xmlns:a16="http://schemas.microsoft.com/office/drawing/2014/main" id="{D979662B-1F7B-3A5C-9B8D-4D8E4DAB0E16}"/>
              </a:ext>
            </a:extLst>
          </p:cNvPr>
          <p:cNvSpPr/>
          <p:nvPr/>
        </p:nvSpPr>
        <p:spPr>
          <a:xfrm>
            <a:off x="723991" y="2787981"/>
            <a:ext cx="5574727" cy="199821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a:solidFill>
                  <a:srgbClr val="000000"/>
                </a:solidFill>
                <a:latin typeface="Bahnschrift SemiLight" panose="020B0502040204020203" pitchFamily="34" charset="0"/>
                <a:ea typeface="Satoshi Regular" pitchFamily="34" charset="-122"/>
                <a:cs typeface="Satoshi Regular" pitchFamily="34" charset="-120"/>
              </a:rPr>
              <a:t>When moving parts have the same trajectory, they are perceived as part of the same shape.</a:t>
            </a:r>
            <a:endParaRPr lang="en-US" sz="1824">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30C75015-2328-CB65-4E2A-FFA58BD7055F}"/>
              </a:ext>
            </a:extLst>
          </p:cNvPr>
          <p:cNvSpPr txBox="1"/>
          <p:nvPr/>
        </p:nvSpPr>
        <p:spPr>
          <a:xfrm>
            <a:off x="5361658" y="648972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7045170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D0F24-0A52-54FC-1267-F4771E35C3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87419-9C5A-4FA2-7C30-15F9E032C323}"/>
              </a:ext>
            </a:extLst>
          </p:cNvPr>
          <p:cNvSpPr>
            <a:spLocks noGrp="1"/>
          </p:cNvSpPr>
          <p:nvPr>
            <p:ph type="ctrTitle"/>
          </p:nvPr>
        </p:nvSpPr>
        <p:spPr>
          <a:xfrm>
            <a:off x="5116605" y="4084000"/>
            <a:ext cx="6483048" cy="924077"/>
          </a:xfrm>
        </p:spPr>
        <p:txBody>
          <a:bodyPr>
            <a:normAutofit fontScale="90000"/>
          </a:bodyPr>
          <a:lstStyle/>
          <a:p>
            <a:r>
              <a:rPr lang="en-US">
                <a:latin typeface="Bahnschrift"/>
              </a:rPr>
              <a:t>01. Guidance / Grouping</a:t>
            </a:r>
            <a:endParaRPr lang="fr-FR"/>
          </a:p>
        </p:txBody>
      </p:sp>
      <p:sp>
        <p:nvSpPr>
          <p:cNvPr id="4" name="Nature  Location  Format">
            <a:extLst>
              <a:ext uri="{FF2B5EF4-FFF2-40B4-BE49-F238E27FC236}">
                <a16:creationId xmlns:a16="http://schemas.microsoft.com/office/drawing/2014/main" id="{DBC4119C-F22F-36AB-2DC6-6E37DAC17923}"/>
              </a:ext>
            </a:extLst>
          </p:cNvPr>
          <p:cNvSpPr/>
          <p:nvPr/>
        </p:nvSpPr>
        <p:spPr>
          <a:xfrm>
            <a:off x="5886187" y="5008077"/>
            <a:ext cx="6305813" cy="673714"/>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4013"/>
              </a:lnSpc>
            </a:pPr>
            <a:r>
              <a:rPr lang="en-US" sz="3600" dirty="0">
                <a:latin typeface="Bahnschrift"/>
                <a:ea typeface="Satoshi Medium"/>
              </a:rPr>
              <a:t>Speed</a:t>
            </a:r>
            <a:r>
              <a:rPr lang="en-US" sz="3600" dirty="0">
                <a:solidFill>
                  <a:srgbClr val="000000"/>
                </a:solidFill>
                <a:latin typeface="Bahnschrift"/>
                <a:ea typeface="Satoshi Medium"/>
              </a:rPr>
              <a:t>? Result? Functioning?</a:t>
            </a:r>
            <a:endParaRPr lang="fr-FR" dirty="0">
              <a:latin typeface="Bahnschrift"/>
            </a:endParaRPr>
          </a:p>
        </p:txBody>
      </p:sp>
    </p:spTree>
    <p:extLst>
      <p:ext uri="{BB962C8B-B14F-4D97-AF65-F5344CB8AC3E}">
        <p14:creationId xmlns:p14="http://schemas.microsoft.com/office/powerpoint/2010/main" val="193852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DE984-A7A6-55C9-352A-F5D22D474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BCBE7-5D99-B496-07AB-66725DB464C1}"/>
              </a:ext>
            </a:extLst>
          </p:cNvPr>
          <p:cNvSpPr>
            <a:spLocks noGrp="1"/>
          </p:cNvSpPr>
          <p:nvPr>
            <p:ph type="title"/>
          </p:nvPr>
        </p:nvSpPr>
        <p:spPr/>
        <p:txBody>
          <a:bodyPr/>
          <a:lstStyle/>
          <a:p>
            <a:r>
              <a:rPr lang="fr-BE" dirty="0"/>
              <a:t>Tools - </a:t>
            </a:r>
            <a:r>
              <a:rPr lang="fr-BE" dirty="0" err="1"/>
              <a:t>Typography</a:t>
            </a:r>
            <a:endParaRPr lang="fr-BE" dirty="0"/>
          </a:p>
        </p:txBody>
      </p:sp>
      <p:sp>
        <p:nvSpPr>
          <p:cNvPr id="3" name="Content Placeholder 2">
            <a:extLst>
              <a:ext uri="{FF2B5EF4-FFF2-40B4-BE49-F238E27FC236}">
                <a16:creationId xmlns:a16="http://schemas.microsoft.com/office/drawing/2014/main" id="{B2C26B9C-7853-FC42-6A10-C8856E18281C}"/>
              </a:ext>
            </a:extLst>
          </p:cNvPr>
          <p:cNvSpPr>
            <a:spLocks noGrp="1"/>
          </p:cNvSpPr>
          <p:nvPr>
            <p:ph idx="1"/>
          </p:nvPr>
        </p:nvSpPr>
        <p:spPr/>
        <p:txBody>
          <a:bodyPr/>
          <a:lstStyle/>
          <a:p>
            <a:pPr>
              <a:lnSpc>
                <a:spcPts val="2400"/>
              </a:lnSpc>
            </a:pPr>
            <a:r>
              <a:rPr lang="fr-BE" b="0" i="0" dirty="0">
                <a:solidFill>
                  <a:srgbClr val="242424"/>
                </a:solidFill>
                <a:effectLst/>
                <a:latin typeface="source-serif-pro"/>
                <a:hlinkClick r:id="rId2"/>
              </a:rPr>
              <a:t>Free Web </a:t>
            </a:r>
            <a:r>
              <a:rPr lang="fr-BE" b="0" i="0" dirty="0" err="1">
                <a:solidFill>
                  <a:srgbClr val="242424"/>
                </a:solidFill>
                <a:effectLst/>
                <a:latin typeface="source-serif-pro"/>
                <a:hlinkClick r:id="rId2"/>
              </a:rPr>
              <a:t>licensed</a:t>
            </a:r>
            <a:r>
              <a:rPr lang="fr-BE" b="0" i="0" dirty="0">
                <a:solidFill>
                  <a:srgbClr val="242424"/>
                </a:solidFill>
                <a:effectLst/>
                <a:latin typeface="source-serif-pro"/>
                <a:hlinkClick r:id="rId2"/>
              </a:rPr>
              <a:t> Fonts</a:t>
            </a:r>
            <a:endParaRPr lang="fr-BE" b="0" i="0" dirty="0">
              <a:solidFill>
                <a:srgbClr val="242424"/>
              </a:solidFill>
              <a:effectLst/>
              <a:latin typeface="source-serif-pro"/>
            </a:endParaRPr>
          </a:p>
          <a:p>
            <a:pPr>
              <a:lnSpc>
                <a:spcPts val="2400"/>
              </a:lnSpc>
            </a:pPr>
            <a:r>
              <a:rPr lang="fr-BE" b="0" i="0" dirty="0">
                <a:solidFill>
                  <a:srgbClr val="242424"/>
                </a:solidFill>
                <a:effectLst/>
                <a:latin typeface="source-serif-pro"/>
                <a:hlinkClick r:id="rId3"/>
              </a:rPr>
              <a:t>Font </a:t>
            </a:r>
            <a:r>
              <a:rPr lang="fr-BE" b="0" i="0" dirty="0" err="1">
                <a:solidFill>
                  <a:srgbClr val="242424"/>
                </a:solidFill>
                <a:effectLst/>
                <a:latin typeface="source-serif-pro"/>
                <a:hlinkClick r:id="rId3"/>
              </a:rPr>
              <a:t>Inspector</a:t>
            </a:r>
            <a:r>
              <a:rPr lang="fr-BE" b="0" i="0" dirty="0">
                <a:solidFill>
                  <a:srgbClr val="242424"/>
                </a:solidFill>
                <a:effectLst/>
                <a:latin typeface="source-serif-pro"/>
                <a:hlinkClick r:id="rId3"/>
              </a:rPr>
              <a:t> </a:t>
            </a:r>
            <a:r>
              <a:rPr lang="fr-BE" b="0" i="0" dirty="0">
                <a:solidFill>
                  <a:srgbClr val="242424"/>
                </a:solidFill>
                <a:effectLst/>
                <a:latin typeface="source-serif-pro"/>
              </a:rPr>
              <a:t>(</a:t>
            </a:r>
            <a:r>
              <a:rPr lang="fr-BE" b="0" i="0" dirty="0" err="1">
                <a:solidFill>
                  <a:srgbClr val="242424"/>
                </a:solidFill>
                <a:effectLst/>
                <a:latin typeface="source-serif-pro"/>
              </a:rPr>
              <a:t>find</a:t>
            </a:r>
            <a:r>
              <a:rPr lang="fr-BE" b="0" i="0" dirty="0">
                <a:solidFill>
                  <a:srgbClr val="242424"/>
                </a:solidFill>
                <a:effectLst/>
                <a:latin typeface="source-serif-pro"/>
              </a:rPr>
              <a:t> out the fonts </a:t>
            </a:r>
            <a:r>
              <a:rPr lang="fr-BE" b="0" i="0" dirty="0" err="1">
                <a:solidFill>
                  <a:srgbClr val="242424"/>
                </a:solidFill>
                <a:effectLst/>
                <a:latin typeface="source-serif-pro"/>
              </a:rPr>
              <a:t>used</a:t>
            </a:r>
            <a:r>
              <a:rPr lang="fr-BE" b="0" i="0" dirty="0">
                <a:solidFill>
                  <a:srgbClr val="242424"/>
                </a:solidFill>
                <a:effectLst/>
                <a:latin typeface="source-serif-pro"/>
              </a:rPr>
              <a:t> in a </a:t>
            </a:r>
            <a:r>
              <a:rPr lang="fr-BE" b="0" i="0" dirty="0" err="1">
                <a:solidFill>
                  <a:srgbClr val="242424"/>
                </a:solidFill>
                <a:effectLst/>
                <a:latin typeface="source-serif-pro"/>
              </a:rPr>
              <a:t>webpage</a:t>
            </a:r>
            <a:r>
              <a:rPr lang="fr-BE" b="0" i="0" dirty="0">
                <a:solidFill>
                  <a:srgbClr val="242424"/>
                </a:solidFill>
                <a:effectLst/>
                <a:latin typeface="source-serif-pro"/>
              </a:rPr>
              <a:t>)</a:t>
            </a:r>
          </a:p>
          <a:p>
            <a:pPr>
              <a:lnSpc>
                <a:spcPts val="2400"/>
              </a:lnSpc>
            </a:pPr>
            <a:endParaRPr lang="fr-BE" dirty="0">
              <a:solidFill>
                <a:srgbClr val="242424"/>
              </a:solidFill>
              <a:latin typeface="source-serif-pro"/>
            </a:endParaRPr>
          </a:p>
          <a:p>
            <a:pPr>
              <a:lnSpc>
                <a:spcPts val="2400"/>
              </a:lnSpc>
            </a:pPr>
            <a:r>
              <a:rPr lang="fr-BE" dirty="0" err="1">
                <a:solidFill>
                  <a:srgbClr val="242424"/>
                </a:solidFill>
                <a:latin typeface="source-serif-pro"/>
              </a:rPr>
              <a:t>Pairing</a:t>
            </a:r>
            <a:r>
              <a:rPr lang="fr-BE" dirty="0">
                <a:solidFill>
                  <a:srgbClr val="242424"/>
                </a:solidFill>
                <a:latin typeface="source-serif-pro"/>
              </a:rPr>
              <a:t> </a:t>
            </a:r>
            <a:r>
              <a:rPr lang="fr-BE" dirty="0" err="1">
                <a:solidFill>
                  <a:srgbClr val="242424"/>
                </a:solidFill>
                <a:latin typeface="source-serif-pro"/>
              </a:rPr>
              <a:t>tools</a:t>
            </a:r>
            <a:r>
              <a:rPr lang="fr-BE" dirty="0">
                <a:solidFill>
                  <a:srgbClr val="242424"/>
                </a:solidFill>
                <a:latin typeface="source-serif-pro"/>
              </a:rPr>
              <a:t>: </a:t>
            </a:r>
          </a:p>
          <a:p>
            <a:pPr lvl="1">
              <a:lnSpc>
                <a:spcPts val="2400"/>
              </a:lnSpc>
            </a:pPr>
            <a:r>
              <a:rPr lang="fr-BE" dirty="0">
                <a:hlinkClick r:id="rId4"/>
              </a:rPr>
              <a:t>https://www.monotype.com/font-pairing</a:t>
            </a:r>
            <a:r>
              <a:rPr lang="fr-BE" dirty="0">
                <a:solidFill>
                  <a:srgbClr val="242424"/>
                </a:solidFill>
                <a:latin typeface="source-serif-pro"/>
              </a:rPr>
              <a:t> </a:t>
            </a:r>
          </a:p>
          <a:p>
            <a:pPr lvl="1">
              <a:lnSpc>
                <a:spcPts val="2400"/>
              </a:lnSpc>
            </a:pPr>
            <a:r>
              <a:rPr lang="fr-BE" dirty="0">
                <a:hlinkClick r:id="rId5"/>
              </a:rPr>
              <a:t>https://www.fontshare.com/</a:t>
            </a:r>
            <a:r>
              <a:rPr lang="fr-BE" dirty="0">
                <a:solidFill>
                  <a:srgbClr val="242424"/>
                </a:solidFill>
                <a:latin typeface="source-serif-pro"/>
              </a:rPr>
              <a:t> </a:t>
            </a:r>
            <a:endParaRPr lang="fr-BE" dirty="0"/>
          </a:p>
        </p:txBody>
      </p:sp>
    </p:spTree>
    <p:extLst>
      <p:ext uri="{BB962C8B-B14F-4D97-AF65-F5344CB8AC3E}">
        <p14:creationId xmlns:p14="http://schemas.microsoft.com/office/powerpoint/2010/main" val="17817436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FB54B-E467-B242-90C0-B4CB171D91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7D7FB-EBD2-981C-35FE-E1A676E95377}"/>
              </a:ext>
            </a:extLst>
          </p:cNvPr>
          <p:cNvSpPr>
            <a:spLocks noGrp="1"/>
          </p:cNvSpPr>
          <p:nvPr>
            <p:ph type="title"/>
          </p:nvPr>
        </p:nvSpPr>
        <p:spPr/>
        <p:txBody>
          <a:bodyPr/>
          <a:lstStyle/>
          <a:p>
            <a:r>
              <a:rPr lang="en-US">
                <a:latin typeface="Bahnschrift SemiBold"/>
              </a:rPr>
              <a:t>Feedback</a:t>
            </a:r>
            <a:endParaRPr lang="fr-FR"/>
          </a:p>
        </p:txBody>
      </p:sp>
      <p:sp>
        <p:nvSpPr>
          <p:cNvPr id="5" name="Types of feedback">
            <a:extLst>
              <a:ext uri="{FF2B5EF4-FFF2-40B4-BE49-F238E27FC236}">
                <a16:creationId xmlns:a16="http://schemas.microsoft.com/office/drawing/2014/main" id="{41ACD563-3AFE-6E21-6015-5D2B5FB97580}"/>
              </a:ext>
            </a:extLst>
          </p:cNvPr>
          <p:cNvSpPr/>
          <p:nvPr/>
        </p:nvSpPr>
        <p:spPr>
          <a:xfrm>
            <a:off x="738471" y="2098582"/>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Types of feedback</a:t>
            </a:r>
            <a:endParaRPr lang="en-US" sz="3877" dirty="0">
              <a:solidFill>
                <a:srgbClr val="000000"/>
              </a:solidFill>
              <a:latin typeface="Bahnschrift SemiLight" panose="020B0502040204020203" pitchFamily="34" charset="0"/>
            </a:endParaRPr>
          </a:p>
        </p:txBody>
      </p:sp>
      <p:sp>
        <p:nvSpPr>
          <p:cNvPr id="9" name="Feedback visual Feedback sound Feedback haptic">
            <a:extLst>
              <a:ext uri="{FF2B5EF4-FFF2-40B4-BE49-F238E27FC236}">
                <a16:creationId xmlns:a16="http://schemas.microsoft.com/office/drawing/2014/main" id="{C3428EAB-C986-FDE2-B3FC-9952697233A2}"/>
              </a:ext>
            </a:extLst>
          </p:cNvPr>
          <p:cNvSpPr/>
          <p:nvPr/>
        </p:nvSpPr>
        <p:spPr>
          <a:xfrm>
            <a:off x="1013587" y="3126648"/>
            <a:ext cx="5589207" cy="172309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85750" indent="-285750">
              <a:lnSpc>
                <a:spcPts val="2554"/>
              </a:lnSpc>
              <a:buFont typeface="Calibri"/>
              <a:buChar char="-"/>
            </a:pPr>
            <a:r>
              <a:rPr lang="en-US" sz="1800" dirty="0">
                <a:solidFill>
                  <a:srgbClr val="000000"/>
                </a:solidFill>
                <a:latin typeface="Bahnschrift SemiLight" panose="020B0502040204020203" pitchFamily="34" charset="0"/>
                <a:ea typeface="Airbnb Cereal App Bold"/>
                <a:cs typeface="Airbnb Cereal App Bold" pitchFamily="34" charset="-120"/>
              </a:rPr>
              <a:t>Feedback </a:t>
            </a:r>
            <a:r>
              <a:rPr lang="en-US" sz="1800" b="1" dirty="0">
                <a:solidFill>
                  <a:srgbClr val="000000"/>
                </a:solidFill>
                <a:latin typeface="Bahnschrift SemiLight" panose="020B0502040204020203" pitchFamily="34" charset="0"/>
                <a:ea typeface="Airbnb Cereal App Bold"/>
                <a:cs typeface="Airbnb Cereal App Bold" pitchFamily="34" charset="-120"/>
              </a:rPr>
              <a:t>visual</a:t>
            </a:r>
            <a:endParaRPr lang="en-US" sz="1800" b="1" dirty="0">
              <a:solidFill>
                <a:srgbClr val="000000"/>
              </a:solidFill>
              <a:latin typeface="Bahnschrift SemiLight" panose="020B0502040204020203" pitchFamily="34" charset="0"/>
              <a:ea typeface="Satoshi Regular"/>
              <a:cs typeface="Airbnb Cereal App Bold" pitchFamily="34" charset="-120"/>
            </a:endParaRPr>
          </a:p>
          <a:p>
            <a:pPr marL="285750" indent="-285750">
              <a:lnSpc>
                <a:spcPts val="2554"/>
              </a:lnSpc>
              <a:buFont typeface="Calibri"/>
              <a:buChar char="-"/>
            </a:pPr>
            <a:r>
              <a:rPr lang="en-US" sz="1800" dirty="0">
                <a:solidFill>
                  <a:srgbClr val="000000"/>
                </a:solidFill>
                <a:latin typeface="Bahnschrift SemiLight" panose="020B0502040204020203" pitchFamily="34" charset="0"/>
                <a:ea typeface="Airbnb Cereal App Bold"/>
                <a:cs typeface="Airbnb Cereal App Bold" pitchFamily="34" charset="-120"/>
              </a:rPr>
              <a:t>Feedback</a:t>
            </a:r>
            <a:r>
              <a:rPr lang="en-US" sz="1800" dirty="0">
                <a:solidFill>
                  <a:srgbClr val="000000"/>
                </a:solidFill>
                <a:latin typeface="Bahnschrift SemiLight" panose="020B0502040204020203" pitchFamily="34" charset="0"/>
                <a:ea typeface="Satoshi Regular"/>
                <a:cs typeface="Airbnb Cereal App Bold" pitchFamily="34" charset="-120"/>
              </a:rPr>
              <a:t> </a:t>
            </a:r>
            <a:r>
              <a:rPr lang="en-US" sz="1800" b="1" dirty="0">
                <a:solidFill>
                  <a:srgbClr val="000000"/>
                </a:solidFill>
                <a:latin typeface="Bahnschrift SemiLight" panose="020B0502040204020203" pitchFamily="34" charset="0"/>
                <a:ea typeface="Satoshi Regular"/>
                <a:cs typeface="Airbnb Cereal App Bold" pitchFamily="34" charset="-120"/>
              </a:rPr>
              <a:t>sound</a:t>
            </a:r>
          </a:p>
          <a:p>
            <a:pPr marL="285750" indent="-285750">
              <a:lnSpc>
                <a:spcPts val="2554"/>
              </a:lnSpc>
              <a:buFont typeface="Calibri"/>
              <a:buChar char="-"/>
            </a:pPr>
            <a:r>
              <a:rPr lang="en-US" sz="1800" dirty="0">
                <a:solidFill>
                  <a:srgbClr val="000000"/>
                </a:solidFill>
                <a:latin typeface="Bahnschrift SemiLight" panose="020B0502040204020203" pitchFamily="34" charset="0"/>
                <a:ea typeface="Satoshi Regular"/>
                <a:cs typeface="Airbnb Cereal App Bold" pitchFamily="34" charset="-120"/>
              </a:rPr>
              <a:t>Feedback</a:t>
            </a:r>
            <a:r>
              <a:rPr lang="en-US" sz="1800" dirty="0">
                <a:solidFill>
                  <a:srgbClr val="000000"/>
                </a:solidFill>
                <a:latin typeface="Bahnschrift SemiLight" panose="020B0502040204020203" pitchFamily="34" charset="0"/>
                <a:ea typeface="Satoshi Regular"/>
                <a:cs typeface="Satoshi Regular" pitchFamily="34" charset="-120"/>
              </a:rPr>
              <a:t> </a:t>
            </a:r>
            <a:r>
              <a:rPr lang="en-US" sz="1800" b="1" dirty="0">
                <a:solidFill>
                  <a:srgbClr val="000000"/>
                </a:solidFill>
                <a:latin typeface="Bahnschrift SemiLight" panose="020B0502040204020203" pitchFamily="34" charset="0"/>
                <a:ea typeface="Satoshi Regular"/>
                <a:cs typeface="Satoshi Regular" pitchFamily="34" charset="-120"/>
              </a:rPr>
              <a:t>haptic</a:t>
            </a:r>
            <a:endParaRPr lang="en-US" sz="1800" b="1" dirty="0">
              <a:solidFill>
                <a:srgbClr val="000000"/>
              </a:solidFill>
              <a:latin typeface="Bahnschrift SemiLight" panose="020B0502040204020203" pitchFamily="34" charset="0"/>
              <a:ea typeface="Satoshi Regular"/>
            </a:endParaRPr>
          </a:p>
        </p:txBody>
      </p:sp>
      <p:pic>
        <p:nvPicPr>
          <p:cNvPr id="12" name="Mask Group" descr="preencoded.png">
            <a:extLst>
              <a:ext uri="{FF2B5EF4-FFF2-40B4-BE49-F238E27FC236}">
                <a16:creationId xmlns:a16="http://schemas.microsoft.com/office/drawing/2014/main" id="{F3F5DE69-A4F5-A334-9FC9-248B1DB06781}"/>
              </a:ext>
            </a:extLst>
          </p:cNvPr>
          <p:cNvPicPr>
            <a:picLocks noChangeAspect="1"/>
          </p:cNvPicPr>
          <p:nvPr/>
        </p:nvPicPr>
        <p:blipFill>
          <a:blip r:embed="rId3"/>
          <a:srcRect/>
          <a:stretch/>
        </p:blipFill>
        <p:spPr>
          <a:xfrm>
            <a:off x="8992960" y="1231602"/>
            <a:ext cx="2679395" cy="4054347"/>
          </a:xfrm>
          <a:prstGeom prst="rect">
            <a:avLst/>
          </a:prstGeom>
        </p:spPr>
      </p:pic>
      <p:pic>
        <p:nvPicPr>
          <p:cNvPr id="14" name="Mask Group" descr="preencoded.png">
            <a:extLst>
              <a:ext uri="{FF2B5EF4-FFF2-40B4-BE49-F238E27FC236}">
                <a16:creationId xmlns:a16="http://schemas.microsoft.com/office/drawing/2014/main" id="{F37B2002-4E4D-41B1-99CC-23DD339FA3E0}"/>
              </a:ext>
            </a:extLst>
          </p:cNvPr>
          <p:cNvPicPr>
            <a:picLocks noChangeAspect="1"/>
          </p:cNvPicPr>
          <p:nvPr/>
        </p:nvPicPr>
        <p:blipFill>
          <a:blip r:embed="rId4"/>
          <a:srcRect/>
          <a:stretch/>
        </p:blipFill>
        <p:spPr>
          <a:xfrm>
            <a:off x="8681958" y="4961145"/>
            <a:ext cx="3301397" cy="1896855"/>
          </a:xfrm>
          <a:prstGeom prst="rect">
            <a:avLst/>
          </a:prstGeom>
        </p:spPr>
      </p:pic>
      <p:pic>
        <p:nvPicPr>
          <p:cNvPr id="16" name="Mask Group" descr="preencoded.png">
            <a:extLst>
              <a:ext uri="{FF2B5EF4-FFF2-40B4-BE49-F238E27FC236}">
                <a16:creationId xmlns:a16="http://schemas.microsoft.com/office/drawing/2014/main" id="{4CAED5BE-A74B-4C69-45D6-B21F0F9AD825}"/>
              </a:ext>
            </a:extLst>
          </p:cNvPr>
          <p:cNvPicPr>
            <a:picLocks noChangeAspect="1"/>
          </p:cNvPicPr>
          <p:nvPr/>
        </p:nvPicPr>
        <p:blipFill>
          <a:blip r:embed="rId5"/>
          <a:srcRect/>
          <a:stretch/>
        </p:blipFill>
        <p:spPr>
          <a:xfrm>
            <a:off x="6863008" y="1586356"/>
            <a:ext cx="2723653" cy="3344837"/>
          </a:xfrm>
          <a:prstGeom prst="rect">
            <a:avLst/>
          </a:prstGeom>
        </p:spPr>
      </p:pic>
      <p:pic>
        <p:nvPicPr>
          <p:cNvPr id="19" name="Mask Group" descr="preencoded.png">
            <a:extLst>
              <a:ext uri="{FF2B5EF4-FFF2-40B4-BE49-F238E27FC236}">
                <a16:creationId xmlns:a16="http://schemas.microsoft.com/office/drawing/2014/main" id="{51ABA50E-7556-90AC-E4EC-0D0129DFF3A8}"/>
              </a:ext>
            </a:extLst>
          </p:cNvPr>
          <p:cNvPicPr>
            <a:picLocks noChangeAspect="1"/>
          </p:cNvPicPr>
          <p:nvPr/>
        </p:nvPicPr>
        <p:blipFill>
          <a:blip r:embed="rId6"/>
          <a:srcRect/>
          <a:stretch/>
        </p:blipFill>
        <p:spPr>
          <a:xfrm>
            <a:off x="4777314" y="3513164"/>
            <a:ext cx="3301397" cy="3344836"/>
          </a:xfrm>
          <a:prstGeom prst="rect">
            <a:avLst/>
          </a:prstGeom>
        </p:spPr>
      </p:pic>
      <p:sp>
        <p:nvSpPr>
          <p:cNvPr id="3" name="ZoneTexte 3">
            <a:extLst>
              <a:ext uri="{FF2B5EF4-FFF2-40B4-BE49-F238E27FC236}">
                <a16:creationId xmlns:a16="http://schemas.microsoft.com/office/drawing/2014/main" id="{9A8C2378-8C50-FC21-79E6-B467D91804ED}"/>
              </a:ext>
            </a:extLst>
          </p:cNvPr>
          <p:cNvSpPr txBox="1"/>
          <p:nvPr/>
        </p:nvSpPr>
        <p:spPr>
          <a:xfrm>
            <a:off x="3859595" y="63543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28226408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16459-2015-B058-594F-EEA5741D4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64B1A-0727-E7B6-6CB7-8ABD5290F8B9}"/>
              </a:ext>
            </a:extLst>
          </p:cNvPr>
          <p:cNvSpPr>
            <a:spLocks noGrp="1"/>
          </p:cNvSpPr>
          <p:nvPr>
            <p:ph type="title"/>
          </p:nvPr>
        </p:nvSpPr>
        <p:spPr/>
        <p:txBody>
          <a:bodyPr/>
          <a:lstStyle/>
          <a:p>
            <a:r>
              <a:rPr lang="en-US">
                <a:latin typeface="Bahnschrift SemiBold"/>
              </a:rPr>
              <a:t>Immediate feedback</a:t>
            </a:r>
            <a:endParaRPr lang="fr-FR"/>
          </a:p>
        </p:txBody>
      </p:sp>
      <p:pic>
        <p:nvPicPr>
          <p:cNvPr id="4" name="Rectangle 165" descr="preencoded.png">
            <a:extLst>
              <a:ext uri="{FF2B5EF4-FFF2-40B4-BE49-F238E27FC236}">
                <a16:creationId xmlns:a16="http://schemas.microsoft.com/office/drawing/2014/main" id="{1CE44972-4265-1B35-C6E4-ED294F9D3BF9}"/>
              </a:ext>
            </a:extLst>
          </p:cNvPr>
          <p:cNvPicPr>
            <a:picLocks noChangeAspect="1"/>
          </p:cNvPicPr>
          <p:nvPr/>
        </p:nvPicPr>
        <p:blipFill>
          <a:blip r:embed="rId3"/>
          <a:srcRect/>
          <a:stretch/>
        </p:blipFill>
        <p:spPr>
          <a:xfrm>
            <a:off x="5156536" y="1780887"/>
            <a:ext cx="5736361" cy="4707533"/>
          </a:xfrm>
          <a:prstGeom prst="rect">
            <a:avLst/>
          </a:prstGeom>
        </p:spPr>
      </p:pic>
      <p:sp>
        <p:nvSpPr>
          <p:cNvPr id="7" name="Loader">
            <a:extLst>
              <a:ext uri="{FF2B5EF4-FFF2-40B4-BE49-F238E27FC236}">
                <a16:creationId xmlns:a16="http://schemas.microsoft.com/office/drawing/2014/main" id="{8DDB3DEC-4A43-361D-C2D9-877F6E92837E}"/>
              </a:ext>
            </a:extLst>
          </p:cNvPr>
          <p:cNvSpPr/>
          <p:nvPr/>
        </p:nvSpPr>
        <p:spPr>
          <a:xfrm>
            <a:off x="738471" y="2473535"/>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Loader</a:t>
            </a:r>
            <a:endParaRPr lang="en-US" sz="3877" dirty="0">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34C601F6-DB74-50DA-B63C-3E7329F7B747}"/>
              </a:ext>
            </a:extLst>
          </p:cNvPr>
          <p:cNvSpPr txBox="1"/>
          <p:nvPr/>
        </p:nvSpPr>
        <p:spPr>
          <a:xfrm>
            <a:off x="5361658" y="648972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28206336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90A5C-C19D-C8DD-9571-E6F9BD78AD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F3E4FD-9387-7154-ECD8-DF85693C8398}"/>
              </a:ext>
            </a:extLst>
          </p:cNvPr>
          <p:cNvSpPr>
            <a:spLocks noGrp="1"/>
          </p:cNvSpPr>
          <p:nvPr>
            <p:ph type="title"/>
          </p:nvPr>
        </p:nvSpPr>
        <p:spPr/>
        <p:txBody>
          <a:bodyPr/>
          <a:lstStyle/>
          <a:p>
            <a:r>
              <a:rPr lang="en-US">
                <a:latin typeface="Bahnschrift SemiBold"/>
              </a:rPr>
              <a:t>Immediate feedback</a:t>
            </a:r>
            <a:endParaRPr lang="fr-FR"/>
          </a:p>
        </p:txBody>
      </p:sp>
      <p:pic>
        <p:nvPicPr>
          <p:cNvPr id="5" name="breadcrum 1" descr="preencoded.png">
            <a:extLst>
              <a:ext uri="{FF2B5EF4-FFF2-40B4-BE49-F238E27FC236}">
                <a16:creationId xmlns:a16="http://schemas.microsoft.com/office/drawing/2014/main" id="{0F31D029-3D7F-4F96-E01C-EA310A311CCF}"/>
              </a:ext>
            </a:extLst>
          </p:cNvPr>
          <p:cNvPicPr>
            <a:picLocks noChangeAspect="1"/>
          </p:cNvPicPr>
          <p:nvPr/>
        </p:nvPicPr>
        <p:blipFill>
          <a:blip r:embed="rId3"/>
          <a:srcRect/>
          <a:stretch/>
        </p:blipFill>
        <p:spPr>
          <a:xfrm>
            <a:off x="275117" y="2501633"/>
            <a:ext cx="11424570" cy="3750271"/>
          </a:xfrm>
          <a:prstGeom prst="rect">
            <a:avLst/>
          </a:prstGeom>
        </p:spPr>
      </p:pic>
      <p:sp>
        <p:nvSpPr>
          <p:cNvPr id="8" name="Breadcrumbs">
            <a:extLst>
              <a:ext uri="{FF2B5EF4-FFF2-40B4-BE49-F238E27FC236}">
                <a16:creationId xmlns:a16="http://schemas.microsoft.com/office/drawing/2014/main" id="{9C9AD4B7-7F53-E26C-39D6-33E74A0C6192}"/>
              </a:ext>
            </a:extLst>
          </p:cNvPr>
          <p:cNvSpPr/>
          <p:nvPr/>
        </p:nvSpPr>
        <p:spPr>
          <a:xfrm>
            <a:off x="738471" y="2110678"/>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Breadcrumbs</a:t>
            </a:r>
            <a:endParaRPr lang="en-US" sz="3877" dirty="0">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DC544588-3043-73B1-A9EA-2CD62DCE173C}"/>
              </a:ext>
            </a:extLst>
          </p:cNvPr>
          <p:cNvSpPr txBox="1"/>
          <p:nvPr/>
        </p:nvSpPr>
        <p:spPr>
          <a:xfrm>
            <a:off x="9982200" y="5940309"/>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14580899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09132-5CA9-96FB-CBFC-42AF28F3AD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42578D-B12A-3335-2A09-AD2A92CB8AA3}"/>
              </a:ext>
            </a:extLst>
          </p:cNvPr>
          <p:cNvSpPr>
            <a:spLocks noGrp="1"/>
          </p:cNvSpPr>
          <p:nvPr>
            <p:ph type="title"/>
          </p:nvPr>
        </p:nvSpPr>
        <p:spPr/>
        <p:txBody>
          <a:bodyPr/>
          <a:lstStyle/>
          <a:p>
            <a:r>
              <a:rPr lang="en-US">
                <a:latin typeface="Bahnschrift SemiBold"/>
              </a:rPr>
              <a:t>Immediate feedback</a:t>
            </a:r>
            <a:endParaRPr lang="fr-FR"/>
          </a:p>
        </p:txBody>
      </p:sp>
      <p:pic>
        <p:nvPicPr>
          <p:cNvPr id="4" name="breadcrum 1" descr="preencoded.png">
            <a:extLst>
              <a:ext uri="{FF2B5EF4-FFF2-40B4-BE49-F238E27FC236}">
                <a16:creationId xmlns:a16="http://schemas.microsoft.com/office/drawing/2014/main" id="{AA026BA4-697F-CC56-B096-97AC461A01FC}"/>
              </a:ext>
            </a:extLst>
          </p:cNvPr>
          <p:cNvPicPr>
            <a:picLocks noChangeAspect="1"/>
          </p:cNvPicPr>
          <p:nvPr/>
        </p:nvPicPr>
        <p:blipFill>
          <a:blip r:embed="rId3"/>
          <a:srcRect/>
          <a:stretch/>
        </p:blipFill>
        <p:spPr>
          <a:xfrm>
            <a:off x="2805594" y="1603711"/>
            <a:ext cx="9281558" cy="5256171"/>
          </a:xfrm>
          <a:prstGeom prst="rect">
            <a:avLst/>
          </a:prstGeom>
        </p:spPr>
      </p:pic>
      <p:sp>
        <p:nvSpPr>
          <p:cNvPr id="7" name="Hover">
            <a:extLst>
              <a:ext uri="{FF2B5EF4-FFF2-40B4-BE49-F238E27FC236}">
                <a16:creationId xmlns:a16="http://schemas.microsoft.com/office/drawing/2014/main" id="{3FF63897-5C78-5462-8018-05B5B6CFE515}"/>
              </a:ext>
            </a:extLst>
          </p:cNvPr>
          <p:cNvSpPr/>
          <p:nvPr/>
        </p:nvSpPr>
        <p:spPr>
          <a:xfrm>
            <a:off x="738471" y="3255243"/>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50" b="1" dirty="0">
                <a:latin typeface="Bahnschrift SemiLight" panose="020B0502040204020203" pitchFamily="34" charset="0"/>
                <a:ea typeface="Satoshi Bold"/>
                <a:cs typeface="Satoshi Bold" pitchFamily="34" charset="-120"/>
              </a:rPr>
              <a:t>Hover</a:t>
            </a:r>
            <a:endParaRPr lang="en-US" sz="3850" dirty="0">
              <a:latin typeface="Bahnschrift SemiLight" panose="020B0502040204020203" pitchFamily="34" charset="0"/>
              <a:ea typeface="Satoshi Bold"/>
            </a:endParaRPr>
          </a:p>
        </p:txBody>
      </p:sp>
      <p:sp>
        <p:nvSpPr>
          <p:cNvPr id="3" name="ZoneTexte 3">
            <a:extLst>
              <a:ext uri="{FF2B5EF4-FFF2-40B4-BE49-F238E27FC236}">
                <a16:creationId xmlns:a16="http://schemas.microsoft.com/office/drawing/2014/main" id="{65C5316C-846F-B8F7-90E6-11438311C020}"/>
              </a:ext>
            </a:extLst>
          </p:cNvPr>
          <p:cNvSpPr txBox="1"/>
          <p:nvPr/>
        </p:nvSpPr>
        <p:spPr>
          <a:xfrm>
            <a:off x="5361658" y="648972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8389976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10BD-02E3-1DBB-BEA7-3121FFEBB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9A2826-ED91-DA7E-E52D-F2D3E015D963}"/>
              </a:ext>
            </a:extLst>
          </p:cNvPr>
          <p:cNvSpPr>
            <a:spLocks noGrp="1"/>
          </p:cNvSpPr>
          <p:nvPr>
            <p:ph type="title"/>
          </p:nvPr>
        </p:nvSpPr>
        <p:spPr/>
        <p:txBody>
          <a:bodyPr/>
          <a:lstStyle/>
          <a:p>
            <a:r>
              <a:rPr lang="en-US">
                <a:latin typeface="Bahnschrift SemiBold"/>
              </a:rPr>
              <a:t>Immediate feedback</a:t>
            </a:r>
            <a:endParaRPr lang="fr-FR"/>
          </a:p>
        </p:txBody>
      </p:sp>
      <p:pic>
        <p:nvPicPr>
          <p:cNvPr id="5" name="autocompletepng 1" descr="preencoded.png">
            <a:extLst>
              <a:ext uri="{FF2B5EF4-FFF2-40B4-BE49-F238E27FC236}">
                <a16:creationId xmlns:a16="http://schemas.microsoft.com/office/drawing/2014/main" id="{5DD68607-A728-3895-A080-AFF53137949E}"/>
              </a:ext>
            </a:extLst>
          </p:cNvPr>
          <p:cNvPicPr>
            <a:picLocks noChangeAspect="1"/>
          </p:cNvPicPr>
          <p:nvPr/>
        </p:nvPicPr>
        <p:blipFill>
          <a:blip r:embed="rId3"/>
          <a:srcRect/>
          <a:stretch/>
        </p:blipFill>
        <p:spPr>
          <a:xfrm>
            <a:off x="1508830" y="2445752"/>
            <a:ext cx="9278628" cy="4381234"/>
          </a:xfrm>
          <a:prstGeom prst="rect">
            <a:avLst/>
          </a:prstGeom>
        </p:spPr>
      </p:pic>
      <p:sp>
        <p:nvSpPr>
          <p:cNvPr id="8" name="Autocomplete">
            <a:extLst>
              <a:ext uri="{FF2B5EF4-FFF2-40B4-BE49-F238E27FC236}">
                <a16:creationId xmlns:a16="http://schemas.microsoft.com/office/drawing/2014/main" id="{1DA0CCCE-EC84-37E0-BB90-BBC6C1360508}"/>
              </a:ext>
            </a:extLst>
          </p:cNvPr>
          <p:cNvSpPr/>
          <p:nvPr/>
        </p:nvSpPr>
        <p:spPr>
          <a:xfrm>
            <a:off x="738471" y="1850630"/>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Autocomplete</a:t>
            </a:r>
            <a:endParaRPr lang="en-US" sz="3877" dirty="0">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841AAC16-A101-839A-4914-FB47489AC5E9}"/>
              </a:ext>
            </a:extLst>
          </p:cNvPr>
          <p:cNvSpPr txBox="1"/>
          <p:nvPr/>
        </p:nvSpPr>
        <p:spPr>
          <a:xfrm>
            <a:off x="5361658" y="648972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http://amazon.com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289982970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7AA84-26E3-FFD7-A7C4-42EDB6821A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3104B-7806-C4D2-E733-9AC164ED7FE7}"/>
              </a:ext>
            </a:extLst>
          </p:cNvPr>
          <p:cNvSpPr>
            <a:spLocks noGrp="1"/>
          </p:cNvSpPr>
          <p:nvPr>
            <p:ph type="ctrTitle"/>
          </p:nvPr>
        </p:nvSpPr>
        <p:spPr>
          <a:xfrm>
            <a:off x="5116605" y="4084000"/>
            <a:ext cx="6483048" cy="924077"/>
          </a:xfrm>
        </p:spPr>
        <p:txBody>
          <a:bodyPr>
            <a:normAutofit fontScale="90000"/>
          </a:bodyPr>
          <a:lstStyle/>
          <a:p>
            <a:r>
              <a:rPr lang="en-US">
                <a:latin typeface="Bahnschrift"/>
              </a:rPr>
              <a:t>01. Guidance / Readability</a:t>
            </a:r>
          </a:p>
        </p:txBody>
      </p:sp>
      <p:sp>
        <p:nvSpPr>
          <p:cNvPr id="4" name="Nature  Location  Format">
            <a:extLst>
              <a:ext uri="{FF2B5EF4-FFF2-40B4-BE49-F238E27FC236}">
                <a16:creationId xmlns:a16="http://schemas.microsoft.com/office/drawing/2014/main" id="{26D7D787-DA1B-2689-D2E9-A0596F698C79}"/>
              </a:ext>
            </a:extLst>
          </p:cNvPr>
          <p:cNvSpPr/>
          <p:nvPr/>
        </p:nvSpPr>
        <p:spPr>
          <a:xfrm>
            <a:off x="5294267" y="5010848"/>
            <a:ext cx="6305813" cy="673714"/>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gn="r"/>
            <a:r>
              <a:rPr lang="en-US" sz="3600">
                <a:latin typeface="Bahnschrift"/>
              </a:rPr>
              <a:t>Ease</a:t>
            </a:r>
            <a:r>
              <a:rPr lang="en-US" sz="3600">
                <a:solidFill>
                  <a:srgbClr val="000000"/>
                </a:solidFill>
                <a:latin typeface="Bahnschrift"/>
              </a:rPr>
              <a:t> of reading</a:t>
            </a:r>
            <a:endParaRPr lang="fr-FR">
              <a:ea typeface="Calibri" panose="020F0502020204030204"/>
              <a:cs typeface="Calibri" panose="020F0502020204030204"/>
            </a:endParaRPr>
          </a:p>
        </p:txBody>
      </p:sp>
    </p:spTree>
    <p:extLst>
      <p:ext uri="{BB962C8B-B14F-4D97-AF65-F5344CB8AC3E}">
        <p14:creationId xmlns:p14="http://schemas.microsoft.com/office/powerpoint/2010/main" val="33888979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348B6-863B-410E-D7C1-63A57F662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1A8D6-2A75-FE38-B433-BE9DD1F14C65}"/>
              </a:ext>
            </a:extLst>
          </p:cNvPr>
          <p:cNvSpPr>
            <a:spLocks noGrp="1"/>
          </p:cNvSpPr>
          <p:nvPr>
            <p:ph type="title"/>
          </p:nvPr>
        </p:nvSpPr>
        <p:spPr/>
        <p:txBody>
          <a:bodyPr/>
          <a:lstStyle/>
          <a:p>
            <a:r>
              <a:rPr lang="en-US">
                <a:latin typeface="Bahnschrift SemiBold"/>
              </a:rPr>
              <a:t>Readability</a:t>
            </a:r>
            <a:endParaRPr lang="fr-FR"/>
          </a:p>
        </p:txBody>
      </p:sp>
      <p:pic>
        <p:nvPicPr>
          <p:cNvPr id="4" name="02. Lisibilité 1" descr="preencoded.png">
            <a:extLst>
              <a:ext uri="{FF2B5EF4-FFF2-40B4-BE49-F238E27FC236}">
                <a16:creationId xmlns:a16="http://schemas.microsoft.com/office/drawing/2014/main" id="{89C012A8-4DB7-C0A9-8BE1-F346CE77264A}"/>
              </a:ext>
            </a:extLst>
          </p:cNvPr>
          <p:cNvPicPr>
            <a:picLocks noChangeAspect="1"/>
          </p:cNvPicPr>
          <p:nvPr/>
        </p:nvPicPr>
        <p:blipFill>
          <a:blip r:embed="rId3"/>
          <a:srcRect t="22635" r="-50" b="-2"/>
          <a:stretch/>
        </p:blipFill>
        <p:spPr>
          <a:xfrm>
            <a:off x="0" y="1559955"/>
            <a:ext cx="12198059" cy="5287672"/>
          </a:xfrm>
          <a:prstGeom prst="rect">
            <a:avLst/>
          </a:prstGeom>
        </p:spPr>
      </p:pic>
      <p:sp>
        <p:nvSpPr>
          <p:cNvPr id="7" name="The order of the letters">
            <a:extLst>
              <a:ext uri="{FF2B5EF4-FFF2-40B4-BE49-F238E27FC236}">
                <a16:creationId xmlns:a16="http://schemas.microsoft.com/office/drawing/2014/main" id="{6B4BFF52-000D-9C77-216C-61F6F40DABF8}"/>
              </a:ext>
            </a:extLst>
          </p:cNvPr>
          <p:cNvSpPr/>
          <p:nvPr/>
        </p:nvSpPr>
        <p:spPr>
          <a:xfrm>
            <a:off x="883269" y="1965535"/>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a:solidFill>
                  <a:srgbClr val="000000"/>
                </a:solidFill>
                <a:latin typeface="Bahnschrift SemiLight" panose="020B0502040204020203" pitchFamily="34" charset="0"/>
                <a:ea typeface="Satoshi Bold" pitchFamily="34" charset="-122"/>
                <a:cs typeface="Satoshi Bold" pitchFamily="34" charset="-120"/>
              </a:rPr>
              <a:t>The order of the letters...</a:t>
            </a:r>
            <a:endParaRPr lang="en-US" sz="3877">
              <a:latin typeface="Bahnschrift SemiLight" panose="020B0502040204020203" pitchFamily="34" charset="0"/>
            </a:endParaRPr>
          </a:p>
        </p:txBody>
      </p:sp>
      <p:sp>
        <p:nvSpPr>
          <p:cNvPr id="10" name="According to a university of the University of Cambridge the order of the ltteers in a word has no meaning the sole reason is that the first and last follow the bnnoe pclae The problem can be caused by a total problem and can be seen in some cases This is">
            <a:extLst>
              <a:ext uri="{FF2B5EF4-FFF2-40B4-BE49-F238E27FC236}">
                <a16:creationId xmlns:a16="http://schemas.microsoft.com/office/drawing/2014/main" id="{C6514793-B387-26CB-6474-EA05A689DAD2}"/>
              </a:ext>
            </a:extLst>
          </p:cNvPr>
          <p:cNvSpPr/>
          <p:nvPr/>
        </p:nvSpPr>
        <p:spPr>
          <a:xfrm>
            <a:off x="883269" y="2993601"/>
            <a:ext cx="7978375" cy="256292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736"/>
              </a:lnSpc>
              <a:buNone/>
            </a:pPr>
            <a:r>
              <a:rPr lang="en-US" sz="1824" dirty="0">
                <a:solidFill>
                  <a:srgbClr val="444343"/>
                </a:solidFill>
                <a:latin typeface="Bahnschrift SemiLight" panose="020B0502040204020203" pitchFamily="34" charset="0"/>
                <a:ea typeface="Satoshi Medium" pitchFamily="34" charset="-122"/>
                <a:cs typeface="Satoshi Medium" pitchFamily="34" charset="-120"/>
              </a:rPr>
              <a:t>According to a university of the University of Cambridge, the order of the </a:t>
            </a:r>
            <a:r>
              <a:rPr lang="en-US" sz="1824" dirty="0" err="1">
                <a:solidFill>
                  <a:srgbClr val="444343"/>
                </a:solidFill>
                <a:latin typeface="Bahnschrift SemiLight" panose="020B0502040204020203" pitchFamily="34" charset="0"/>
                <a:ea typeface="Satoshi Medium" pitchFamily="34" charset="-122"/>
                <a:cs typeface="Satoshi Medium" pitchFamily="34" charset="-120"/>
              </a:rPr>
              <a:t>ltteers</a:t>
            </a:r>
            <a:r>
              <a:rPr lang="en-US" sz="1824" dirty="0">
                <a:solidFill>
                  <a:srgbClr val="444343"/>
                </a:solidFill>
                <a:latin typeface="Bahnschrift SemiLight" panose="020B0502040204020203" pitchFamily="34" charset="0"/>
                <a:ea typeface="Satoshi Medium" pitchFamily="34" charset="-122"/>
                <a:cs typeface="Satoshi Medium" pitchFamily="34" charset="-120"/>
              </a:rPr>
              <a:t> in a word has no meaning, the sole reason is that the first and last follow the </a:t>
            </a:r>
            <a:r>
              <a:rPr lang="en-US" sz="1824" dirty="0" err="1">
                <a:solidFill>
                  <a:srgbClr val="444343"/>
                </a:solidFill>
                <a:latin typeface="Bahnschrift SemiLight" panose="020B0502040204020203" pitchFamily="34" charset="0"/>
                <a:ea typeface="Satoshi Medium" pitchFamily="34" charset="-122"/>
                <a:cs typeface="Satoshi Medium" pitchFamily="34" charset="-120"/>
              </a:rPr>
              <a:t>bnnoe</a:t>
            </a:r>
            <a:r>
              <a:rPr lang="en-US" sz="1824" dirty="0">
                <a:solidFill>
                  <a:srgbClr val="444343"/>
                </a:solidFill>
                <a:latin typeface="Bahnschrift SemiLight" panose="020B0502040204020203" pitchFamily="34" charset="0"/>
                <a:ea typeface="Satoshi Medium" pitchFamily="34" charset="-122"/>
                <a:cs typeface="Satoshi Medium" pitchFamily="34" charset="-120"/>
              </a:rPr>
              <a:t> </a:t>
            </a:r>
            <a:r>
              <a:rPr lang="en-US" sz="1824" dirty="0" err="1">
                <a:solidFill>
                  <a:srgbClr val="444343"/>
                </a:solidFill>
                <a:latin typeface="Bahnschrift SemiLight" panose="020B0502040204020203" pitchFamily="34" charset="0"/>
                <a:ea typeface="Satoshi Medium" pitchFamily="34" charset="-122"/>
                <a:cs typeface="Satoshi Medium" pitchFamily="34" charset="-120"/>
              </a:rPr>
              <a:t>pclae</a:t>
            </a:r>
            <a:r>
              <a:rPr lang="en-US" sz="1824" dirty="0">
                <a:solidFill>
                  <a:srgbClr val="444343"/>
                </a:solidFill>
                <a:latin typeface="Bahnschrift SemiLight" panose="020B0502040204020203" pitchFamily="34" charset="0"/>
                <a:ea typeface="Satoshi Medium" pitchFamily="34" charset="-122"/>
                <a:cs typeface="Satoshi Medium" pitchFamily="34" charset="-120"/>
              </a:rPr>
              <a:t>. The problem can be caused by a total problem and can be seen in some cases. This is because the human brain does not read each letter itself, but the word as a whole.
 The </a:t>
            </a:r>
            <a:r>
              <a:rPr lang="en-US" sz="1824" dirty="0" err="1">
                <a:solidFill>
                  <a:srgbClr val="444343"/>
                </a:solidFill>
                <a:latin typeface="Bahnschrift SemiLight" panose="020B0502040204020203" pitchFamily="34" charset="0"/>
                <a:ea typeface="Satoshi Medium" pitchFamily="34" charset="-122"/>
                <a:cs typeface="Satoshi Medium" pitchFamily="34" charset="-120"/>
              </a:rPr>
              <a:t>peruvian</a:t>
            </a:r>
            <a:r>
              <a:rPr lang="en-US" sz="1824" dirty="0">
                <a:solidFill>
                  <a:srgbClr val="444343"/>
                </a:solidFill>
                <a:latin typeface="Bahnschrift SemiLight" panose="020B0502040204020203" pitchFamily="34" charset="0"/>
                <a:ea typeface="Satoshi Medium" pitchFamily="34" charset="-122"/>
                <a:cs typeface="Satoshi Medium" pitchFamily="34" charset="-120"/>
              </a:rPr>
              <a:t>...</a:t>
            </a:r>
            <a:endParaRPr lang="en-US" sz="1824" dirty="0">
              <a:latin typeface="Bahnschrift SemiLight" panose="020B0502040204020203" pitchFamily="34" charset="0"/>
            </a:endParaRPr>
          </a:p>
        </p:txBody>
      </p:sp>
    </p:spTree>
    <p:extLst>
      <p:ext uri="{BB962C8B-B14F-4D97-AF65-F5344CB8AC3E}">
        <p14:creationId xmlns:p14="http://schemas.microsoft.com/office/powerpoint/2010/main" val="41022714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C9222-084F-7120-D92D-27DA6A2C1E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C4019-9433-16BB-EF29-09DC664F3268}"/>
              </a:ext>
            </a:extLst>
          </p:cNvPr>
          <p:cNvSpPr>
            <a:spLocks noGrp="1"/>
          </p:cNvSpPr>
          <p:nvPr>
            <p:ph type="title"/>
          </p:nvPr>
        </p:nvSpPr>
        <p:spPr/>
        <p:txBody>
          <a:bodyPr/>
          <a:lstStyle/>
          <a:p>
            <a:r>
              <a:rPr lang="en-US">
                <a:latin typeface="Bahnschrift SemiBold"/>
              </a:rPr>
              <a:t>Readability</a:t>
            </a:r>
            <a:endParaRPr lang="fr-FR"/>
          </a:p>
        </p:txBody>
      </p:sp>
      <p:pic>
        <p:nvPicPr>
          <p:cNvPr id="4" name="02. Lisibilité 1" descr="preencoded.png">
            <a:extLst>
              <a:ext uri="{FF2B5EF4-FFF2-40B4-BE49-F238E27FC236}">
                <a16:creationId xmlns:a16="http://schemas.microsoft.com/office/drawing/2014/main" id="{E8DD0649-E93A-5C0C-6398-452959D45F9B}"/>
              </a:ext>
            </a:extLst>
          </p:cNvPr>
          <p:cNvPicPr>
            <a:picLocks noChangeAspect="1"/>
          </p:cNvPicPr>
          <p:nvPr/>
        </p:nvPicPr>
        <p:blipFill>
          <a:blip r:embed="rId3"/>
          <a:srcRect t="22635" r="-50" b="-2"/>
          <a:stretch/>
        </p:blipFill>
        <p:spPr>
          <a:xfrm>
            <a:off x="0" y="1559955"/>
            <a:ext cx="12198059" cy="5287672"/>
          </a:xfrm>
          <a:prstGeom prst="rect">
            <a:avLst/>
          </a:prstGeom>
        </p:spPr>
      </p:pic>
      <p:sp>
        <p:nvSpPr>
          <p:cNvPr id="5" name="Text written in lower case is read 14 faster than text in upper case">
            <a:extLst>
              <a:ext uri="{FF2B5EF4-FFF2-40B4-BE49-F238E27FC236}">
                <a16:creationId xmlns:a16="http://schemas.microsoft.com/office/drawing/2014/main" id="{40013995-4F0C-C209-7A3D-EF80A7D1AAEC}"/>
              </a:ext>
            </a:extLst>
          </p:cNvPr>
          <p:cNvSpPr/>
          <p:nvPr/>
        </p:nvSpPr>
        <p:spPr>
          <a:xfrm>
            <a:off x="883269" y="2074391"/>
            <a:ext cx="10497862" cy="139006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5427"/>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Text written in lower case is read 14% faster than text in upper case.</a:t>
            </a:r>
            <a:endParaRPr lang="en-US" sz="3877" dirty="0">
              <a:solidFill>
                <a:srgbClr val="000000"/>
              </a:solidFill>
              <a:latin typeface="Bahnschrift SemiLight" panose="020B0502040204020203" pitchFamily="34" charset="0"/>
            </a:endParaRPr>
          </a:p>
        </p:txBody>
      </p:sp>
      <p:sp>
        <p:nvSpPr>
          <p:cNvPr id="8" name="Text written in lowercase is read 14 faster than text in uppercase">
            <a:extLst>
              <a:ext uri="{FF2B5EF4-FFF2-40B4-BE49-F238E27FC236}">
                <a16:creationId xmlns:a16="http://schemas.microsoft.com/office/drawing/2014/main" id="{16D1FBF9-4BB8-8B6D-4357-0823EABA492B}"/>
              </a:ext>
            </a:extLst>
          </p:cNvPr>
          <p:cNvSpPr/>
          <p:nvPr/>
        </p:nvSpPr>
        <p:spPr>
          <a:xfrm>
            <a:off x="883268" y="3898847"/>
            <a:ext cx="10744019" cy="139006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5427"/>
              </a:lnSpc>
              <a:buNone/>
            </a:pPr>
            <a:r>
              <a:rPr lang="en-US" sz="3877" b="1">
                <a:solidFill>
                  <a:srgbClr val="000000"/>
                </a:solidFill>
                <a:latin typeface="Bahnschrift SemiLight" panose="020B0502040204020203" pitchFamily="34" charset="0"/>
                <a:ea typeface="Satoshi Bold" pitchFamily="34" charset="-122"/>
                <a:cs typeface="Satoshi Bold" pitchFamily="34" charset="-120"/>
              </a:rPr>
              <a:t>TEXT WRITTEN IN LOWERCASE IS READ 14% FASTER THAN TEXT IN UPPERCASE.</a:t>
            </a:r>
            <a:endParaRPr lang="en-US" sz="3877">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35173596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C93C-13EB-F9F7-F2E3-025931BED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EE86C-F238-201D-78B8-D9B701B0F326}"/>
              </a:ext>
            </a:extLst>
          </p:cNvPr>
          <p:cNvSpPr>
            <a:spLocks noGrp="1"/>
          </p:cNvSpPr>
          <p:nvPr>
            <p:ph type="title"/>
          </p:nvPr>
        </p:nvSpPr>
        <p:spPr/>
        <p:txBody>
          <a:bodyPr/>
          <a:lstStyle/>
          <a:p>
            <a:r>
              <a:rPr lang="en-US">
                <a:latin typeface="Bahnschrift SemiBold"/>
              </a:rPr>
              <a:t>Readability</a:t>
            </a:r>
            <a:endParaRPr lang="en-US"/>
          </a:p>
        </p:txBody>
      </p:sp>
      <p:sp>
        <p:nvSpPr>
          <p:cNvPr id="4" name="Contrast">
            <a:extLst>
              <a:ext uri="{FF2B5EF4-FFF2-40B4-BE49-F238E27FC236}">
                <a16:creationId xmlns:a16="http://schemas.microsoft.com/office/drawing/2014/main" id="{AA7AB80C-4F0E-44A0-655C-2144308CD624}"/>
              </a:ext>
            </a:extLst>
          </p:cNvPr>
          <p:cNvSpPr/>
          <p:nvPr/>
        </p:nvSpPr>
        <p:spPr>
          <a:xfrm>
            <a:off x="637112" y="2098582"/>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Contrast</a:t>
            </a:r>
            <a:endParaRPr lang="en-US" sz="3877" dirty="0">
              <a:solidFill>
                <a:srgbClr val="000000"/>
              </a:solidFill>
              <a:latin typeface="Bahnschrift SemiLight" panose="020B0502040204020203" pitchFamily="34" charset="0"/>
            </a:endParaRPr>
          </a:p>
        </p:txBody>
      </p:sp>
      <p:sp>
        <p:nvSpPr>
          <p:cNvPr id="7" name="Poor color contrast affects visibility and readability  It should be checked according to the size of the text its boldness its position in the interface">
            <a:extLst>
              <a:ext uri="{FF2B5EF4-FFF2-40B4-BE49-F238E27FC236}">
                <a16:creationId xmlns:a16="http://schemas.microsoft.com/office/drawing/2014/main" id="{758C93FC-0ED4-9356-5C2E-4CCB8978A65D}"/>
              </a:ext>
            </a:extLst>
          </p:cNvPr>
          <p:cNvSpPr/>
          <p:nvPr/>
        </p:nvSpPr>
        <p:spPr>
          <a:xfrm>
            <a:off x="622632" y="3126648"/>
            <a:ext cx="5589207" cy="175205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b="1" dirty="0">
                <a:solidFill>
                  <a:srgbClr val="000000"/>
                </a:solidFill>
                <a:latin typeface="Bahnschrift SemiLight" panose="020B0502040204020203" pitchFamily="34" charset="0"/>
                <a:ea typeface="Airbnb Cereal App Bold" pitchFamily="34" charset="-122"/>
                <a:cs typeface="Airbnb Cereal App Bold" pitchFamily="34" charset="-120"/>
              </a:rPr>
              <a:t>Poor color contrast affects </a:t>
            </a:r>
            <a:r>
              <a:rPr lang="en-US" sz="1824" dirty="0">
                <a:solidFill>
                  <a:srgbClr val="000000"/>
                </a:solidFill>
                <a:latin typeface="Bahnschrift SemiLight" panose="020B0502040204020203" pitchFamily="34" charset="0"/>
                <a:ea typeface="Satoshi Regular" pitchFamily="34" charset="-122"/>
                <a:cs typeface="Satoshi Regular" pitchFamily="34" charset="-120"/>
              </a:rPr>
              <a:t>visibility and readability.
It should be checked according to the size of the text, its boldness, its position in the interface...</a:t>
            </a:r>
            <a:endParaRPr lang="en-US" sz="1824" dirty="0">
              <a:solidFill>
                <a:srgbClr val="000000"/>
              </a:solidFill>
              <a:latin typeface="Bahnschrift SemiLight" panose="020B0502040204020203" pitchFamily="34" charset="0"/>
            </a:endParaRPr>
          </a:p>
        </p:txBody>
      </p:sp>
      <p:sp>
        <p:nvSpPr>
          <p:cNvPr id="10" name="httpswebaimorgresourcescontrastchecker">
            <a:extLst>
              <a:ext uri="{FF2B5EF4-FFF2-40B4-BE49-F238E27FC236}">
                <a16:creationId xmlns:a16="http://schemas.microsoft.com/office/drawing/2014/main" id="{88146E37-2B90-C0F3-0C4A-2EFB39BA3D8D}"/>
              </a:ext>
            </a:extLst>
          </p:cNvPr>
          <p:cNvSpPr/>
          <p:nvPr/>
        </p:nvSpPr>
        <p:spPr>
          <a:xfrm>
            <a:off x="637112" y="5081422"/>
            <a:ext cx="5183772" cy="318556"/>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Bold" pitchFamily="34" charset="-122"/>
                <a:cs typeface="Satoshi Bold" pitchFamily="34" charset="-120"/>
                <a:hlinkClick r:id="rId3"/>
              </a:rPr>
              <a:t>https://webaim.org/resources/contrastchecker/</a:t>
            </a:r>
            <a:r>
              <a:rPr lang="en-US" sz="1824" dirty="0">
                <a:solidFill>
                  <a:srgbClr val="000000"/>
                </a:solidFill>
                <a:latin typeface="Bahnschrift SemiLight" panose="020B0502040204020203" pitchFamily="34" charset="0"/>
                <a:ea typeface="Satoshi Bold" pitchFamily="34" charset="-122"/>
                <a:cs typeface="Satoshi Bold" pitchFamily="34" charset="-120"/>
              </a:rPr>
              <a:t> </a:t>
            </a:r>
            <a:endParaRPr lang="en-US" sz="1824" dirty="0">
              <a:solidFill>
                <a:srgbClr val="000000"/>
              </a:solidFill>
              <a:latin typeface="Bahnschrift SemiLight" panose="020B0502040204020203" pitchFamily="34" charset="0"/>
            </a:endParaRPr>
          </a:p>
        </p:txBody>
      </p:sp>
      <p:pic>
        <p:nvPicPr>
          <p:cNvPr id="12" name="Mask Group" descr="preencoded.png">
            <a:extLst>
              <a:ext uri="{FF2B5EF4-FFF2-40B4-BE49-F238E27FC236}">
                <a16:creationId xmlns:a16="http://schemas.microsoft.com/office/drawing/2014/main" id="{7C1BA91D-D169-39CE-7640-E62DE80F9BF7}"/>
              </a:ext>
            </a:extLst>
          </p:cNvPr>
          <p:cNvPicPr>
            <a:picLocks noChangeAspect="1"/>
          </p:cNvPicPr>
          <p:nvPr/>
        </p:nvPicPr>
        <p:blipFill>
          <a:blip r:embed="rId4"/>
          <a:srcRect t="23097" b="-2"/>
          <a:stretch/>
        </p:blipFill>
        <p:spPr>
          <a:xfrm>
            <a:off x="6573842" y="1596241"/>
            <a:ext cx="5618159" cy="5256130"/>
          </a:xfrm>
          <a:prstGeom prst="rect">
            <a:avLst/>
          </a:prstGeom>
        </p:spPr>
      </p:pic>
      <p:sp>
        <p:nvSpPr>
          <p:cNvPr id="3" name="ZoneTexte 3">
            <a:extLst>
              <a:ext uri="{FF2B5EF4-FFF2-40B4-BE49-F238E27FC236}">
                <a16:creationId xmlns:a16="http://schemas.microsoft.com/office/drawing/2014/main" id="{8A303B6C-B3E2-F416-2562-C8867BC76C16}"/>
              </a:ext>
            </a:extLst>
          </p:cNvPr>
          <p:cNvSpPr txBox="1"/>
          <p:nvPr/>
        </p:nvSpPr>
        <p:spPr>
          <a:xfrm>
            <a:off x="5820884" y="6538231"/>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4550313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B5F67-1254-1516-2372-3D7B9CDCE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003BD5-A8CF-6084-3081-A39C28FC1E4F}"/>
              </a:ext>
            </a:extLst>
          </p:cNvPr>
          <p:cNvSpPr>
            <a:spLocks noGrp="1"/>
          </p:cNvSpPr>
          <p:nvPr>
            <p:ph type="title"/>
          </p:nvPr>
        </p:nvSpPr>
        <p:spPr/>
        <p:txBody>
          <a:bodyPr/>
          <a:lstStyle/>
          <a:p>
            <a:r>
              <a:rPr lang="en-US">
                <a:latin typeface="Bahnschrift SemiBold"/>
              </a:rPr>
              <a:t>Readability</a:t>
            </a:r>
            <a:endParaRPr lang="en-US"/>
          </a:p>
        </p:txBody>
      </p:sp>
      <p:sp>
        <p:nvSpPr>
          <p:cNvPr id="5" name="Dark Mode">
            <a:extLst>
              <a:ext uri="{FF2B5EF4-FFF2-40B4-BE49-F238E27FC236}">
                <a16:creationId xmlns:a16="http://schemas.microsoft.com/office/drawing/2014/main" id="{9E2F4146-DEC1-101F-E7CE-7A41AE885C40}"/>
              </a:ext>
            </a:extLst>
          </p:cNvPr>
          <p:cNvSpPr/>
          <p:nvPr/>
        </p:nvSpPr>
        <p:spPr>
          <a:xfrm>
            <a:off x="637112" y="1892963"/>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a:solidFill>
                  <a:srgbClr val="000000"/>
                </a:solidFill>
                <a:latin typeface="Bahnschrift SemiLight" panose="020B0502040204020203" pitchFamily="34" charset="0"/>
                <a:ea typeface="Satoshi Bold" pitchFamily="34" charset="-122"/>
                <a:cs typeface="Satoshi Bold" pitchFamily="34" charset="-120"/>
              </a:rPr>
              <a:t>Dark Mode</a:t>
            </a:r>
            <a:endParaRPr lang="en-US" sz="3877">
              <a:solidFill>
                <a:srgbClr val="000000"/>
              </a:solidFill>
              <a:latin typeface="Bahnschrift SemiLight" panose="020B0502040204020203" pitchFamily="34" charset="0"/>
            </a:endParaRPr>
          </a:p>
        </p:txBody>
      </p:sp>
      <p:sp>
        <p:nvSpPr>
          <p:cNvPr id="8" name="For users with normal vision light mode provides better performance most of the time There is more overall light and so the pupil contracts more However it may have long-term effects on fatigue Best practice is to allow users to switch between the two mod">
            <a:extLst>
              <a:ext uri="{FF2B5EF4-FFF2-40B4-BE49-F238E27FC236}">
                <a16:creationId xmlns:a16="http://schemas.microsoft.com/office/drawing/2014/main" id="{57F4DE98-0A7E-13BD-560B-30ACC54184A9}"/>
              </a:ext>
            </a:extLst>
          </p:cNvPr>
          <p:cNvSpPr/>
          <p:nvPr/>
        </p:nvSpPr>
        <p:spPr>
          <a:xfrm>
            <a:off x="622633" y="2921029"/>
            <a:ext cx="4792817" cy="366339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For users with normal vision, light mode provides better performance most of the time. There is more overall light and so the pupil contracts more. 
However, it may have long-term effects on fatigue.
Best practice is to allow users to switch between the two modes.</a:t>
            </a:r>
            <a:endParaRPr lang="en-US" sz="1824" dirty="0">
              <a:solidFill>
                <a:srgbClr val="000000"/>
              </a:solidFill>
              <a:latin typeface="Bahnschrift SemiLight" panose="020B0502040204020203" pitchFamily="34" charset="0"/>
            </a:endParaRPr>
          </a:p>
        </p:txBody>
      </p:sp>
      <p:pic>
        <p:nvPicPr>
          <p:cNvPr id="11" name="Mask Group" descr="preencoded.png">
            <a:extLst>
              <a:ext uri="{FF2B5EF4-FFF2-40B4-BE49-F238E27FC236}">
                <a16:creationId xmlns:a16="http://schemas.microsoft.com/office/drawing/2014/main" id="{BFEF8AC8-4789-ED76-6339-2B3C0B1B863D}"/>
              </a:ext>
            </a:extLst>
          </p:cNvPr>
          <p:cNvPicPr>
            <a:picLocks noChangeAspect="1"/>
          </p:cNvPicPr>
          <p:nvPr/>
        </p:nvPicPr>
        <p:blipFill>
          <a:blip r:embed="rId3"/>
          <a:srcRect/>
          <a:stretch/>
        </p:blipFill>
        <p:spPr>
          <a:xfrm>
            <a:off x="9226822" y="1230067"/>
            <a:ext cx="3301397" cy="4995534"/>
          </a:xfrm>
          <a:prstGeom prst="rect">
            <a:avLst/>
          </a:prstGeom>
        </p:spPr>
      </p:pic>
      <p:pic>
        <p:nvPicPr>
          <p:cNvPr id="14" name="Mask Group" descr="preencoded.png">
            <a:extLst>
              <a:ext uri="{FF2B5EF4-FFF2-40B4-BE49-F238E27FC236}">
                <a16:creationId xmlns:a16="http://schemas.microsoft.com/office/drawing/2014/main" id="{7668B613-5D21-438D-7F3C-450FE3B68342}"/>
              </a:ext>
            </a:extLst>
          </p:cNvPr>
          <p:cNvPicPr>
            <a:picLocks noChangeAspect="1"/>
          </p:cNvPicPr>
          <p:nvPr/>
        </p:nvPicPr>
        <p:blipFill>
          <a:blip r:embed="rId4"/>
          <a:srcRect/>
          <a:stretch/>
        </p:blipFill>
        <p:spPr>
          <a:xfrm>
            <a:off x="5010886" y="1562443"/>
            <a:ext cx="3301397" cy="4054347"/>
          </a:xfrm>
          <a:prstGeom prst="rect">
            <a:avLst/>
          </a:prstGeom>
        </p:spPr>
      </p:pic>
      <p:pic>
        <p:nvPicPr>
          <p:cNvPr id="16" name="Mask Group" descr="preencoded.png">
            <a:extLst>
              <a:ext uri="{FF2B5EF4-FFF2-40B4-BE49-F238E27FC236}">
                <a16:creationId xmlns:a16="http://schemas.microsoft.com/office/drawing/2014/main" id="{D8117743-95CE-3C85-51C5-24E35B781ACA}"/>
              </a:ext>
            </a:extLst>
          </p:cNvPr>
          <p:cNvPicPr>
            <a:picLocks noChangeAspect="1"/>
          </p:cNvPicPr>
          <p:nvPr/>
        </p:nvPicPr>
        <p:blipFill>
          <a:blip r:embed="rId5"/>
          <a:srcRect/>
          <a:stretch/>
        </p:blipFill>
        <p:spPr>
          <a:xfrm>
            <a:off x="6776552" y="3589616"/>
            <a:ext cx="3301397" cy="3344836"/>
          </a:xfrm>
          <a:prstGeom prst="rect">
            <a:avLst/>
          </a:prstGeom>
        </p:spPr>
      </p:pic>
      <p:sp>
        <p:nvSpPr>
          <p:cNvPr id="3" name="ZoneTexte 3">
            <a:extLst>
              <a:ext uri="{FF2B5EF4-FFF2-40B4-BE49-F238E27FC236}">
                <a16:creationId xmlns:a16="http://schemas.microsoft.com/office/drawing/2014/main" id="{C20599A8-6B69-3C92-ECC0-07BB4B6104CA}"/>
              </a:ext>
            </a:extLst>
          </p:cNvPr>
          <p:cNvSpPr txBox="1"/>
          <p:nvPr/>
        </p:nvSpPr>
        <p:spPr>
          <a:xfrm>
            <a:off x="6096000" y="6537109"/>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399288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7B87D-BC62-63EE-C6EE-18356F0D12AA}"/>
              </a:ext>
            </a:extLst>
          </p:cNvPr>
          <p:cNvSpPr>
            <a:spLocks noGrp="1"/>
          </p:cNvSpPr>
          <p:nvPr>
            <p:ph type="title"/>
          </p:nvPr>
        </p:nvSpPr>
        <p:spPr>
          <a:xfrm>
            <a:off x="838200" y="365125"/>
            <a:ext cx="10515600" cy="1325563"/>
          </a:xfrm>
        </p:spPr>
        <p:txBody>
          <a:bodyPr anchor="ctr">
            <a:normAutofit/>
          </a:bodyPr>
          <a:lstStyle/>
          <a:p>
            <a:r>
              <a:rPr lang="fr-BE" b="1" i="0" dirty="0" err="1">
                <a:effectLst/>
              </a:rPr>
              <a:t>Colors</a:t>
            </a:r>
            <a:endParaRPr lang="fr-BE" dirty="0"/>
          </a:p>
        </p:txBody>
      </p:sp>
      <p:sp>
        <p:nvSpPr>
          <p:cNvPr id="3" name="Content Placeholder 2">
            <a:extLst>
              <a:ext uri="{FF2B5EF4-FFF2-40B4-BE49-F238E27FC236}">
                <a16:creationId xmlns:a16="http://schemas.microsoft.com/office/drawing/2014/main" id="{10EE13F3-CF50-5FC1-0F18-E2733E5B9CA9}"/>
              </a:ext>
            </a:extLst>
          </p:cNvPr>
          <p:cNvSpPr>
            <a:spLocks noGrp="1"/>
          </p:cNvSpPr>
          <p:nvPr>
            <p:ph sz="half" idx="1"/>
          </p:nvPr>
        </p:nvSpPr>
        <p:spPr>
          <a:xfrm>
            <a:off x="838199" y="1825625"/>
            <a:ext cx="11132127" cy="4351338"/>
          </a:xfrm>
        </p:spPr>
        <p:txBody>
          <a:bodyPr>
            <a:normAutofit/>
          </a:bodyPr>
          <a:lstStyle/>
          <a:p>
            <a:pPr marL="0" indent="0">
              <a:lnSpc>
                <a:spcPct val="100000"/>
              </a:lnSpc>
              <a:buNone/>
            </a:pPr>
            <a:r>
              <a:rPr lang="en-US" sz="2000" b="0" i="1" dirty="0">
                <a:effectLst/>
              </a:rPr>
              <a:t>“Color is a power which directly influences the soul.” </a:t>
            </a:r>
            <a:r>
              <a:rPr lang="en-US" sz="2000" dirty="0"/>
              <a:t> </a:t>
            </a:r>
            <a:r>
              <a:rPr lang="en-US" sz="1800" b="0" i="0" dirty="0">
                <a:effectLst/>
              </a:rPr>
              <a:t>Wassily Kandinsky</a:t>
            </a:r>
          </a:p>
          <a:p>
            <a:endParaRPr lang="fr-BE" dirty="0"/>
          </a:p>
        </p:txBody>
      </p:sp>
      <p:pic>
        <p:nvPicPr>
          <p:cNvPr id="13314" name="Picture 2">
            <a:extLst>
              <a:ext uri="{FF2B5EF4-FFF2-40B4-BE49-F238E27FC236}">
                <a16:creationId xmlns:a16="http://schemas.microsoft.com/office/drawing/2014/main" id="{96319080-527E-A695-E39A-A352C3953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708131"/>
            <a:ext cx="6667500" cy="2914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5A3D29-8F89-FFF6-3BE1-7AB2D2771A80}"/>
              </a:ext>
            </a:extLst>
          </p:cNvPr>
          <p:cNvSpPr txBox="1"/>
          <p:nvPr/>
        </p:nvSpPr>
        <p:spPr>
          <a:xfrm>
            <a:off x="3048000" y="5709433"/>
            <a:ext cx="6096000" cy="369332"/>
          </a:xfrm>
          <a:prstGeom prst="rect">
            <a:avLst/>
          </a:prstGeom>
          <a:noFill/>
        </p:spPr>
        <p:txBody>
          <a:bodyPr wrap="square">
            <a:spAutoFit/>
          </a:bodyPr>
          <a:lstStyle/>
          <a:p>
            <a:pPr algn="ctr"/>
            <a:r>
              <a:rPr lang="fr-BE" b="0" i="0" dirty="0" err="1">
                <a:solidFill>
                  <a:srgbClr val="6B6B6B"/>
                </a:solidFill>
                <a:effectLst/>
                <a:latin typeface="sohne"/>
              </a:rPr>
              <a:t>Colours</a:t>
            </a:r>
            <a:r>
              <a:rPr lang="fr-BE" b="0" i="0" dirty="0">
                <a:solidFill>
                  <a:srgbClr val="6B6B6B"/>
                </a:solidFill>
                <a:effectLst/>
                <a:latin typeface="sohne"/>
              </a:rPr>
              <a:t> </a:t>
            </a:r>
            <a:r>
              <a:rPr lang="fr-BE" b="0" i="0" dirty="0" err="1">
                <a:solidFill>
                  <a:srgbClr val="6B6B6B"/>
                </a:solidFill>
                <a:effectLst/>
                <a:latin typeface="sohne"/>
              </a:rPr>
              <a:t>Attract</a:t>
            </a:r>
            <a:r>
              <a:rPr lang="fr-BE" b="0" i="0" dirty="0">
                <a:solidFill>
                  <a:srgbClr val="6B6B6B"/>
                </a:solidFill>
                <a:effectLst/>
                <a:latin typeface="sohne"/>
              </a:rPr>
              <a:t> Emotion</a:t>
            </a:r>
            <a:endParaRPr lang="fr-BE" dirty="0"/>
          </a:p>
        </p:txBody>
      </p:sp>
      <p:sp>
        <p:nvSpPr>
          <p:cNvPr id="5" name="TextBox 4">
            <a:extLst>
              <a:ext uri="{FF2B5EF4-FFF2-40B4-BE49-F238E27FC236}">
                <a16:creationId xmlns:a16="http://schemas.microsoft.com/office/drawing/2014/main" id="{12AD1C74-B4FE-20EC-E9AB-675E995427AB}"/>
              </a:ext>
            </a:extLst>
          </p:cNvPr>
          <p:cNvSpPr txBox="1"/>
          <p:nvPr/>
        </p:nvSpPr>
        <p:spPr>
          <a:xfrm>
            <a:off x="9144000" y="6308209"/>
            <a:ext cx="2790732" cy="369332"/>
          </a:xfrm>
          <a:prstGeom prst="rect">
            <a:avLst/>
          </a:prstGeom>
          <a:noFill/>
        </p:spPr>
        <p:txBody>
          <a:bodyPr wrap="square">
            <a:spAutoFit/>
          </a:bodyPr>
          <a:lstStyle/>
          <a:p>
            <a:r>
              <a:rPr lang="fr-BE" dirty="0"/>
              <a:t>Yes </a:t>
            </a:r>
            <a:r>
              <a:rPr lang="fr-BE" dirty="0" err="1"/>
              <a:t>it</a:t>
            </a:r>
            <a:r>
              <a:rPr lang="fr-BE" dirty="0"/>
              <a:t> </a:t>
            </a:r>
            <a:r>
              <a:rPr lang="fr-BE" dirty="0" err="1"/>
              <a:t>matters</a:t>
            </a:r>
            <a:r>
              <a:rPr lang="fr-BE" dirty="0"/>
              <a:t>! </a:t>
            </a:r>
            <a:r>
              <a:rPr lang="fr-BE" dirty="0" err="1"/>
              <a:t>Funny</a:t>
            </a:r>
            <a:r>
              <a:rPr lang="fr-BE" dirty="0"/>
              <a:t> </a:t>
            </a:r>
            <a:r>
              <a:rPr lang="fr-BE" dirty="0">
                <a:hlinkClick r:id="rId4"/>
              </a:rPr>
              <a:t>charts</a:t>
            </a:r>
            <a:endParaRPr lang="fr-BE" dirty="0"/>
          </a:p>
        </p:txBody>
      </p:sp>
      <p:sp>
        <p:nvSpPr>
          <p:cNvPr id="4" name="TextBox 3">
            <a:extLst>
              <a:ext uri="{FF2B5EF4-FFF2-40B4-BE49-F238E27FC236}">
                <a16:creationId xmlns:a16="http://schemas.microsoft.com/office/drawing/2014/main" id="{A559A1E0-7130-0A80-EC79-EFCFFCF6758F}"/>
              </a:ext>
            </a:extLst>
          </p:cNvPr>
          <p:cNvSpPr txBox="1"/>
          <p:nvPr/>
        </p:nvSpPr>
        <p:spPr>
          <a:xfrm>
            <a:off x="4295769" y="6032782"/>
            <a:ext cx="3600462" cy="461665"/>
          </a:xfrm>
          <a:prstGeom prst="rect">
            <a:avLst/>
          </a:prstGeom>
          <a:noFill/>
        </p:spPr>
        <p:txBody>
          <a:bodyPr wrap="square" rtlCol="0">
            <a:spAutoFit/>
          </a:bodyPr>
          <a:lstStyle/>
          <a:p>
            <a:pPr algn="ctr"/>
            <a:r>
              <a:rPr lang="fr-BE" sz="1200" dirty="0">
                <a:latin typeface="Bahnschrift SemiLight" panose="020B0502040204020203" pitchFamily="34" charset="0"/>
              </a:rPr>
              <a:t>Source: </a:t>
            </a:r>
            <a:r>
              <a:rPr lang="fr-BE" sz="1200" dirty="0">
                <a:latin typeface="Bahnschrift SemiLight" panose="020B0502040204020203" pitchFamily="34" charset="0"/>
                <a:hlinkClick r:id="rId5"/>
              </a:rPr>
              <a:t>https://blog.kleinpixelagency.com/design-guide-4ad204de2e8a</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4369389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C386C-A36A-FADB-7471-5F42ED4C2276}"/>
            </a:ext>
          </a:extLst>
        </p:cNvPr>
        <p:cNvGrpSpPr/>
        <p:nvPr/>
      </p:nvGrpSpPr>
      <p:grpSpPr>
        <a:xfrm>
          <a:off x="0" y="0"/>
          <a:ext cx="0" cy="0"/>
          <a:chOff x="0" y="0"/>
          <a:chExt cx="0" cy="0"/>
        </a:xfrm>
      </p:grpSpPr>
      <p:pic>
        <p:nvPicPr>
          <p:cNvPr id="1026" name="Picture 2" descr="Main, Écrivez, Stylo, Carnet, Journal">
            <a:extLst>
              <a:ext uri="{FF2B5EF4-FFF2-40B4-BE49-F238E27FC236}">
                <a16:creationId xmlns:a16="http://schemas.microsoft.com/office/drawing/2014/main" id="{1A18BA98-BF30-3CB1-DF4B-1D9C537AF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11732"/>
            <a:ext cx="4076700" cy="271654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9ED3973A-391F-9D6F-EBA7-6AD9D069C03F}"/>
              </a:ext>
            </a:extLst>
          </p:cNvPr>
          <p:cNvSpPr>
            <a:spLocks noGrp="1"/>
          </p:cNvSpPr>
          <p:nvPr>
            <p:ph type="title"/>
          </p:nvPr>
        </p:nvSpPr>
        <p:spPr/>
        <p:txBody>
          <a:bodyPr/>
          <a:lstStyle/>
          <a:p>
            <a:r>
              <a:rPr lang="fr-FR" dirty="0" err="1">
                <a:latin typeface="Bahnschrift SemiBold"/>
              </a:rPr>
              <a:t>Exercise</a:t>
            </a:r>
            <a:endParaRPr lang="fr-FR" dirty="0"/>
          </a:p>
        </p:txBody>
      </p:sp>
      <p:sp>
        <p:nvSpPr>
          <p:cNvPr id="8" name="Is the user assisted in how to use the interface Is information of the same nature grouped together Does the interface provide regular feedback to users Are the affordances clear and visible Are the available actions clearly visible If needed does the use">
            <a:extLst>
              <a:ext uri="{FF2B5EF4-FFF2-40B4-BE49-F238E27FC236}">
                <a16:creationId xmlns:a16="http://schemas.microsoft.com/office/drawing/2014/main" id="{BE815CC6-54FC-43D6-7D98-CC4E73020310}"/>
              </a:ext>
            </a:extLst>
          </p:cNvPr>
          <p:cNvSpPr/>
          <p:nvPr/>
        </p:nvSpPr>
        <p:spPr>
          <a:xfrm>
            <a:off x="881362" y="2063481"/>
            <a:ext cx="5887738" cy="3701020"/>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554"/>
              </a:lnSpc>
            </a:pPr>
            <a:r>
              <a:rPr lang="en-US" sz="1800" b="1" dirty="0">
                <a:latin typeface="Bahnschrift SemiLight" panose="020B0502040204020203" pitchFamily="34" charset="0"/>
                <a:ea typeface="Satoshi Regular"/>
                <a:cs typeface="Satoshi Regular" pitchFamily="34" charset="-120"/>
              </a:rPr>
              <a:t>Choose a web interface and assess it. </a:t>
            </a:r>
          </a:p>
          <a:p>
            <a:pPr>
              <a:lnSpc>
                <a:spcPts val="2554"/>
              </a:lnSpc>
            </a:pPr>
            <a:r>
              <a:rPr lang="en-US" sz="1800" b="1" dirty="0">
                <a:latin typeface="Bahnschrift SemiLight" panose="020B0502040204020203" pitchFamily="34" charset="0"/>
                <a:ea typeface="Satoshi Regular"/>
                <a:cs typeface="Satoshi Regular" pitchFamily="34" charset="-120"/>
              </a:rPr>
              <a:t>You can use capian.co as audit tool.</a:t>
            </a:r>
            <a:endParaRPr lang="en-US" sz="1800" dirty="0">
              <a:latin typeface="Bahnschrift SemiLight" panose="020B0502040204020203" pitchFamily="34" charset="0"/>
              <a:ea typeface="Satoshi Regular"/>
              <a:cs typeface="Satoshi Regular" pitchFamily="34" charset="-120"/>
            </a:endParaRPr>
          </a:p>
          <a:p>
            <a:pPr marL="285750" indent="-285750">
              <a:lnSpc>
                <a:spcPts val="2554"/>
              </a:lnSpc>
              <a:buFont typeface="Calibri"/>
              <a:buChar char="-"/>
            </a:pPr>
            <a:endParaRPr lang="en-US" sz="1800" dirty="0">
              <a:latin typeface="Bahnschrift SemiLight" panose="020B0502040204020203" pitchFamily="34" charset="0"/>
              <a:ea typeface="Satoshi Regular"/>
              <a:cs typeface="Satoshi Regular" pitchFamily="34" charset="-120"/>
            </a:endParaRP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Is the user assisted in how to use the interface?</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Is information of the same nature grouped together? </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Does the interface provide regular feedback to users?</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Are the affordances clear and visible? </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Are the available actions clearly visible?</a:t>
            </a: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If needed, does the user have access to help? </a:t>
            </a:r>
            <a:endParaRPr lang="en-US" sz="1800" dirty="0">
              <a:latin typeface="Bahnschrift SemiLight" panose="020B0502040204020203" pitchFamily="34" charset="0"/>
              <a:ea typeface="Satoshi Regular"/>
            </a:endParaRPr>
          </a:p>
        </p:txBody>
      </p:sp>
      <p:sp>
        <p:nvSpPr>
          <p:cNvPr id="3" name="ZoneTexte 3">
            <a:extLst>
              <a:ext uri="{FF2B5EF4-FFF2-40B4-BE49-F238E27FC236}">
                <a16:creationId xmlns:a16="http://schemas.microsoft.com/office/drawing/2014/main" id="{A9E73743-7034-D961-7174-C9A1358092B4}"/>
              </a:ext>
            </a:extLst>
          </p:cNvPr>
          <p:cNvSpPr txBox="1"/>
          <p:nvPr/>
        </p:nvSpPr>
        <p:spPr>
          <a:xfrm>
            <a:off x="8966200" y="5169388"/>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http://pixabay.com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2418819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1A4E0-2886-B436-F2BB-C01642DF2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BD206-E7A1-6D25-E5F5-6AA2CD6B80E1}"/>
              </a:ext>
            </a:extLst>
          </p:cNvPr>
          <p:cNvSpPr>
            <a:spLocks noGrp="1"/>
          </p:cNvSpPr>
          <p:nvPr>
            <p:ph type="ctrTitle"/>
          </p:nvPr>
        </p:nvSpPr>
        <p:spPr/>
        <p:txBody>
          <a:bodyPr/>
          <a:lstStyle/>
          <a:p>
            <a:r>
              <a:rPr lang="en-US" dirty="0">
                <a:latin typeface="Bahnschrift"/>
              </a:rPr>
              <a:t>02. Workload</a:t>
            </a:r>
            <a:endParaRPr lang="fr-FR" dirty="0"/>
          </a:p>
        </p:txBody>
      </p:sp>
    </p:spTree>
    <p:extLst>
      <p:ext uri="{BB962C8B-B14F-4D97-AF65-F5344CB8AC3E}">
        <p14:creationId xmlns:p14="http://schemas.microsoft.com/office/powerpoint/2010/main" val="32184070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8A09-6B5D-7D68-ED74-4EFB0EA10E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77C54-7546-CBCD-C218-9C2DC8178E5F}"/>
              </a:ext>
            </a:extLst>
          </p:cNvPr>
          <p:cNvSpPr>
            <a:spLocks noGrp="1"/>
          </p:cNvSpPr>
          <p:nvPr>
            <p:ph type="title"/>
          </p:nvPr>
        </p:nvSpPr>
        <p:spPr/>
        <p:txBody>
          <a:bodyPr/>
          <a:lstStyle/>
          <a:p>
            <a:r>
              <a:rPr lang="en-US">
                <a:latin typeface="Bahnschrift SemiBold"/>
              </a:rPr>
              <a:t>Definition</a:t>
            </a:r>
            <a:endParaRPr lang="fr-FR"/>
          </a:p>
        </p:txBody>
      </p:sp>
      <p:pic>
        <p:nvPicPr>
          <p:cNvPr id="5" name="Group 619" descr="preencoded.png">
            <a:extLst>
              <a:ext uri="{FF2B5EF4-FFF2-40B4-BE49-F238E27FC236}">
                <a16:creationId xmlns:a16="http://schemas.microsoft.com/office/drawing/2014/main" id="{2584C11B-DA8B-1390-4FCF-DDFA6C0C53C0}"/>
              </a:ext>
            </a:extLst>
          </p:cNvPr>
          <p:cNvPicPr>
            <a:picLocks noChangeAspect="1"/>
          </p:cNvPicPr>
          <p:nvPr/>
        </p:nvPicPr>
        <p:blipFill>
          <a:blip r:embed="rId3"/>
          <a:srcRect/>
          <a:stretch/>
        </p:blipFill>
        <p:spPr>
          <a:xfrm>
            <a:off x="6443516" y="2159058"/>
            <a:ext cx="5169292" cy="2968361"/>
          </a:xfrm>
          <a:prstGeom prst="rect">
            <a:avLst/>
          </a:prstGeom>
        </p:spPr>
      </p:pic>
      <p:sp>
        <p:nvSpPr>
          <p:cNvPr id="8" name="System 1 vs System 2">
            <a:extLst>
              <a:ext uri="{FF2B5EF4-FFF2-40B4-BE49-F238E27FC236}">
                <a16:creationId xmlns:a16="http://schemas.microsoft.com/office/drawing/2014/main" id="{0904D6F7-5026-6D21-2774-0776E1EA2D3E}"/>
              </a:ext>
            </a:extLst>
          </p:cNvPr>
          <p:cNvSpPr/>
          <p:nvPr/>
        </p:nvSpPr>
        <p:spPr>
          <a:xfrm>
            <a:off x="637112" y="2014260"/>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a:ea typeface="Satoshi Bold" pitchFamily="34" charset="-122"/>
                <a:cs typeface="Satoshi Bold" pitchFamily="34" charset="-120"/>
              </a:rPr>
              <a:t>System 1 vs System 2</a:t>
            </a:r>
            <a:endParaRPr lang="en-US" sz="3877" dirty="0">
              <a:solidFill>
                <a:srgbClr val="000000"/>
              </a:solidFill>
              <a:latin typeface="Bahnschrift SemiLight"/>
            </a:endParaRPr>
          </a:p>
        </p:txBody>
      </p:sp>
      <p:sp>
        <p:nvSpPr>
          <p:cNvPr id="11" name="System 1 is our default mode  fast automatic based on analysis shortcuts like stereotypes and the subconscious System 2 is a conscious mode  much more analytical and logical but slower and more effortful">
            <a:extLst>
              <a:ext uri="{FF2B5EF4-FFF2-40B4-BE49-F238E27FC236}">
                <a16:creationId xmlns:a16="http://schemas.microsoft.com/office/drawing/2014/main" id="{7DD25367-E838-8403-AAD4-473F36ED5BB1}"/>
              </a:ext>
            </a:extLst>
          </p:cNvPr>
          <p:cNvSpPr/>
          <p:nvPr/>
        </p:nvSpPr>
        <p:spPr>
          <a:xfrm>
            <a:off x="622632" y="3042325"/>
            <a:ext cx="4865216" cy="3156599"/>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b="1" dirty="0">
                <a:solidFill>
                  <a:srgbClr val="000000"/>
                </a:solidFill>
                <a:latin typeface="Bahnschrift SemiLight"/>
                <a:ea typeface="Satoshi Bold" pitchFamily="34" charset="-122"/>
                <a:cs typeface="Satoshi Bold" pitchFamily="34" charset="-120"/>
              </a:rPr>
              <a:t>System 1</a:t>
            </a:r>
            <a:r>
              <a:rPr lang="en-US" sz="1824" dirty="0">
                <a:solidFill>
                  <a:srgbClr val="000000"/>
                </a:solidFill>
                <a:latin typeface="Bahnschrift SemiLight"/>
                <a:ea typeface="Satoshi Regular" pitchFamily="34" charset="-122"/>
                <a:cs typeface="Satoshi Regular" pitchFamily="34" charset="-120"/>
              </a:rPr>
              <a:t> is our </a:t>
            </a:r>
            <a:r>
              <a:rPr lang="en-US" sz="1824" b="1" dirty="0">
                <a:solidFill>
                  <a:srgbClr val="000000"/>
                </a:solidFill>
                <a:latin typeface="Bahnschrift SemiLight"/>
                <a:ea typeface="Satoshi Bold" pitchFamily="34" charset="-122"/>
                <a:cs typeface="Satoshi Bold" pitchFamily="34" charset="-120"/>
              </a:rPr>
              <a:t>default mode </a:t>
            </a:r>
            <a:r>
              <a:rPr lang="en-US" sz="1824" dirty="0">
                <a:solidFill>
                  <a:srgbClr val="000000"/>
                </a:solidFill>
                <a:latin typeface="Bahnschrift SemiLight"/>
                <a:ea typeface="Satoshi Regular" pitchFamily="34" charset="-122"/>
                <a:cs typeface="Satoshi Regular" pitchFamily="34" charset="-120"/>
              </a:rPr>
              <a:t>: fast, automatic, based on analysis shortcuts like stereotypes and the subconscious.
</a:t>
            </a:r>
            <a:r>
              <a:rPr lang="en-US" sz="1824" b="1" dirty="0">
                <a:solidFill>
                  <a:srgbClr val="000000"/>
                </a:solidFill>
                <a:latin typeface="Bahnschrift SemiLight"/>
                <a:ea typeface="Satoshi Bold" pitchFamily="34" charset="-122"/>
                <a:cs typeface="Satoshi Bold" pitchFamily="34" charset="-120"/>
              </a:rPr>
              <a:t>System 2</a:t>
            </a:r>
            <a:r>
              <a:rPr lang="en-US" sz="1824" dirty="0">
                <a:solidFill>
                  <a:srgbClr val="000000"/>
                </a:solidFill>
                <a:latin typeface="Bahnschrift SemiLight"/>
                <a:ea typeface="Satoshi Regular" pitchFamily="34" charset="-122"/>
                <a:cs typeface="Satoshi Regular" pitchFamily="34" charset="-120"/>
              </a:rPr>
              <a:t> is a </a:t>
            </a:r>
            <a:r>
              <a:rPr lang="en-US" sz="1824" b="1" dirty="0">
                <a:solidFill>
                  <a:srgbClr val="000000"/>
                </a:solidFill>
                <a:latin typeface="Bahnschrift SemiLight"/>
                <a:ea typeface="Satoshi Bold" pitchFamily="34" charset="-122"/>
                <a:cs typeface="Satoshi Bold" pitchFamily="34" charset="-120"/>
              </a:rPr>
              <a:t>conscious mode</a:t>
            </a:r>
            <a:r>
              <a:rPr lang="en-US" sz="1824" dirty="0">
                <a:solidFill>
                  <a:srgbClr val="000000"/>
                </a:solidFill>
                <a:latin typeface="Bahnschrift SemiLight"/>
                <a:ea typeface="Satoshi Regular" pitchFamily="34" charset="-122"/>
                <a:cs typeface="Satoshi Regular" pitchFamily="34" charset="-120"/>
              </a:rPr>
              <a:t>, much more analytical and logical, but slower and more effortful. </a:t>
            </a:r>
            <a:endParaRPr lang="en-US" sz="1824" dirty="0">
              <a:solidFill>
                <a:srgbClr val="000000"/>
              </a:solidFill>
              <a:latin typeface="Bahnschrift SemiLight"/>
            </a:endParaRPr>
          </a:p>
        </p:txBody>
      </p:sp>
      <p:sp>
        <p:nvSpPr>
          <p:cNvPr id="13" name="System 1">
            <a:extLst>
              <a:ext uri="{FF2B5EF4-FFF2-40B4-BE49-F238E27FC236}">
                <a16:creationId xmlns:a16="http://schemas.microsoft.com/office/drawing/2014/main" id="{003C2EA7-7C56-D26C-8C32-59A75563DE60}"/>
              </a:ext>
            </a:extLst>
          </p:cNvPr>
          <p:cNvSpPr/>
          <p:nvPr/>
        </p:nvSpPr>
        <p:spPr>
          <a:xfrm>
            <a:off x="6588314" y="2159058"/>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System 1</a:t>
            </a:r>
            <a:endParaRPr lang="en-US" sz="1140">
              <a:latin typeface="Bahnschrift SemiLight"/>
            </a:endParaRPr>
          </a:p>
        </p:txBody>
      </p:sp>
      <p:sp>
        <p:nvSpPr>
          <p:cNvPr id="15" name="System 2">
            <a:extLst>
              <a:ext uri="{FF2B5EF4-FFF2-40B4-BE49-F238E27FC236}">
                <a16:creationId xmlns:a16="http://schemas.microsoft.com/office/drawing/2014/main" id="{A4BB51D0-17A7-9C81-2068-7CA1DE1F18F5}"/>
              </a:ext>
            </a:extLst>
          </p:cNvPr>
          <p:cNvSpPr/>
          <p:nvPr/>
        </p:nvSpPr>
        <p:spPr>
          <a:xfrm>
            <a:off x="9151240" y="2159058"/>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System 2</a:t>
            </a:r>
            <a:endParaRPr lang="en-US" sz="1140">
              <a:latin typeface="Bahnschrift SemiLight"/>
            </a:endParaRPr>
          </a:p>
        </p:txBody>
      </p:sp>
      <p:sp>
        <p:nvSpPr>
          <p:cNvPr id="17" name="Fast">
            <a:extLst>
              <a:ext uri="{FF2B5EF4-FFF2-40B4-BE49-F238E27FC236}">
                <a16:creationId xmlns:a16="http://schemas.microsoft.com/office/drawing/2014/main" id="{94CDC866-B579-FE44-BD2F-893C1E147D3A}"/>
              </a:ext>
            </a:extLst>
          </p:cNvPr>
          <p:cNvSpPr/>
          <p:nvPr/>
        </p:nvSpPr>
        <p:spPr>
          <a:xfrm>
            <a:off x="6588314" y="2593452"/>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Fast</a:t>
            </a:r>
            <a:endParaRPr lang="en-US" sz="1140">
              <a:latin typeface="Bahnschrift SemiLight"/>
            </a:endParaRPr>
          </a:p>
        </p:txBody>
      </p:sp>
      <p:sp>
        <p:nvSpPr>
          <p:cNvPr id="19" name="Slow">
            <a:extLst>
              <a:ext uri="{FF2B5EF4-FFF2-40B4-BE49-F238E27FC236}">
                <a16:creationId xmlns:a16="http://schemas.microsoft.com/office/drawing/2014/main" id="{AF8AA5E7-FB71-F2FF-3AB0-C8F61920A142}"/>
              </a:ext>
            </a:extLst>
          </p:cNvPr>
          <p:cNvSpPr/>
          <p:nvPr/>
        </p:nvSpPr>
        <p:spPr>
          <a:xfrm>
            <a:off x="9151240" y="2593452"/>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Slow</a:t>
            </a:r>
            <a:endParaRPr lang="en-US" sz="1140">
              <a:latin typeface="Bahnschrift SemiLight"/>
            </a:endParaRPr>
          </a:p>
        </p:txBody>
      </p:sp>
      <p:sp>
        <p:nvSpPr>
          <p:cNvPr id="21" name="Automatic">
            <a:extLst>
              <a:ext uri="{FF2B5EF4-FFF2-40B4-BE49-F238E27FC236}">
                <a16:creationId xmlns:a16="http://schemas.microsoft.com/office/drawing/2014/main" id="{E2B27AB2-63B2-2B5F-BD5A-42EE02A8706E}"/>
              </a:ext>
            </a:extLst>
          </p:cNvPr>
          <p:cNvSpPr/>
          <p:nvPr/>
        </p:nvSpPr>
        <p:spPr>
          <a:xfrm>
            <a:off x="6588314" y="3027846"/>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Automatic</a:t>
            </a:r>
            <a:endParaRPr lang="en-US" sz="1140">
              <a:latin typeface="Bahnschrift SemiLight"/>
            </a:endParaRPr>
          </a:p>
        </p:txBody>
      </p:sp>
      <p:sp>
        <p:nvSpPr>
          <p:cNvPr id="23" name="Punctual">
            <a:extLst>
              <a:ext uri="{FF2B5EF4-FFF2-40B4-BE49-F238E27FC236}">
                <a16:creationId xmlns:a16="http://schemas.microsoft.com/office/drawing/2014/main" id="{4BFD27F2-6326-D055-F99D-EF42E9598FF6}"/>
              </a:ext>
            </a:extLst>
          </p:cNvPr>
          <p:cNvSpPr/>
          <p:nvPr/>
        </p:nvSpPr>
        <p:spPr>
          <a:xfrm>
            <a:off x="9151240" y="3027846"/>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Punctual</a:t>
            </a:r>
            <a:endParaRPr lang="en-US" sz="1140">
              <a:latin typeface="Bahnschrift SemiLight"/>
            </a:endParaRPr>
          </a:p>
        </p:txBody>
      </p:sp>
      <p:sp>
        <p:nvSpPr>
          <p:cNvPr id="25" name="Usual">
            <a:extLst>
              <a:ext uri="{FF2B5EF4-FFF2-40B4-BE49-F238E27FC236}">
                <a16:creationId xmlns:a16="http://schemas.microsoft.com/office/drawing/2014/main" id="{89546269-2AAA-3262-4E77-159D962FABDA}"/>
              </a:ext>
            </a:extLst>
          </p:cNvPr>
          <p:cNvSpPr/>
          <p:nvPr/>
        </p:nvSpPr>
        <p:spPr>
          <a:xfrm>
            <a:off x="6588314" y="3462241"/>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Usual</a:t>
            </a:r>
            <a:endParaRPr lang="en-US" sz="1140">
              <a:latin typeface="Bahnschrift SemiLight"/>
            </a:endParaRPr>
          </a:p>
        </p:txBody>
      </p:sp>
      <p:sp>
        <p:nvSpPr>
          <p:cNvPr id="27" name="Laborious">
            <a:extLst>
              <a:ext uri="{FF2B5EF4-FFF2-40B4-BE49-F238E27FC236}">
                <a16:creationId xmlns:a16="http://schemas.microsoft.com/office/drawing/2014/main" id="{928216A9-3523-8975-4D2A-1690C18EA004}"/>
              </a:ext>
            </a:extLst>
          </p:cNvPr>
          <p:cNvSpPr/>
          <p:nvPr/>
        </p:nvSpPr>
        <p:spPr>
          <a:xfrm>
            <a:off x="9151240" y="3462241"/>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Laborious</a:t>
            </a:r>
            <a:endParaRPr lang="en-US" sz="1140">
              <a:latin typeface="Bahnschrift SemiLight"/>
            </a:endParaRPr>
          </a:p>
        </p:txBody>
      </p:sp>
      <p:sp>
        <p:nvSpPr>
          <p:cNvPr id="29" name="emotional">
            <a:extLst>
              <a:ext uri="{FF2B5EF4-FFF2-40B4-BE49-F238E27FC236}">
                <a16:creationId xmlns:a16="http://schemas.microsoft.com/office/drawing/2014/main" id="{42568E5F-AF51-E6A4-1A5D-16BD069CB2C8}"/>
              </a:ext>
            </a:extLst>
          </p:cNvPr>
          <p:cNvSpPr/>
          <p:nvPr/>
        </p:nvSpPr>
        <p:spPr>
          <a:xfrm>
            <a:off x="6588314" y="3896635"/>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emotional</a:t>
            </a:r>
            <a:endParaRPr lang="en-US" sz="1140">
              <a:latin typeface="Bahnschrift SemiLight"/>
            </a:endParaRPr>
          </a:p>
        </p:txBody>
      </p:sp>
      <p:sp>
        <p:nvSpPr>
          <p:cNvPr id="31" name="Logic">
            <a:extLst>
              <a:ext uri="{FF2B5EF4-FFF2-40B4-BE49-F238E27FC236}">
                <a16:creationId xmlns:a16="http://schemas.microsoft.com/office/drawing/2014/main" id="{351DC793-D775-E09E-CEF6-ACDA57FB4E27}"/>
              </a:ext>
            </a:extLst>
          </p:cNvPr>
          <p:cNvSpPr/>
          <p:nvPr/>
        </p:nvSpPr>
        <p:spPr>
          <a:xfrm>
            <a:off x="9151240" y="3896635"/>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Logic</a:t>
            </a:r>
            <a:endParaRPr lang="en-US" sz="1140">
              <a:latin typeface="Bahnschrift SemiLight"/>
            </a:endParaRPr>
          </a:p>
        </p:txBody>
      </p:sp>
      <p:sp>
        <p:nvSpPr>
          <p:cNvPr id="33" name="Stereotype">
            <a:extLst>
              <a:ext uri="{FF2B5EF4-FFF2-40B4-BE49-F238E27FC236}">
                <a16:creationId xmlns:a16="http://schemas.microsoft.com/office/drawing/2014/main" id="{06E92E47-B335-C0A1-6CFE-1513FE0DB96F}"/>
              </a:ext>
            </a:extLst>
          </p:cNvPr>
          <p:cNvSpPr/>
          <p:nvPr/>
        </p:nvSpPr>
        <p:spPr>
          <a:xfrm>
            <a:off x="6588314" y="4331029"/>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Stereotype</a:t>
            </a:r>
            <a:endParaRPr lang="en-US" sz="1140">
              <a:latin typeface="Bahnschrift SemiLight"/>
            </a:endParaRPr>
          </a:p>
        </p:txBody>
      </p:sp>
      <p:sp>
        <p:nvSpPr>
          <p:cNvPr id="35" name="Calculated">
            <a:extLst>
              <a:ext uri="{FF2B5EF4-FFF2-40B4-BE49-F238E27FC236}">
                <a16:creationId xmlns:a16="http://schemas.microsoft.com/office/drawing/2014/main" id="{10CF5C69-7F04-063C-51E7-F6DC78F9A8D7}"/>
              </a:ext>
            </a:extLst>
          </p:cNvPr>
          <p:cNvSpPr/>
          <p:nvPr/>
        </p:nvSpPr>
        <p:spPr>
          <a:xfrm>
            <a:off x="9151240" y="4331029"/>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dirty="0">
                <a:solidFill>
                  <a:srgbClr val="444343"/>
                </a:solidFill>
                <a:latin typeface="Bahnschrift SemiLight"/>
                <a:ea typeface="Satoshi Regular" pitchFamily="34" charset="-122"/>
                <a:cs typeface="Satoshi Regular" pitchFamily="34" charset="-120"/>
              </a:rPr>
              <a:t>Calculated</a:t>
            </a:r>
            <a:endParaRPr lang="en-US" sz="1140" dirty="0">
              <a:latin typeface="Bahnschrift SemiLight"/>
            </a:endParaRPr>
          </a:p>
        </p:txBody>
      </p:sp>
      <p:sp>
        <p:nvSpPr>
          <p:cNvPr id="37" name="Unconscious">
            <a:extLst>
              <a:ext uri="{FF2B5EF4-FFF2-40B4-BE49-F238E27FC236}">
                <a16:creationId xmlns:a16="http://schemas.microsoft.com/office/drawing/2014/main" id="{D0FF5D0B-16E5-49A5-B1BA-6EEE0F3055B0}"/>
              </a:ext>
            </a:extLst>
          </p:cNvPr>
          <p:cNvSpPr/>
          <p:nvPr/>
        </p:nvSpPr>
        <p:spPr>
          <a:xfrm>
            <a:off x="6588314" y="4765424"/>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Unconscious</a:t>
            </a:r>
            <a:endParaRPr lang="en-US" sz="1140">
              <a:latin typeface="Bahnschrift SemiLight"/>
            </a:endParaRPr>
          </a:p>
        </p:txBody>
      </p:sp>
      <p:sp>
        <p:nvSpPr>
          <p:cNvPr id="39" name="Aware">
            <a:extLst>
              <a:ext uri="{FF2B5EF4-FFF2-40B4-BE49-F238E27FC236}">
                <a16:creationId xmlns:a16="http://schemas.microsoft.com/office/drawing/2014/main" id="{0C09C6B7-2CA5-B494-2BBA-29ABDFD3D617}"/>
              </a:ext>
            </a:extLst>
          </p:cNvPr>
          <p:cNvSpPr/>
          <p:nvPr/>
        </p:nvSpPr>
        <p:spPr>
          <a:xfrm>
            <a:off x="9151240" y="4765424"/>
            <a:ext cx="2258850"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Aware</a:t>
            </a:r>
            <a:endParaRPr lang="en-US" sz="1140">
              <a:latin typeface="Bahnschrift SemiLight"/>
            </a:endParaRPr>
          </a:p>
        </p:txBody>
      </p:sp>
    </p:spTree>
    <p:extLst>
      <p:ext uri="{BB962C8B-B14F-4D97-AF65-F5344CB8AC3E}">
        <p14:creationId xmlns:p14="http://schemas.microsoft.com/office/powerpoint/2010/main" val="38703549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42EEC-3199-0546-6C75-AB80D627A0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B02DF-5C46-8DAE-4234-82FCB8D6B0DE}"/>
              </a:ext>
            </a:extLst>
          </p:cNvPr>
          <p:cNvSpPr>
            <a:spLocks noGrp="1"/>
          </p:cNvSpPr>
          <p:nvPr>
            <p:ph type="title"/>
          </p:nvPr>
        </p:nvSpPr>
        <p:spPr/>
        <p:txBody>
          <a:bodyPr/>
          <a:lstStyle/>
          <a:p>
            <a:r>
              <a:rPr lang="en-US">
                <a:latin typeface="Bahnschrift SemiBold"/>
              </a:rPr>
              <a:t>Definition</a:t>
            </a:r>
            <a:endParaRPr lang="fr-FR"/>
          </a:p>
        </p:txBody>
      </p:sp>
      <p:sp>
        <p:nvSpPr>
          <p:cNvPr id="10" name="default_name">
            <a:extLst>
              <a:ext uri="{FF2B5EF4-FFF2-40B4-BE49-F238E27FC236}">
                <a16:creationId xmlns:a16="http://schemas.microsoft.com/office/drawing/2014/main" id="{BA7D4E70-0FCC-B777-28F4-282E2FDCCAC9}"/>
              </a:ext>
            </a:extLst>
          </p:cNvPr>
          <p:cNvSpPr/>
          <p:nvPr/>
        </p:nvSpPr>
        <p:spPr>
          <a:xfrm>
            <a:off x="6950310" y="2473332"/>
            <a:ext cx="4879696" cy="422810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r">
              <a:lnSpc>
                <a:spcPts val="34547"/>
              </a:lnSpc>
              <a:buNone/>
            </a:pPr>
            <a:endParaRPr lang="en-US" sz="28500" b="1">
              <a:ln w="9525">
                <a:solidFill>
                  <a:srgbClr val="FFFFFF"/>
                </a:solidFill>
              </a:ln>
              <a:solidFill>
                <a:srgbClr val="000000">
                  <a:alpha val="0"/>
                </a:srgbClr>
              </a:solidFill>
              <a:latin typeface="Airbnb Cereal App Bold"/>
            </a:endParaRPr>
          </a:p>
        </p:txBody>
      </p:sp>
      <p:sp>
        <p:nvSpPr>
          <p:cNvPr id="5" name="The higher the workload the greater the risks">
            <a:extLst>
              <a:ext uri="{FF2B5EF4-FFF2-40B4-BE49-F238E27FC236}">
                <a16:creationId xmlns:a16="http://schemas.microsoft.com/office/drawing/2014/main" id="{D4CBA5FC-36CC-ADC7-04F7-3259A14290C7}"/>
              </a:ext>
            </a:extLst>
          </p:cNvPr>
          <p:cNvSpPr/>
          <p:nvPr/>
        </p:nvSpPr>
        <p:spPr>
          <a:xfrm>
            <a:off x="637112" y="2074735"/>
            <a:ext cx="5994641"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The higher the workload, the greater the risks...</a:t>
            </a:r>
            <a:endParaRPr lang="en-US" sz="3877" dirty="0">
              <a:solidFill>
                <a:srgbClr val="000000"/>
              </a:solidFill>
              <a:latin typeface="Bahnschrift SemiLight" panose="020B0502040204020203" pitchFamily="34" charset="0"/>
            </a:endParaRPr>
          </a:p>
        </p:txBody>
      </p:sp>
      <p:sp>
        <p:nvSpPr>
          <p:cNvPr id="8" name="of errors  delays  fatigue  dissatisfaction or inefficiency  It is important to reduce the perceptual mnemonic or kinetic load on users by optimizing the number of actions requested from the user">
            <a:extLst>
              <a:ext uri="{FF2B5EF4-FFF2-40B4-BE49-F238E27FC236}">
                <a16:creationId xmlns:a16="http://schemas.microsoft.com/office/drawing/2014/main" id="{7C05A334-C568-43CC-4A35-62794FF8198D}"/>
              </a:ext>
            </a:extLst>
          </p:cNvPr>
          <p:cNvSpPr/>
          <p:nvPr/>
        </p:nvSpPr>
        <p:spPr>
          <a:xfrm>
            <a:off x="634727" y="3987765"/>
            <a:ext cx="6315583" cy="205613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b="1" dirty="0">
                <a:solidFill>
                  <a:srgbClr val="000000"/>
                </a:solidFill>
                <a:latin typeface="Bahnschrift SemiLight" panose="020B0502040204020203" pitchFamily="34" charset="0"/>
                <a:ea typeface="Satoshi Bold" pitchFamily="34" charset="-122"/>
                <a:cs typeface="Satoshi Bold" pitchFamily="34" charset="-120"/>
              </a:rPr>
              <a:t>... of errors , delays , fatigue , dissatisfaction </a:t>
            </a:r>
            <a:r>
              <a:rPr lang="en-US" sz="1824" dirty="0">
                <a:solidFill>
                  <a:srgbClr val="000000"/>
                </a:solidFill>
                <a:latin typeface="Bahnschrift SemiLight" panose="020B0502040204020203" pitchFamily="34" charset="0"/>
                <a:ea typeface="Satoshi Regular" pitchFamily="34" charset="-122"/>
                <a:cs typeface="Satoshi Regular" pitchFamily="34" charset="-120"/>
              </a:rPr>
              <a:t>or inefficiency.
It is important to reduce the perceptual, mnemonic or kinetic load on users by optimizing the number of actions requested from the user.
</a:t>
            </a:r>
            <a:endParaRPr lang="en-US" sz="1824" dirty="0">
              <a:solidFill>
                <a:srgbClr val="000000"/>
              </a:solidFill>
              <a:latin typeface="Bahnschrift SemiLight" panose="020B0502040204020203" pitchFamily="34" charset="0"/>
            </a:endParaRPr>
          </a:p>
        </p:txBody>
      </p:sp>
      <p:pic>
        <p:nvPicPr>
          <p:cNvPr id="11" name="Mask Group" descr="preencoded.png">
            <a:extLst>
              <a:ext uri="{FF2B5EF4-FFF2-40B4-BE49-F238E27FC236}">
                <a16:creationId xmlns:a16="http://schemas.microsoft.com/office/drawing/2014/main" id="{A11240D3-30C1-502A-CA71-01B230A23AC1}"/>
              </a:ext>
            </a:extLst>
          </p:cNvPr>
          <p:cNvPicPr>
            <a:picLocks noChangeAspect="1"/>
          </p:cNvPicPr>
          <p:nvPr/>
        </p:nvPicPr>
        <p:blipFill>
          <a:blip r:embed="rId3"/>
          <a:srcRect l="556" t="22989" b="-2"/>
          <a:stretch/>
        </p:blipFill>
        <p:spPr>
          <a:xfrm>
            <a:off x="6631753" y="1584146"/>
            <a:ext cx="5892874" cy="5569926"/>
          </a:xfrm>
          <a:prstGeom prst="rect">
            <a:avLst/>
          </a:prstGeom>
        </p:spPr>
      </p:pic>
      <p:sp>
        <p:nvSpPr>
          <p:cNvPr id="3" name="ZoneTexte 3">
            <a:extLst>
              <a:ext uri="{FF2B5EF4-FFF2-40B4-BE49-F238E27FC236}">
                <a16:creationId xmlns:a16="http://schemas.microsoft.com/office/drawing/2014/main" id="{4523DEA1-74CA-6171-0E95-CBDA2D129D7C}"/>
              </a:ext>
            </a:extLst>
          </p:cNvPr>
          <p:cNvSpPr txBox="1"/>
          <p:nvPr/>
        </p:nvSpPr>
        <p:spPr>
          <a:xfrm>
            <a:off x="5778500" y="6581001"/>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1669242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87207-7EEC-0A78-CD7F-EB70D07C5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73DF84-1321-1C36-6A71-65123CFECF4A}"/>
              </a:ext>
            </a:extLst>
          </p:cNvPr>
          <p:cNvSpPr>
            <a:spLocks noGrp="1"/>
          </p:cNvSpPr>
          <p:nvPr>
            <p:ph type="ctrTitle"/>
          </p:nvPr>
        </p:nvSpPr>
        <p:spPr>
          <a:xfrm>
            <a:off x="2455653" y="2777715"/>
            <a:ext cx="9144000" cy="2387600"/>
          </a:xfrm>
        </p:spPr>
        <p:txBody>
          <a:bodyPr/>
          <a:lstStyle/>
          <a:p>
            <a:r>
              <a:rPr lang="en-US" dirty="0">
                <a:latin typeface="Bahnschrift"/>
              </a:rPr>
              <a:t>02. Workload</a:t>
            </a:r>
            <a:endParaRPr lang="fr-FR" dirty="0"/>
          </a:p>
        </p:txBody>
      </p:sp>
      <p:sp>
        <p:nvSpPr>
          <p:cNvPr id="4" name="Brevity and conciseness">
            <a:extLst>
              <a:ext uri="{FF2B5EF4-FFF2-40B4-BE49-F238E27FC236}">
                <a16:creationId xmlns:a16="http://schemas.microsoft.com/office/drawing/2014/main" id="{B8688F76-E848-C811-25FF-FCF0CD7A1BC9}"/>
              </a:ext>
            </a:extLst>
          </p:cNvPr>
          <p:cNvSpPr/>
          <p:nvPr/>
        </p:nvSpPr>
        <p:spPr>
          <a:xfrm>
            <a:off x="6546125" y="5166880"/>
            <a:ext cx="5053454"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r">
              <a:lnSpc>
                <a:spcPts val="4013"/>
              </a:lnSpc>
              <a:buNone/>
            </a:pPr>
            <a:r>
              <a:rPr lang="en-US" sz="3648">
                <a:solidFill>
                  <a:srgbClr val="000000"/>
                </a:solidFill>
                <a:latin typeface="Bahnschrift"/>
                <a:ea typeface="Satoshi Medium" pitchFamily="34" charset="-122"/>
                <a:cs typeface="Satoshi Medium" pitchFamily="34" charset="-120"/>
              </a:rPr>
              <a:t>Brevity and conciseness</a:t>
            </a:r>
            <a:endParaRPr lang="en-US" sz="3648">
              <a:solidFill>
                <a:srgbClr val="000000"/>
              </a:solidFill>
              <a:latin typeface="Bahnschrift"/>
            </a:endParaRPr>
          </a:p>
        </p:txBody>
      </p:sp>
    </p:spTree>
    <p:extLst>
      <p:ext uri="{BB962C8B-B14F-4D97-AF65-F5344CB8AC3E}">
        <p14:creationId xmlns:p14="http://schemas.microsoft.com/office/powerpoint/2010/main" val="14055157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665A5-E621-40C3-0432-411070354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6A44-D91F-25FD-C192-C68A889CD7C9}"/>
              </a:ext>
            </a:extLst>
          </p:cNvPr>
          <p:cNvSpPr>
            <a:spLocks noGrp="1"/>
          </p:cNvSpPr>
          <p:nvPr>
            <p:ph type="title"/>
          </p:nvPr>
        </p:nvSpPr>
        <p:spPr/>
        <p:txBody>
          <a:bodyPr/>
          <a:lstStyle/>
          <a:p>
            <a:r>
              <a:rPr lang="en-US">
                <a:latin typeface="Bahnschrift SemiBold"/>
              </a:rPr>
              <a:t>Information density</a:t>
            </a:r>
            <a:endParaRPr lang="fr-FR"/>
          </a:p>
        </p:txBody>
      </p:sp>
      <p:sp>
        <p:nvSpPr>
          <p:cNvPr id="10" name="default_name">
            <a:extLst>
              <a:ext uri="{FF2B5EF4-FFF2-40B4-BE49-F238E27FC236}">
                <a16:creationId xmlns:a16="http://schemas.microsoft.com/office/drawing/2014/main" id="{6A6E2BE4-F74C-DDC8-EA1B-D150ADEC6CF4}"/>
              </a:ext>
            </a:extLst>
          </p:cNvPr>
          <p:cNvSpPr/>
          <p:nvPr/>
        </p:nvSpPr>
        <p:spPr>
          <a:xfrm>
            <a:off x="6950310" y="2473332"/>
            <a:ext cx="4879696" cy="422810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r">
              <a:lnSpc>
                <a:spcPts val="34547"/>
              </a:lnSpc>
              <a:buNone/>
            </a:pPr>
            <a:endParaRPr lang="en-US" sz="28500" b="1">
              <a:ln w="9525">
                <a:solidFill>
                  <a:srgbClr val="FFFFFF"/>
                </a:solidFill>
              </a:ln>
              <a:solidFill>
                <a:srgbClr val="000000">
                  <a:alpha val="0"/>
                </a:srgbClr>
              </a:solidFill>
              <a:latin typeface="Airbnb Cereal App Bold"/>
            </a:endParaRPr>
          </a:p>
        </p:txBody>
      </p:sp>
      <p:pic>
        <p:nvPicPr>
          <p:cNvPr id="4" name="Mask Group" descr="preencoded.png">
            <a:extLst>
              <a:ext uri="{FF2B5EF4-FFF2-40B4-BE49-F238E27FC236}">
                <a16:creationId xmlns:a16="http://schemas.microsoft.com/office/drawing/2014/main" id="{52500A63-BF14-74CA-8600-8FFD011FDAC6}"/>
              </a:ext>
            </a:extLst>
          </p:cNvPr>
          <p:cNvPicPr>
            <a:picLocks noChangeAspect="1"/>
          </p:cNvPicPr>
          <p:nvPr/>
        </p:nvPicPr>
        <p:blipFill>
          <a:blip r:embed="rId3"/>
          <a:srcRect t="23165" b="-2"/>
          <a:stretch/>
        </p:blipFill>
        <p:spPr>
          <a:xfrm>
            <a:off x="6573842" y="1596241"/>
            <a:ext cx="5618159" cy="5251414"/>
          </a:xfrm>
          <a:prstGeom prst="rect">
            <a:avLst/>
          </a:prstGeom>
        </p:spPr>
      </p:pic>
      <p:pic>
        <p:nvPicPr>
          <p:cNvPr id="7" name="Group 278" descr="preencoded.png">
            <a:extLst>
              <a:ext uri="{FF2B5EF4-FFF2-40B4-BE49-F238E27FC236}">
                <a16:creationId xmlns:a16="http://schemas.microsoft.com/office/drawing/2014/main" id="{D6946B69-91BC-F2F9-D80D-B7433B3C561D}"/>
              </a:ext>
            </a:extLst>
          </p:cNvPr>
          <p:cNvPicPr>
            <a:picLocks noChangeAspect="1"/>
          </p:cNvPicPr>
          <p:nvPr/>
        </p:nvPicPr>
        <p:blipFill>
          <a:blip r:embed="rId4"/>
          <a:srcRect/>
          <a:stretch/>
        </p:blipFill>
        <p:spPr>
          <a:xfrm>
            <a:off x="622632" y="4016897"/>
            <a:ext cx="4865216" cy="868789"/>
          </a:xfrm>
          <a:prstGeom prst="rect">
            <a:avLst/>
          </a:prstGeom>
        </p:spPr>
      </p:pic>
      <p:pic>
        <p:nvPicPr>
          <p:cNvPr id="12" name="Group 279" descr="preencoded.png">
            <a:extLst>
              <a:ext uri="{FF2B5EF4-FFF2-40B4-BE49-F238E27FC236}">
                <a16:creationId xmlns:a16="http://schemas.microsoft.com/office/drawing/2014/main" id="{795DE362-6E77-7079-FC58-3B6F7DAE8FB5}"/>
              </a:ext>
            </a:extLst>
          </p:cNvPr>
          <p:cNvPicPr>
            <a:picLocks noChangeAspect="1"/>
          </p:cNvPicPr>
          <p:nvPr/>
        </p:nvPicPr>
        <p:blipFill>
          <a:blip r:embed="rId4"/>
          <a:srcRect/>
          <a:stretch/>
        </p:blipFill>
        <p:spPr>
          <a:xfrm>
            <a:off x="622632" y="5175282"/>
            <a:ext cx="4865216" cy="868789"/>
          </a:xfrm>
          <a:prstGeom prst="rect">
            <a:avLst/>
          </a:prstGeom>
        </p:spPr>
      </p:pic>
      <p:sp>
        <p:nvSpPr>
          <p:cNvPr id="14" name="Chunking">
            <a:extLst>
              <a:ext uri="{FF2B5EF4-FFF2-40B4-BE49-F238E27FC236}">
                <a16:creationId xmlns:a16="http://schemas.microsoft.com/office/drawing/2014/main" id="{CB7F2B64-623C-F6BE-9433-5FCE7628DC89}"/>
              </a:ext>
            </a:extLst>
          </p:cNvPr>
          <p:cNvSpPr/>
          <p:nvPr/>
        </p:nvSpPr>
        <p:spPr>
          <a:xfrm>
            <a:off x="637112" y="1989725"/>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a:ea typeface="Satoshi Bold" pitchFamily="34" charset="-122"/>
                <a:cs typeface="Satoshi Bold" pitchFamily="34" charset="-120"/>
              </a:rPr>
              <a:t>Chunking</a:t>
            </a:r>
            <a:endParaRPr lang="en-US" sz="3877" dirty="0">
              <a:solidFill>
                <a:srgbClr val="000000"/>
              </a:solidFill>
              <a:latin typeface="Bahnschrift SemiLight"/>
            </a:endParaRPr>
          </a:p>
        </p:txBody>
      </p:sp>
      <p:sp>
        <p:nvSpPr>
          <p:cNvPr id="16" name="This method promotes rapid processing of information">
            <a:extLst>
              <a:ext uri="{FF2B5EF4-FFF2-40B4-BE49-F238E27FC236}">
                <a16:creationId xmlns:a16="http://schemas.microsoft.com/office/drawing/2014/main" id="{EAC133FB-145B-0AC8-E296-9FEE8CA8D5E4}"/>
              </a:ext>
            </a:extLst>
          </p:cNvPr>
          <p:cNvSpPr/>
          <p:nvPr/>
        </p:nvSpPr>
        <p:spPr>
          <a:xfrm>
            <a:off x="622633" y="3017791"/>
            <a:ext cx="5206667" cy="810869"/>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a:ea typeface="Satoshi Regular" pitchFamily="34" charset="-122"/>
                <a:cs typeface="Satoshi Regular" pitchFamily="34" charset="-120"/>
              </a:rPr>
              <a:t>This method promotes rapid processing of information.</a:t>
            </a:r>
            <a:endParaRPr lang="en-US" sz="1824" dirty="0">
              <a:solidFill>
                <a:srgbClr val="000000"/>
              </a:solidFill>
              <a:latin typeface="Bahnschrift SemiLight"/>
            </a:endParaRPr>
          </a:p>
        </p:txBody>
      </p:sp>
      <p:sp>
        <p:nvSpPr>
          <p:cNvPr id="18" name="name_0 8 0 0 2 6 8 4 7 1">
            <a:extLst>
              <a:ext uri="{FF2B5EF4-FFF2-40B4-BE49-F238E27FC236}">
                <a16:creationId xmlns:a16="http://schemas.microsoft.com/office/drawing/2014/main" id="{89A6BD98-379E-8986-05E8-1FACEC70FB0D}"/>
              </a:ext>
            </a:extLst>
          </p:cNvPr>
          <p:cNvSpPr/>
          <p:nvPr/>
        </p:nvSpPr>
        <p:spPr>
          <a:xfrm>
            <a:off x="2070613" y="4234660"/>
            <a:ext cx="2203053" cy="351329"/>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2554"/>
              </a:lnSpc>
              <a:buNone/>
            </a:pPr>
            <a:r>
              <a:rPr lang="en-US" sz="1824" dirty="0">
                <a:solidFill>
                  <a:srgbClr val="444343"/>
                </a:solidFill>
                <a:latin typeface="Bahnschrift SemiLight"/>
                <a:ea typeface="Satoshi Medium" pitchFamily="34" charset="-122"/>
                <a:cs typeface="Satoshi Medium" pitchFamily="34" charset="-120"/>
              </a:rPr>
              <a:t>0 8 0 0 2 6 8 4 7 1</a:t>
            </a:r>
            <a:endParaRPr lang="en-US" sz="1824" dirty="0">
              <a:latin typeface="Bahnschrift SemiLight"/>
            </a:endParaRPr>
          </a:p>
        </p:txBody>
      </p:sp>
      <p:sp>
        <p:nvSpPr>
          <p:cNvPr id="20" name="name_0 800 268 471">
            <a:extLst>
              <a:ext uri="{FF2B5EF4-FFF2-40B4-BE49-F238E27FC236}">
                <a16:creationId xmlns:a16="http://schemas.microsoft.com/office/drawing/2014/main" id="{843A65CF-710C-322D-FCA4-674CC452654D}"/>
              </a:ext>
            </a:extLst>
          </p:cNvPr>
          <p:cNvSpPr/>
          <p:nvPr/>
        </p:nvSpPr>
        <p:spPr>
          <a:xfrm>
            <a:off x="2070399" y="5450398"/>
            <a:ext cx="2236254" cy="31855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2554"/>
              </a:lnSpc>
              <a:buNone/>
            </a:pPr>
            <a:r>
              <a:rPr lang="en-US" sz="1824">
                <a:solidFill>
                  <a:srgbClr val="444343"/>
                </a:solidFill>
                <a:latin typeface="Bahnschrift SemiLight"/>
                <a:ea typeface="Satoshi Medium" pitchFamily="34" charset="-122"/>
                <a:cs typeface="Satoshi Medium" pitchFamily="34" charset="-120"/>
              </a:rPr>
              <a:t>0 800 268 471</a:t>
            </a:r>
            <a:endParaRPr lang="en-US" sz="1824">
              <a:latin typeface="Bahnschrift SemiLight"/>
            </a:endParaRPr>
          </a:p>
        </p:txBody>
      </p:sp>
      <p:sp>
        <p:nvSpPr>
          <p:cNvPr id="3" name="ZoneTexte 3">
            <a:extLst>
              <a:ext uri="{FF2B5EF4-FFF2-40B4-BE49-F238E27FC236}">
                <a16:creationId xmlns:a16="http://schemas.microsoft.com/office/drawing/2014/main" id="{D4A15232-3C9A-E01A-0793-11497F5D4A4E}"/>
              </a:ext>
            </a:extLst>
          </p:cNvPr>
          <p:cNvSpPr txBox="1"/>
          <p:nvPr/>
        </p:nvSpPr>
        <p:spPr>
          <a:xfrm>
            <a:off x="5829300" y="6505266"/>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22850409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69B94-5E4C-9FF5-3A05-89345BEA7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75897-7C6B-7A86-025E-C23FAF26CA3E}"/>
              </a:ext>
            </a:extLst>
          </p:cNvPr>
          <p:cNvSpPr>
            <a:spLocks noGrp="1"/>
          </p:cNvSpPr>
          <p:nvPr>
            <p:ph type="title"/>
          </p:nvPr>
        </p:nvSpPr>
        <p:spPr/>
        <p:txBody>
          <a:bodyPr/>
          <a:lstStyle/>
          <a:p>
            <a:r>
              <a:rPr lang="en-US">
                <a:latin typeface="Bahnschrift SemiBold"/>
              </a:rPr>
              <a:t>Minimal actions</a:t>
            </a:r>
            <a:endParaRPr lang="fr-FR"/>
          </a:p>
        </p:txBody>
      </p:sp>
      <p:pic>
        <p:nvPicPr>
          <p:cNvPr id="4" name="Mask Group" descr="preencoded.png">
            <a:extLst>
              <a:ext uri="{FF2B5EF4-FFF2-40B4-BE49-F238E27FC236}">
                <a16:creationId xmlns:a16="http://schemas.microsoft.com/office/drawing/2014/main" id="{D8F7E8A3-32A8-76D3-D976-0F29BC7C31F5}"/>
              </a:ext>
            </a:extLst>
          </p:cNvPr>
          <p:cNvPicPr>
            <a:picLocks noChangeAspect="1"/>
          </p:cNvPicPr>
          <p:nvPr/>
        </p:nvPicPr>
        <p:blipFill>
          <a:blip r:embed="rId3"/>
          <a:srcRect l="571" t="22989" b="-48"/>
          <a:stretch/>
        </p:blipFill>
        <p:spPr>
          <a:xfrm>
            <a:off x="6706686" y="1584146"/>
            <a:ext cx="5485311" cy="5266600"/>
          </a:xfrm>
          <a:prstGeom prst="rect">
            <a:avLst/>
          </a:prstGeom>
        </p:spPr>
      </p:pic>
      <p:sp>
        <p:nvSpPr>
          <p:cNvPr id="10" name="Hicks Law">
            <a:extLst>
              <a:ext uri="{FF2B5EF4-FFF2-40B4-BE49-F238E27FC236}">
                <a16:creationId xmlns:a16="http://schemas.microsoft.com/office/drawing/2014/main" id="{D794B098-1A4F-93A2-2B0E-E64C1A803D2A}"/>
              </a:ext>
            </a:extLst>
          </p:cNvPr>
          <p:cNvSpPr/>
          <p:nvPr/>
        </p:nvSpPr>
        <p:spPr>
          <a:xfrm>
            <a:off x="738470" y="1759916"/>
            <a:ext cx="7848057"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Hick's Law</a:t>
            </a:r>
            <a:endParaRPr lang="en-US" sz="3877" dirty="0">
              <a:solidFill>
                <a:srgbClr val="000000"/>
              </a:solidFill>
              <a:latin typeface="Bahnschrift SemiLight" panose="020B0502040204020203" pitchFamily="34" charset="0"/>
            </a:endParaRPr>
          </a:p>
        </p:txBody>
      </p:sp>
      <p:sp>
        <p:nvSpPr>
          <p:cNvPr id="12" name="Each additional choice increases the time needed to make a decision this is the paradox of choice  Generally speaking the more choices you give people the less they choose which has the collateral damage of generating frustration  To limit the paradox it">
            <a:extLst>
              <a:ext uri="{FF2B5EF4-FFF2-40B4-BE49-F238E27FC236}">
                <a16:creationId xmlns:a16="http://schemas.microsoft.com/office/drawing/2014/main" id="{EDCB4B6A-483A-2023-AB87-B4E1AA840020}"/>
              </a:ext>
            </a:extLst>
          </p:cNvPr>
          <p:cNvSpPr/>
          <p:nvPr/>
        </p:nvSpPr>
        <p:spPr>
          <a:xfrm>
            <a:off x="723991" y="2787981"/>
            <a:ext cx="5994641" cy="214301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Each additional choice increases the time needed to make a decision: this is the </a:t>
            </a:r>
            <a:r>
              <a:rPr lang="en-US" sz="1824" b="1" dirty="0">
                <a:solidFill>
                  <a:srgbClr val="000000"/>
                </a:solidFill>
                <a:latin typeface="Bahnschrift SemiLight" panose="020B0502040204020203" pitchFamily="34" charset="0"/>
                <a:ea typeface="Satoshi Bold" pitchFamily="34" charset="-122"/>
                <a:cs typeface="Satoshi Bold" pitchFamily="34" charset="-120"/>
              </a:rPr>
              <a:t>paradox of choice</a:t>
            </a:r>
            <a:r>
              <a:rPr lang="en-US" sz="1824" dirty="0">
                <a:solidFill>
                  <a:srgbClr val="000000"/>
                </a:solidFill>
                <a:latin typeface="Bahnschrift SemiLight" panose="020B0502040204020203" pitchFamily="34" charset="0"/>
                <a:ea typeface="Satoshi Regular" pitchFamily="34" charset="-122"/>
                <a:cs typeface="Satoshi Regular" pitchFamily="34" charset="-120"/>
              </a:rPr>
              <a:t> . Generally speaking, the more choices you give people, the less they choose, which has the collateral damage of generating </a:t>
            </a:r>
            <a:r>
              <a:rPr lang="en-US" sz="1824" b="1" dirty="0">
                <a:solidFill>
                  <a:srgbClr val="000000"/>
                </a:solidFill>
                <a:latin typeface="Bahnschrift SemiLight" panose="020B0502040204020203" pitchFamily="34" charset="0"/>
                <a:ea typeface="Satoshi Bold" pitchFamily="34" charset="-122"/>
                <a:cs typeface="Satoshi Bold" pitchFamily="34" charset="-120"/>
              </a:rPr>
              <a:t>frustration</a:t>
            </a:r>
            <a:r>
              <a:rPr lang="en-US" sz="1824" dirty="0">
                <a:solidFill>
                  <a:srgbClr val="000000"/>
                </a:solidFill>
                <a:latin typeface="Bahnschrift SemiLight" panose="020B0502040204020203" pitchFamily="34" charset="0"/>
                <a:ea typeface="Satoshi Regular" pitchFamily="34" charset="-122"/>
                <a:cs typeface="Satoshi Regular" pitchFamily="34" charset="-120"/>
              </a:rPr>
              <a:t> .
To limit the paradox, it is possible to:</a:t>
            </a:r>
            <a:endParaRPr lang="en-US" sz="1824" dirty="0">
              <a:solidFill>
                <a:srgbClr val="000000"/>
              </a:solidFill>
              <a:latin typeface="Bahnschrift SemiLight" panose="020B0502040204020203" pitchFamily="34" charset="0"/>
            </a:endParaRPr>
          </a:p>
        </p:txBody>
      </p:sp>
      <p:sp>
        <p:nvSpPr>
          <p:cNvPr id="14" name="Limit the number of alternatives Suggest a pre-selection">
            <a:extLst>
              <a:ext uri="{FF2B5EF4-FFF2-40B4-BE49-F238E27FC236}">
                <a16:creationId xmlns:a16="http://schemas.microsoft.com/office/drawing/2014/main" id="{89B423CA-AF7E-8446-DD28-8EFC06C5BB45}"/>
              </a:ext>
            </a:extLst>
          </p:cNvPr>
          <p:cNvSpPr/>
          <p:nvPr/>
        </p:nvSpPr>
        <p:spPr>
          <a:xfrm>
            <a:off x="741444" y="5307469"/>
            <a:ext cx="5574727" cy="105702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85750" indent="-285750">
              <a:lnSpc>
                <a:spcPts val="2554"/>
              </a:lnSpc>
              <a:buFont typeface="Calibri"/>
              <a:buChar char="-"/>
            </a:pPr>
            <a:r>
              <a:rPr lang="en-US" sz="1800">
                <a:solidFill>
                  <a:srgbClr val="000000"/>
                </a:solidFill>
                <a:latin typeface="Bahnschrift SemiLight" panose="020B0502040204020203" pitchFamily="34" charset="0"/>
                <a:ea typeface="Satoshi Regular"/>
                <a:cs typeface="Satoshi Regular" pitchFamily="34" charset="-120"/>
              </a:rPr>
              <a:t>Limit the number of alternatives</a:t>
            </a:r>
            <a:endParaRPr lang="en-US" sz="1800">
              <a:solidFill>
                <a:srgbClr val="000000"/>
              </a:solidFill>
              <a:latin typeface="Bahnschrift SemiLight" panose="020B0502040204020203" pitchFamily="34" charset="0"/>
              <a:ea typeface="Calibri" panose="020F0502020204030204"/>
              <a:cs typeface="Calibri" panose="020F0502020204030204"/>
            </a:endParaRPr>
          </a:p>
          <a:p>
            <a:pPr marL="285750" indent="-285750">
              <a:lnSpc>
                <a:spcPts val="2554"/>
              </a:lnSpc>
              <a:buFont typeface="Calibri"/>
              <a:buChar char="-"/>
            </a:pPr>
            <a:r>
              <a:rPr lang="en-US" sz="1800">
                <a:solidFill>
                  <a:srgbClr val="000000"/>
                </a:solidFill>
                <a:latin typeface="Bahnschrift SemiLight" panose="020B0502040204020203" pitchFamily="34" charset="0"/>
                <a:ea typeface="Satoshi Regular"/>
                <a:cs typeface="Satoshi Regular" pitchFamily="34" charset="-120"/>
              </a:rPr>
              <a:t>Suggest a pre-selection</a:t>
            </a:r>
            <a:endParaRPr lang="en-US" sz="1800">
              <a:solidFill>
                <a:srgbClr val="000000"/>
              </a:solidFill>
              <a:latin typeface="Bahnschrift SemiLight" panose="020B0502040204020203" pitchFamily="34" charset="0"/>
              <a:ea typeface="Calibri" panose="020F0502020204030204"/>
              <a:cs typeface="Calibri" panose="020F0502020204030204"/>
            </a:endParaRPr>
          </a:p>
        </p:txBody>
      </p:sp>
      <p:sp>
        <p:nvSpPr>
          <p:cNvPr id="3" name="ZoneTexte 3">
            <a:extLst>
              <a:ext uri="{FF2B5EF4-FFF2-40B4-BE49-F238E27FC236}">
                <a16:creationId xmlns:a16="http://schemas.microsoft.com/office/drawing/2014/main" id="{9EE60F3C-A871-64D4-125A-704D3A752AE2}"/>
              </a:ext>
            </a:extLst>
          </p:cNvPr>
          <p:cNvSpPr txBox="1"/>
          <p:nvPr/>
        </p:nvSpPr>
        <p:spPr>
          <a:xfrm>
            <a:off x="5843328"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2880640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F96DB-8646-495C-AEE6-ABF98499F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18994-65AC-CC1A-E17C-EC2271C4BD99}"/>
              </a:ext>
            </a:extLst>
          </p:cNvPr>
          <p:cNvSpPr>
            <a:spLocks noGrp="1"/>
          </p:cNvSpPr>
          <p:nvPr>
            <p:ph type="ctrTitle"/>
          </p:nvPr>
        </p:nvSpPr>
        <p:spPr>
          <a:xfrm>
            <a:off x="2455653" y="2777715"/>
            <a:ext cx="9144000" cy="2387600"/>
          </a:xfrm>
        </p:spPr>
        <p:txBody>
          <a:bodyPr/>
          <a:lstStyle/>
          <a:p>
            <a:r>
              <a:rPr lang="en-US" dirty="0">
                <a:latin typeface="Bahnschrift"/>
              </a:rPr>
              <a:t>02. Workload</a:t>
            </a:r>
            <a:endParaRPr lang="fr-FR" dirty="0"/>
          </a:p>
        </p:txBody>
      </p:sp>
      <p:sp>
        <p:nvSpPr>
          <p:cNvPr id="4" name="Brevity and conciseness">
            <a:extLst>
              <a:ext uri="{FF2B5EF4-FFF2-40B4-BE49-F238E27FC236}">
                <a16:creationId xmlns:a16="http://schemas.microsoft.com/office/drawing/2014/main" id="{98226333-B61C-F9A9-B383-5B76C1FFB70E}"/>
              </a:ext>
            </a:extLst>
          </p:cNvPr>
          <p:cNvSpPr/>
          <p:nvPr/>
        </p:nvSpPr>
        <p:spPr>
          <a:xfrm>
            <a:off x="6546125" y="5166880"/>
            <a:ext cx="5053454"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gn="r"/>
            <a:r>
              <a:rPr lang="en-US" sz="3600">
                <a:solidFill>
                  <a:srgbClr val="000000"/>
                </a:solidFill>
                <a:latin typeface="Bahnschrift"/>
                <a:ea typeface="Satoshi Medium" pitchFamily="34" charset="-122"/>
              </a:rPr>
              <a:t>Minimal actions</a:t>
            </a:r>
          </a:p>
        </p:txBody>
      </p:sp>
    </p:spTree>
    <p:extLst>
      <p:ext uri="{BB962C8B-B14F-4D97-AF65-F5344CB8AC3E}">
        <p14:creationId xmlns:p14="http://schemas.microsoft.com/office/powerpoint/2010/main" val="38476883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5C204-E409-CFA6-AAD5-D245EC5D6E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22001-B749-AAA5-DF0F-BCD3F1B3FE86}"/>
              </a:ext>
            </a:extLst>
          </p:cNvPr>
          <p:cNvSpPr>
            <a:spLocks noGrp="1"/>
          </p:cNvSpPr>
          <p:nvPr>
            <p:ph type="title"/>
          </p:nvPr>
        </p:nvSpPr>
        <p:spPr/>
        <p:txBody>
          <a:bodyPr/>
          <a:lstStyle/>
          <a:p>
            <a:r>
              <a:rPr lang="en-US">
                <a:latin typeface="Bahnschrift SemiBold"/>
              </a:rPr>
              <a:t>Minimal actions</a:t>
            </a:r>
            <a:endParaRPr lang="fr-FR"/>
          </a:p>
        </p:txBody>
      </p:sp>
      <p:pic>
        <p:nvPicPr>
          <p:cNvPr id="4" name="Mask Group" descr="preencoded.png">
            <a:extLst>
              <a:ext uri="{FF2B5EF4-FFF2-40B4-BE49-F238E27FC236}">
                <a16:creationId xmlns:a16="http://schemas.microsoft.com/office/drawing/2014/main" id="{C74050A9-117B-89B2-F39E-AED433D8FF10}"/>
              </a:ext>
            </a:extLst>
          </p:cNvPr>
          <p:cNvPicPr>
            <a:picLocks noChangeAspect="1"/>
          </p:cNvPicPr>
          <p:nvPr/>
        </p:nvPicPr>
        <p:blipFill>
          <a:blip r:embed="rId3"/>
          <a:srcRect t="23165" b="-2"/>
          <a:stretch/>
        </p:blipFill>
        <p:spPr>
          <a:xfrm>
            <a:off x="6675200" y="1596241"/>
            <a:ext cx="5516800" cy="5251414"/>
          </a:xfrm>
          <a:prstGeom prst="rect">
            <a:avLst/>
          </a:prstGeom>
        </p:spPr>
      </p:pic>
      <p:sp>
        <p:nvSpPr>
          <p:cNvPr id="8" name="Fitts Law T  k log2DS  05">
            <a:extLst>
              <a:ext uri="{FF2B5EF4-FFF2-40B4-BE49-F238E27FC236}">
                <a16:creationId xmlns:a16="http://schemas.microsoft.com/office/drawing/2014/main" id="{60462945-164B-FFCF-F70F-6C1C4DECB719}"/>
              </a:ext>
            </a:extLst>
          </p:cNvPr>
          <p:cNvSpPr/>
          <p:nvPr/>
        </p:nvSpPr>
        <p:spPr>
          <a:xfrm>
            <a:off x="738470" y="1941343"/>
            <a:ext cx="7848057" cy="31855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463"/>
              </a:lnSpc>
              <a:buNone/>
            </a:pPr>
            <a:r>
              <a:rPr lang="en-US" sz="2052" b="1" dirty="0" err="1">
                <a:solidFill>
                  <a:srgbClr val="000000"/>
                </a:solidFill>
                <a:latin typeface="Bahnschrift SemiLight" panose="020B0502040204020203" pitchFamily="34" charset="0"/>
                <a:ea typeface="Satoshi Bold" pitchFamily="34" charset="-122"/>
                <a:cs typeface="Satoshi Bold" pitchFamily="34" charset="-120"/>
              </a:rPr>
              <a:t>Fitts'</a:t>
            </a:r>
            <a:r>
              <a:rPr lang="en-US" sz="2052" b="1" dirty="0">
                <a:solidFill>
                  <a:srgbClr val="000000"/>
                </a:solidFill>
                <a:latin typeface="Bahnschrift SemiLight" panose="020B0502040204020203" pitchFamily="34" charset="0"/>
                <a:ea typeface="Satoshi Bold" pitchFamily="34" charset="-122"/>
                <a:cs typeface="Satoshi Bold" pitchFamily="34" charset="-120"/>
              </a:rPr>
              <a:t> Law T = k log2(D/S + 0.5)</a:t>
            </a:r>
            <a:endParaRPr lang="en-US" sz="2052" dirty="0">
              <a:solidFill>
                <a:srgbClr val="000000"/>
              </a:solidFill>
              <a:latin typeface="Bahnschrift SemiLight" panose="020B0502040204020203" pitchFamily="34" charset="0"/>
            </a:endParaRPr>
          </a:p>
        </p:txBody>
      </p:sp>
      <p:sp>
        <p:nvSpPr>
          <p:cNvPr id="11" name="Predictive calculation used to highlight the time needed to reach a target object In its simplest form cognitive effort depends on the distance D and size S of the target element HAS The size of a button should be proportional to its frequency of use B Gr">
            <a:extLst>
              <a:ext uri="{FF2B5EF4-FFF2-40B4-BE49-F238E27FC236}">
                <a16:creationId xmlns:a16="http://schemas.microsoft.com/office/drawing/2014/main" id="{719ABE7D-1442-ECD9-2AAC-587CB8DA55AA}"/>
              </a:ext>
            </a:extLst>
          </p:cNvPr>
          <p:cNvSpPr/>
          <p:nvPr/>
        </p:nvSpPr>
        <p:spPr>
          <a:xfrm>
            <a:off x="736085" y="2679124"/>
            <a:ext cx="5589207" cy="361995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554"/>
              </a:lnSpc>
            </a:pPr>
            <a:r>
              <a:rPr lang="en-US" sz="1824" dirty="0">
                <a:solidFill>
                  <a:srgbClr val="000000"/>
                </a:solidFill>
                <a:latin typeface="Bahnschrift SemiLight" panose="020B0502040204020203" pitchFamily="34" charset="0"/>
                <a:ea typeface="Satoshi Regular" pitchFamily="34" charset="-122"/>
                <a:cs typeface="Satoshi Regular" pitchFamily="34" charset="-120"/>
              </a:rPr>
              <a:t>Predictive calculation used to highlight the time needed to reach a target object
In its simplest form: cognitive effort depends on the distance (D) and size (S) of the target element.</a:t>
            </a:r>
          </a:p>
          <a:p>
            <a:pPr>
              <a:lnSpc>
                <a:spcPts val="2554"/>
              </a:lnSpc>
            </a:pPr>
            <a:r>
              <a:rPr lang="en-US" sz="1824" dirty="0">
                <a:solidFill>
                  <a:srgbClr val="000000"/>
                </a:solidFill>
                <a:latin typeface="Bahnschrift SemiLight" panose="020B0502040204020203" pitchFamily="34" charset="0"/>
                <a:ea typeface="Satoshi Regular" pitchFamily="34" charset="-122"/>
                <a:cs typeface="Satoshi Regular" pitchFamily="34" charset="-120"/>
              </a:rPr>
              <a:t>
</a:t>
            </a:r>
            <a:r>
              <a:rPr lang="en-US" sz="1824" b="1" dirty="0">
                <a:solidFill>
                  <a:srgbClr val="000000"/>
                </a:solidFill>
                <a:latin typeface="Bahnschrift"/>
                <a:ea typeface="Satoshi Bold" pitchFamily="34" charset="-122"/>
                <a:cs typeface="Satoshi Bold" pitchFamily="34" charset="-120"/>
              </a:rPr>
              <a:t>HAS. </a:t>
            </a:r>
            <a:r>
              <a:rPr lang="en-US" sz="1824" dirty="0">
                <a:solidFill>
                  <a:srgbClr val="000000"/>
                </a:solidFill>
                <a:latin typeface="Bahnschrift"/>
                <a:ea typeface="Satoshi Regular" pitchFamily="34" charset="-122"/>
                <a:cs typeface="Satoshi Regular" pitchFamily="34" charset="-120"/>
              </a:rPr>
              <a:t>The size of a button should be proportional to its frequency of use.
</a:t>
            </a:r>
            <a:r>
              <a:rPr lang="en-US" sz="1824" b="1" dirty="0">
                <a:solidFill>
                  <a:srgbClr val="000000"/>
                </a:solidFill>
                <a:latin typeface="Bahnschrift"/>
                <a:ea typeface="Satoshi Bold" pitchFamily="34" charset="-122"/>
                <a:cs typeface="Satoshi Bold" pitchFamily="34" charset="-120"/>
              </a:rPr>
              <a:t>B. </a:t>
            </a:r>
            <a:r>
              <a:rPr lang="en-US" sz="1824" dirty="0">
                <a:solidFill>
                  <a:srgbClr val="000000"/>
                </a:solidFill>
                <a:latin typeface="Bahnschrift"/>
                <a:ea typeface="Satoshi Regular" pitchFamily="34" charset="-122"/>
                <a:cs typeface="Satoshi Regular" pitchFamily="34" charset="-120"/>
              </a:rPr>
              <a:t>Group semantically similar elements in one place</a:t>
            </a:r>
            <a:endParaRPr lang="en-US" sz="1824" dirty="0">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85402013-6684-100D-A872-1586D2CEE870}"/>
              </a:ext>
            </a:extLst>
          </p:cNvPr>
          <p:cNvSpPr txBox="1"/>
          <p:nvPr/>
        </p:nvSpPr>
        <p:spPr>
          <a:xfrm>
            <a:off x="5943600"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31629350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CE1F6-38C5-4098-7AA3-8D6BF48CBA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383E5-BE60-7F96-1404-0D1055594B1E}"/>
              </a:ext>
            </a:extLst>
          </p:cNvPr>
          <p:cNvSpPr>
            <a:spLocks noGrp="1"/>
          </p:cNvSpPr>
          <p:nvPr>
            <p:ph type="title"/>
          </p:nvPr>
        </p:nvSpPr>
        <p:spPr/>
        <p:txBody>
          <a:bodyPr/>
          <a:lstStyle/>
          <a:p>
            <a:r>
              <a:rPr lang="en-US">
                <a:latin typeface="Bahnschrift SemiBold"/>
              </a:rPr>
              <a:t>Minimal actions</a:t>
            </a:r>
            <a:endParaRPr lang="fr-FR"/>
          </a:p>
        </p:txBody>
      </p:sp>
      <p:pic>
        <p:nvPicPr>
          <p:cNvPr id="4" name="Mask Group" descr="preencoded.png">
            <a:extLst>
              <a:ext uri="{FF2B5EF4-FFF2-40B4-BE49-F238E27FC236}">
                <a16:creationId xmlns:a16="http://schemas.microsoft.com/office/drawing/2014/main" id="{30AE3946-920C-32FD-0A82-8678553B7F27}"/>
              </a:ext>
            </a:extLst>
          </p:cNvPr>
          <p:cNvPicPr>
            <a:picLocks noChangeAspect="1"/>
          </p:cNvPicPr>
          <p:nvPr/>
        </p:nvPicPr>
        <p:blipFill>
          <a:blip r:embed="rId3"/>
          <a:srcRect t="23165" b="-2"/>
          <a:stretch/>
        </p:blipFill>
        <p:spPr>
          <a:xfrm>
            <a:off x="6675200" y="1596241"/>
            <a:ext cx="5516800" cy="5251414"/>
          </a:xfrm>
          <a:prstGeom prst="rect">
            <a:avLst/>
          </a:prstGeom>
        </p:spPr>
      </p:pic>
      <p:sp>
        <p:nvSpPr>
          <p:cNvPr id="8" name="Fitts Law T  k log2DS  05">
            <a:extLst>
              <a:ext uri="{FF2B5EF4-FFF2-40B4-BE49-F238E27FC236}">
                <a16:creationId xmlns:a16="http://schemas.microsoft.com/office/drawing/2014/main" id="{214C85A7-0A3E-78B0-7E65-DDCF929A8C4D}"/>
              </a:ext>
            </a:extLst>
          </p:cNvPr>
          <p:cNvSpPr/>
          <p:nvPr/>
        </p:nvSpPr>
        <p:spPr>
          <a:xfrm>
            <a:off x="738470" y="1941343"/>
            <a:ext cx="7848057" cy="31855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463"/>
              </a:lnSpc>
              <a:buNone/>
            </a:pPr>
            <a:r>
              <a:rPr lang="en-US" sz="2052" b="1" dirty="0" err="1">
                <a:solidFill>
                  <a:srgbClr val="000000"/>
                </a:solidFill>
                <a:latin typeface="Bahnschrift SemiLight" panose="020B0502040204020203" pitchFamily="34" charset="0"/>
                <a:ea typeface="Satoshi Bold" pitchFamily="34" charset="-122"/>
                <a:cs typeface="Satoshi Bold" pitchFamily="34" charset="-120"/>
              </a:rPr>
              <a:t>Fitts'</a:t>
            </a:r>
            <a:r>
              <a:rPr lang="en-US" sz="2052" b="1" dirty="0">
                <a:solidFill>
                  <a:srgbClr val="000000"/>
                </a:solidFill>
                <a:latin typeface="Bahnschrift SemiLight" panose="020B0502040204020203" pitchFamily="34" charset="0"/>
                <a:ea typeface="Satoshi Bold" pitchFamily="34" charset="-122"/>
                <a:cs typeface="Satoshi Bold" pitchFamily="34" charset="-120"/>
              </a:rPr>
              <a:t> Law T = k log2(D/S + 0.5)</a:t>
            </a:r>
            <a:endParaRPr lang="en-US" sz="2052" dirty="0">
              <a:solidFill>
                <a:srgbClr val="000000"/>
              </a:solidFill>
              <a:latin typeface="Bahnschrift SemiLight" panose="020B0502040204020203" pitchFamily="34" charset="0"/>
            </a:endParaRPr>
          </a:p>
        </p:txBody>
      </p:sp>
      <p:sp>
        <p:nvSpPr>
          <p:cNvPr id="5" name="Within a flow the transition from one screen to another determines the positioning of the mouse This position called the first pixel must be taken into account when assessing the distance">
            <a:extLst>
              <a:ext uri="{FF2B5EF4-FFF2-40B4-BE49-F238E27FC236}">
                <a16:creationId xmlns:a16="http://schemas.microsoft.com/office/drawing/2014/main" id="{3AA9DDC8-91C3-ED7A-ED11-FC7DB48962FF}"/>
              </a:ext>
            </a:extLst>
          </p:cNvPr>
          <p:cNvSpPr/>
          <p:nvPr/>
        </p:nvSpPr>
        <p:spPr>
          <a:xfrm>
            <a:off x="736085" y="2703315"/>
            <a:ext cx="5589207" cy="361995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Within a flow, the transition from one screen to another determines the positioning of the mouse.
This position, called the </a:t>
            </a:r>
            <a:r>
              <a:rPr lang="en-US" sz="1824" b="1" dirty="0">
                <a:solidFill>
                  <a:srgbClr val="000000"/>
                </a:solidFill>
                <a:latin typeface="Bahnschrift SemiLight" panose="020B0502040204020203" pitchFamily="34" charset="0"/>
                <a:ea typeface="Satoshi Bold" pitchFamily="34" charset="-122"/>
                <a:cs typeface="Satoshi Bold" pitchFamily="34" charset="-120"/>
              </a:rPr>
              <a:t>first pixel,</a:t>
            </a:r>
            <a:r>
              <a:rPr lang="en-US" sz="1824" dirty="0">
                <a:solidFill>
                  <a:srgbClr val="000000"/>
                </a:solidFill>
                <a:latin typeface="Bahnschrift SemiLight" panose="020B0502040204020203" pitchFamily="34" charset="0"/>
                <a:ea typeface="Satoshi Regular" pitchFamily="34" charset="-122"/>
                <a:cs typeface="Satoshi Regular" pitchFamily="34" charset="-120"/>
              </a:rPr>
              <a:t> must be taken into account when assessing the distance.</a:t>
            </a:r>
            <a:endParaRPr lang="en-US" sz="1824" dirty="0">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1018DA78-7D0E-7E5E-6DC4-452F5C2C9952}"/>
              </a:ext>
            </a:extLst>
          </p:cNvPr>
          <p:cNvSpPr txBox="1"/>
          <p:nvPr/>
        </p:nvSpPr>
        <p:spPr>
          <a:xfrm>
            <a:off x="5843328"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307146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7" name="Title 1">
            <a:extLst>
              <a:ext uri="{FF2B5EF4-FFF2-40B4-BE49-F238E27FC236}">
                <a16:creationId xmlns:a16="http://schemas.microsoft.com/office/drawing/2014/main" id="{42F794D9-CF73-346E-819D-88BD281A4F2E}"/>
              </a:ext>
            </a:extLst>
          </p:cNvPr>
          <p:cNvSpPr>
            <a:spLocks noGrp="1"/>
          </p:cNvSpPr>
          <p:nvPr>
            <p:ph type="title"/>
          </p:nvPr>
        </p:nvSpPr>
        <p:spPr>
          <a:xfrm>
            <a:off x="838200" y="365125"/>
            <a:ext cx="10515600" cy="1325563"/>
          </a:xfrm>
        </p:spPr>
        <p:txBody>
          <a:bodyPr>
            <a:normAutofit fontScale="90000"/>
          </a:bodyPr>
          <a:lstStyle/>
          <a:p>
            <a:br>
              <a:rPr lang="en-US" sz="3600" dirty="0"/>
            </a:br>
            <a:r>
              <a:rPr lang="en-US" sz="3600" dirty="0" err="1"/>
              <a:t>Colour</a:t>
            </a:r>
            <a:r>
              <a:rPr lang="en-US" sz="3600" dirty="0"/>
              <a:t> Pairing</a:t>
            </a:r>
            <a:br>
              <a:rPr lang="en-US" sz="3600" dirty="0"/>
            </a:br>
            <a:endParaRPr lang="en-US" dirty="0"/>
          </a:p>
        </p:txBody>
      </p:sp>
      <p:sp>
        <p:nvSpPr>
          <p:cNvPr id="7" name="Content Placeholder 6">
            <a:extLst>
              <a:ext uri="{FF2B5EF4-FFF2-40B4-BE49-F238E27FC236}">
                <a16:creationId xmlns:a16="http://schemas.microsoft.com/office/drawing/2014/main" id="{68E72BB0-9BEB-E2B7-F9A0-DF17E1C2DE82}"/>
              </a:ext>
            </a:extLst>
          </p:cNvPr>
          <p:cNvSpPr>
            <a:spLocks noGrp="1"/>
          </p:cNvSpPr>
          <p:nvPr>
            <p:ph sz="half" idx="1"/>
          </p:nvPr>
        </p:nvSpPr>
        <p:spPr>
          <a:xfrm>
            <a:off x="838200" y="1825625"/>
            <a:ext cx="5334000" cy="4351338"/>
          </a:xfrm>
        </p:spPr>
        <p:txBody>
          <a:bodyPr>
            <a:normAutofit/>
          </a:bodyPr>
          <a:lstStyle/>
          <a:p>
            <a:pPr marL="0" indent="0">
              <a:buNone/>
            </a:pPr>
            <a:r>
              <a:rPr lang="en-US" sz="1900" dirty="0"/>
              <a:t>There are several ways to pick a </a:t>
            </a:r>
            <a:r>
              <a:rPr lang="en-US" sz="1900" dirty="0" err="1"/>
              <a:t>colour</a:t>
            </a:r>
            <a:r>
              <a:rPr lang="en-US" sz="1900" dirty="0"/>
              <a:t> palette. Here you will find the most commonly used techniques:</a:t>
            </a:r>
          </a:p>
          <a:p>
            <a:r>
              <a:rPr lang="en-US" sz="1900" b="1" dirty="0"/>
              <a:t>Monochrome</a:t>
            </a:r>
            <a:r>
              <a:rPr lang="en-US" sz="1900" dirty="0"/>
              <a:t> pairing uses the different values of the same </a:t>
            </a:r>
            <a:r>
              <a:rPr lang="en-US" sz="1900" dirty="0" err="1"/>
              <a:t>colour</a:t>
            </a:r>
            <a:r>
              <a:rPr lang="en-US" sz="1900" dirty="0"/>
              <a:t>. Monochrome is used mostly with black and white designs, but that is not the only way to use it.</a:t>
            </a:r>
          </a:p>
          <a:p>
            <a:r>
              <a:rPr lang="en-US" sz="1900" b="1" dirty="0"/>
              <a:t>Analogous</a:t>
            </a:r>
            <a:r>
              <a:rPr lang="en-US" sz="1900" dirty="0"/>
              <a:t> pairing uses 3 adjacent </a:t>
            </a:r>
            <a:r>
              <a:rPr lang="en-US" sz="1900" dirty="0" err="1"/>
              <a:t>colours</a:t>
            </a:r>
            <a:r>
              <a:rPr lang="en-US" sz="1900" dirty="0"/>
              <a:t> on the </a:t>
            </a:r>
            <a:r>
              <a:rPr lang="en-US" sz="1900" dirty="0" err="1"/>
              <a:t>colour</a:t>
            </a:r>
            <a:r>
              <a:rPr lang="en-US" sz="1900" dirty="0"/>
              <a:t> wheel.</a:t>
            </a:r>
          </a:p>
          <a:p>
            <a:r>
              <a:rPr lang="en-US" sz="1900" b="1" dirty="0"/>
              <a:t>Complementary</a:t>
            </a:r>
            <a:r>
              <a:rPr lang="en-US" sz="1900" dirty="0"/>
              <a:t> pairing uses 2 </a:t>
            </a:r>
            <a:r>
              <a:rPr lang="en-US" sz="1900" dirty="0" err="1"/>
              <a:t>colours</a:t>
            </a:r>
            <a:r>
              <a:rPr lang="en-US" sz="1900" dirty="0"/>
              <a:t> on opposite sides of the </a:t>
            </a:r>
            <a:r>
              <a:rPr lang="en-US" sz="1900" dirty="0" err="1"/>
              <a:t>colour</a:t>
            </a:r>
            <a:r>
              <a:rPr lang="en-US" sz="1900" dirty="0"/>
              <a:t> wheel.</a:t>
            </a:r>
          </a:p>
          <a:p>
            <a:r>
              <a:rPr lang="en-US" sz="1900" b="1" dirty="0"/>
              <a:t>Split complementary </a:t>
            </a:r>
            <a:r>
              <a:rPr lang="en-US" sz="1900" dirty="0"/>
              <a:t>pairing uses one </a:t>
            </a:r>
            <a:r>
              <a:rPr lang="en-US" sz="1900" dirty="0" err="1"/>
              <a:t>colour</a:t>
            </a:r>
            <a:r>
              <a:rPr lang="en-US" sz="1900" dirty="0"/>
              <a:t> and opposite </a:t>
            </a:r>
            <a:r>
              <a:rPr lang="en-US" sz="1900" dirty="0" err="1"/>
              <a:t>colour’s</a:t>
            </a:r>
            <a:r>
              <a:rPr lang="en-US" sz="1900" dirty="0"/>
              <a:t> two </a:t>
            </a:r>
            <a:r>
              <a:rPr lang="en-US" sz="1900" dirty="0" err="1"/>
              <a:t>adjacents</a:t>
            </a:r>
            <a:r>
              <a:rPr lang="en-US" sz="1900" dirty="0"/>
              <a:t>.</a:t>
            </a:r>
          </a:p>
          <a:p>
            <a:endParaRPr lang="en-US" sz="1300" dirty="0"/>
          </a:p>
          <a:p>
            <a:endParaRPr lang="fr-BE" sz="1300" dirty="0"/>
          </a:p>
        </p:txBody>
      </p:sp>
      <p:pic>
        <p:nvPicPr>
          <p:cNvPr id="14342" name="Picture 6" descr="A close up of a colorful circle&#10;&#10;AI-generated content may be incorrect.">
            <a:extLst>
              <a:ext uri="{FF2B5EF4-FFF2-40B4-BE49-F238E27FC236}">
                <a16:creationId xmlns:a16="http://schemas.microsoft.com/office/drawing/2014/main" id="{A0F16188-AFBD-EC91-F8C9-6BB7CFBA33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6360" y="2731803"/>
            <a:ext cx="5047439" cy="2473244"/>
          </a:xfrm>
          <a:prstGeom prst="rect">
            <a:avLst/>
          </a:prstGeom>
          <a:solidFill>
            <a:srgbClr val="FFFFFF"/>
          </a:solidFill>
        </p:spPr>
      </p:pic>
      <p:sp>
        <p:nvSpPr>
          <p:cNvPr id="3" name="TextBox 2">
            <a:extLst>
              <a:ext uri="{FF2B5EF4-FFF2-40B4-BE49-F238E27FC236}">
                <a16:creationId xmlns:a16="http://schemas.microsoft.com/office/drawing/2014/main" id="{DB187EB9-401A-01EC-AA75-E019F7262ABF}"/>
              </a:ext>
            </a:extLst>
          </p:cNvPr>
          <p:cNvSpPr txBox="1"/>
          <p:nvPr/>
        </p:nvSpPr>
        <p:spPr>
          <a:xfrm>
            <a:off x="5768968" y="5499382"/>
            <a:ext cx="6740531" cy="276999"/>
          </a:xfrm>
          <a:prstGeom prst="rect">
            <a:avLst/>
          </a:prstGeom>
          <a:noFill/>
        </p:spPr>
        <p:txBody>
          <a:bodyPr wrap="square" rtlCol="0">
            <a:spAutoFit/>
          </a:bodyPr>
          <a:lstStyle/>
          <a:p>
            <a:pPr algn="ctr"/>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https://blog.kleinpixelagency.com/design-guide-4ad204de2e8a</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176272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B157B-01EA-C2CA-BB71-D5FD0E4D5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3E81B-6ED5-F568-980C-7CD3D2D03172}"/>
              </a:ext>
            </a:extLst>
          </p:cNvPr>
          <p:cNvSpPr>
            <a:spLocks noGrp="1"/>
          </p:cNvSpPr>
          <p:nvPr>
            <p:ph type="title"/>
          </p:nvPr>
        </p:nvSpPr>
        <p:spPr/>
        <p:txBody>
          <a:bodyPr/>
          <a:lstStyle/>
          <a:p>
            <a:r>
              <a:rPr lang="en-US">
                <a:latin typeface="Bahnschrift SemiBold"/>
              </a:rPr>
              <a:t>Minimal actions</a:t>
            </a:r>
            <a:endParaRPr lang="fr-FR"/>
          </a:p>
        </p:txBody>
      </p:sp>
      <p:sp>
        <p:nvSpPr>
          <p:cNvPr id="6" name="Navigation bar position">
            <a:extLst>
              <a:ext uri="{FF2B5EF4-FFF2-40B4-BE49-F238E27FC236}">
                <a16:creationId xmlns:a16="http://schemas.microsoft.com/office/drawing/2014/main" id="{F97B3457-D491-439E-E2C4-B0787E0B729C}"/>
              </a:ext>
            </a:extLst>
          </p:cNvPr>
          <p:cNvSpPr/>
          <p:nvPr/>
        </p:nvSpPr>
        <p:spPr>
          <a:xfrm>
            <a:off x="738471" y="2026010"/>
            <a:ext cx="5111373"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Navigation bar position</a:t>
            </a:r>
            <a:endParaRPr lang="en-US" sz="3877" dirty="0">
              <a:solidFill>
                <a:srgbClr val="000000"/>
              </a:solidFill>
              <a:latin typeface="Bahnschrift SemiLight" panose="020B0502040204020203" pitchFamily="34" charset="0"/>
            </a:endParaRPr>
          </a:p>
        </p:txBody>
      </p:sp>
      <p:sp>
        <p:nvSpPr>
          <p:cNvPr id="9" name="The trend is towards the navigation bar at the bottom of the screen because it is easier to access for the thumb">
            <a:extLst>
              <a:ext uri="{FF2B5EF4-FFF2-40B4-BE49-F238E27FC236}">
                <a16:creationId xmlns:a16="http://schemas.microsoft.com/office/drawing/2014/main" id="{94F2D54F-9A87-E40F-727E-301ECDB9674A}"/>
              </a:ext>
            </a:extLst>
          </p:cNvPr>
          <p:cNvSpPr/>
          <p:nvPr/>
        </p:nvSpPr>
        <p:spPr>
          <a:xfrm>
            <a:off x="736086" y="3321178"/>
            <a:ext cx="4778337" cy="280908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The trend is towards the navigation bar
at the bottom of the screen, because it is easier to access for the </a:t>
            </a:r>
            <a:r>
              <a:rPr lang="en-US" sz="1824" b="1" dirty="0">
                <a:solidFill>
                  <a:srgbClr val="000000"/>
                </a:solidFill>
                <a:latin typeface="Bahnschrift SemiLight" panose="020B0502040204020203" pitchFamily="34" charset="0"/>
                <a:ea typeface="Satoshi Bold" pitchFamily="34" charset="-122"/>
                <a:cs typeface="Satoshi Bold" pitchFamily="34" charset="-120"/>
              </a:rPr>
              <a:t>thumb</a:t>
            </a:r>
            <a:r>
              <a:rPr lang="en-US" sz="1824" dirty="0">
                <a:solidFill>
                  <a:srgbClr val="000000"/>
                </a:solidFill>
                <a:latin typeface="Bahnschrift SemiLight" panose="020B0502040204020203" pitchFamily="34" charset="0"/>
                <a:ea typeface="Satoshi Regular" pitchFamily="34" charset="-122"/>
                <a:cs typeface="Satoshi Regular" pitchFamily="34" charset="-120"/>
              </a:rPr>
              <a:t>.</a:t>
            </a:r>
            <a:endParaRPr lang="en-US" sz="1824" dirty="0">
              <a:solidFill>
                <a:srgbClr val="000000"/>
              </a:solidFill>
              <a:latin typeface="Bahnschrift SemiLight" panose="020B0502040204020203" pitchFamily="34" charset="0"/>
            </a:endParaRPr>
          </a:p>
        </p:txBody>
      </p:sp>
      <p:pic>
        <p:nvPicPr>
          <p:cNvPr id="11" name="Rectangle 1" descr="preencoded.png">
            <a:extLst>
              <a:ext uri="{FF2B5EF4-FFF2-40B4-BE49-F238E27FC236}">
                <a16:creationId xmlns:a16="http://schemas.microsoft.com/office/drawing/2014/main" id="{18A8BF9F-7730-0D77-62DD-18213819134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920457" y="1596241"/>
            <a:ext cx="4271544" cy="6834470"/>
          </a:xfrm>
          <a:prstGeom prst="rect">
            <a:avLst/>
          </a:prstGeom>
        </p:spPr>
      </p:pic>
      <p:pic>
        <p:nvPicPr>
          <p:cNvPr id="13" name="Mask Group" descr="preencoded.png">
            <a:extLst>
              <a:ext uri="{FF2B5EF4-FFF2-40B4-BE49-F238E27FC236}">
                <a16:creationId xmlns:a16="http://schemas.microsoft.com/office/drawing/2014/main" id="{28427EE9-F751-8321-8B0A-B52DA3D93759}"/>
              </a:ext>
            </a:extLst>
          </p:cNvPr>
          <p:cNvPicPr>
            <a:picLocks noChangeAspect="1"/>
          </p:cNvPicPr>
          <p:nvPr/>
        </p:nvPicPr>
        <p:blipFill>
          <a:blip r:embed="rId5"/>
          <a:srcRect/>
          <a:stretch/>
        </p:blipFill>
        <p:spPr>
          <a:xfrm>
            <a:off x="5965682" y="1929277"/>
            <a:ext cx="3301397" cy="5169292"/>
          </a:xfrm>
          <a:prstGeom prst="rect">
            <a:avLst/>
          </a:prstGeom>
        </p:spPr>
      </p:pic>
      <p:pic>
        <p:nvPicPr>
          <p:cNvPr id="15" name="Mask Group" descr="preencoded.png">
            <a:extLst>
              <a:ext uri="{FF2B5EF4-FFF2-40B4-BE49-F238E27FC236}">
                <a16:creationId xmlns:a16="http://schemas.microsoft.com/office/drawing/2014/main" id="{1691CCD1-3020-A2A3-B36E-E0D81EB66677}"/>
              </a:ext>
            </a:extLst>
          </p:cNvPr>
          <p:cNvPicPr>
            <a:picLocks noChangeAspect="1"/>
          </p:cNvPicPr>
          <p:nvPr/>
        </p:nvPicPr>
        <p:blipFill>
          <a:blip r:embed="rId6"/>
          <a:srcRect/>
          <a:stretch/>
        </p:blipFill>
        <p:spPr>
          <a:xfrm>
            <a:off x="9267079" y="1929277"/>
            <a:ext cx="3301397" cy="5169292"/>
          </a:xfrm>
          <a:prstGeom prst="rect">
            <a:avLst/>
          </a:prstGeom>
        </p:spPr>
      </p:pic>
      <p:sp>
        <p:nvSpPr>
          <p:cNvPr id="3" name="ZoneTexte 3">
            <a:extLst>
              <a:ext uri="{FF2B5EF4-FFF2-40B4-BE49-F238E27FC236}">
                <a16:creationId xmlns:a16="http://schemas.microsoft.com/office/drawing/2014/main" id="{6D174015-82A1-36C5-D766-50B86357833D}"/>
              </a:ext>
            </a:extLst>
          </p:cNvPr>
          <p:cNvSpPr txBox="1"/>
          <p:nvPr/>
        </p:nvSpPr>
        <p:spPr>
          <a:xfrm>
            <a:off x="4368453" y="6519332"/>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7"/>
              </a:rPr>
              <a:t>http://medium.com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25279931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C6938-E54F-DAFA-4644-B27831E965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753A9-864A-329B-45E5-49E51F6E3689}"/>
              </a:ext>
            </a:extLst>
          </p:cNvPr>
          <p:cNvSpPr>
            <a:spLocks noGrp="1"/>
          </p:cNvSpPr>
          <p:nvPr>
            <p:ph type="title"/>
          </p:nvPr>
        </p:nvSpPr>
        <p:spPr/>
        <p:txBody>
          <a:bodyPr/>
          <a:lstStyle/>
          <a:p>
            <a:r>
              <a:rPr lang="en-US">
                <a:latin typeface="Bahnschrift SemiBold"/>
              </a:rPr>
              <a:t>Minimal actions</a:t>
            </a:r>
            <a:endParaRPr lang="fr-FR"/>
          </a:p>
        </p:txBody>
      </p:sp>
      <p:pic>
        <p:nvPicPr>
          <p:cNvPr id="4" name="Mask Group" descr="preencoded.png">
            <a:extLst>
              <a:ext uri="{FF2B5EF4-FFF2-40B4-BE49-F238E27FC236}">
                <a16:creationId xmlns:a16="http://schemas.microsoft.com/office/drawing/2014/main" id="{FDE6A0A5-843A-44B4-E546-B37C4281A2E9}"/>
              </a:ext>
            </a:extLst>
          </p:cNvPr>
          <p:cNvPicPr>
            <a:picLocks noChangeAspect="1"/>
          </p:cNvPicPr>
          <p:nvPr/>
        </p:nvPicPr>
        <p:blipFill>
          <a:blip r:embed="rId3"/>
          <a:srcRect/>
          <a:stretch/>
        </p:blipFill>
        <p:spPr>
          <a:xfrm>
            <a:off x="2091217" y="2079663"/>
            <a:ext cx="11916884" cy="4778337"/>
          </a:xfrm>
          <a:prstGeom prst="rect">
            <a:avLst/>
          </a:prstGeom>
        </p:spPr>
      </p:pic>
      <p:sp>
        <p:nvSpPr>
          <p:cNvPr id="7" name="Autosave">
            <a:extLst>
              <a:ext uri="{FF2B5EF4-FFF2-40B4-BE49-F238E27FC236}">
                <a16:creationId xmlns:a16="http://schemas.microsoft.com/office/drawing/2014/main" id="{7999655F-AEF8-BC89-4FC1-C03976E79480}"/>
              </a:ext>
            </a:extLst>
          </p:cNvPr>
          <p:cNvSpPr/>
          <p:nvPr/>
        </p:nvSpPr>
        <p:spPr>
          <a:xfrm>
            <a:off x="738471" y="1868773"/>
            <a:ext cx="6501435"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a:solidFill>
                  <a:srgbClr val="000000"/>
                </a:solidFill>
                <a:latin typeface="Bahnschrift SemiLight" panose="020B0502040204020203" pitchFamily="34" charset="0"/>
                <a:ea typeface="Satoshi Bold" pitchFamily="34" charset="-122"/>
                <a:cs typeface="Satoshi Bold" pitchFamily="34" charset="-120"/>
              </a:rPr>
              <a:t>Autosave</a:t>
            </a:r>
            <a:endParaRPr lang="en-US" sz="3877">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425BED51-3810-0BE9-8781-1FA7D6E4125F}"/>
              </a:ext>
            </a:extLst>
          </p:cNvPr>
          <p:cNvSpPr txBox="1"/>
          <p:nvPr/>
        </p:nvSpPr>
        <p:spPr>
          <a:xfrm>
            <a:off x="43245"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http://microsoft.com</a:t>
            </a:r>
            <a:r>
              <a:rPr lang="fr-FR" sz="1200" dirty="0">
                <a:latin typeface="Bahnschrift SemiLight"/>
                <a:ea typeface="Calibri"/>
                <a:cs typeface="Calibri"/>
              </a:rPr>
              <a:t> </a:t>
            </a:r>
          </a:p>
        </p:txBody>
      </p:sp>
    </p:spTree>
    <p:extLst>
      <p:ext uri="{BB962C8B-B14F-4D97-AF65-F5344CB8AC3E}">
        <p14:creationId xmlns:p14="http://schemas.microsoft.com/office/powerpoint/2010/main" val="11683565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7DB0C-B3D9-13C9-7B0E-C4620F31A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62869-A25A-C675-0DEB-60A21D122289}"/>
              </a:ext>
            </a:extLst>
          </p:cNvPr>
          <p:cNvSpPr>
            <a:spLocks noGrp="1"/>
          </p:cNvSpPr>
          <p:nvPr>
            <p:ph type="ctrTitle"/>
          </p:nvPr>
        </p:nvSpPr>
        <p:spPr>
          <a:xfrm>
            <a:off x="2455653" y="2777715"/>
            <a:ext cx="9144000" cy="2387600"/>
          </a:xfrm>
        </p:spPr>
        <p:txBody>
          <a:bodyPr/>
          <a:lstStyle/>
          <a:p>
            <a:r>
              <a:rPr lang="en-US" dirty="0">
                <a:latin typeface="Bahnschrift"/>
              </a:rPr>
              <a:t>02. Workload</a:t>
            </a:r>
            <a:endParaRPr lang="fr-FR" dirty="0"/>
          </a:p>
        </p:txBody>
      </p:sp>
      <p:sp>
        <p:nvSpPr>
          <p:cNvPr id="4" name="Brevity and conciseness">
            <a:extLst>
              <a:ext uri="{FF2B5EF4-FFF2-40B4-BE49-F238E27FC236}">
                <a16:creationId xmlns:a16="http://schemas.microsoft.com/office/drawing/2014/main" id="{92EA4AFC-019C-AB00-ABD4-506EBFD430E5}"/>
              </a:ext>
            </a:extLst>
          </p:cNvPr>
          <p:cNvSpPr/>
          <p:nvPr/>
        </p:nvSpPr>
        <p:spPr>
          <a:xfrm>
            <a:off x="6546125" y="5166880"/>
            <a:ext cx="5053454"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gn="r"/>
            <a:r>
              <a:rPr lang="en-US" sz="3600" dirty="0">
                <a:solidFill>
                  <a:srgbClr val="000000"/>
                </a:solidFill>
                <a:latin typeface="Bahnschrift"/>
                <a:ea typeface="Satoshi Medium"/>
              </a:rPr>
              <a:t>Information density</a:t>
            </a:r>
            <a:endParaRPr lang="fr-FR" dirty="0"/>
          </a:p>
        </p:txBody>
      </p:sp>
    </p:spTree>
    <p:extLst>
      <p:ext uri="{BB962C8B-B14F-4D97-AF65-F5344CB8AC3E}">
        <p14:creationId xmlns:p14="http://schemas.microsoft.com/office/powerpoint/2010/main" val="20384799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CEE18-885A-684C-2395-2AFE38CD6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40312-966B-6B5D-E2B5-4A5C48A9A490}"/>
              </a:ext>
            </a:extLst>
          </p:cNvPr>
          <p:cNvSpPr>
            <a:spLocks noGrp="1"/>
          </p:cNvSpPr>
          <p:nvPr>
            <p:ph type="title"/>
          </p:nvPr>
        </p:nvSpPr>
        <p:spPr/>
        <p:txBody>
          <a:bodyPr/>
          <a:lstStyle/>
          <a:p>
            <a:r>
              <a:rPr lang="en-US">
                <a:latin typeface="Bahnschrift SemiBold"/>
              </a:rPr>
              <a:t>Information density</a:t>
            </a:r>
            <a:endParaRPr lang="fr-FR"/>
          </a:p>
        </p:txBody>
      </p:sp>
      <p:pic>
        <p:nvPicPr>
          <p:cNvPr id="5" name="Mask Group" descr="preencoded.png">
            <a:extLst>
              <a:ext uri="{FF2B5EF4-FFF2-40B4-BE49-F238E27FC236}">
                <a16:creationId xmlns:a16="http://schemas.microsoft.com/office/drawing/2014/main" id="{038EFD33-0C26-959D-8D00-87A7C91F9254}"/>
              </a:ext>
            </a:extLst>
          </p:cNvPr>
          <p:cNvPicPr>
            <a:picLocks noChangeAspect="1"/>
          </p:cNvPicPr>
          <p:nvPr/>
        </p:nvPicPr>
        <p:blipFill>
          <a:blip r:embed="rId3"/>
          <a:srcRect/>
          <a:stretch/>
        </p:blipFill>
        <p:spPr>
          <a:xfrm>
            <a:off x="5704319" y="1373265"/>
            <a:ext cx="6269759" cy="5799933"/>
          </a:xfrm>
          <a:prstGeom prst="rect">
            <a:avLst/>
          </a:prstGeom>
        </p:spPr>
      </p:pic>
      <p:sp>
        <p:nvSpPr>
          <p:cNvPr id="8" name="A quantity balanced information">
            <a:extLst>
              <a:ext uri="{FF2B5EF4-FFF2-40B4-BE49-F238E27FC236}">
                <a16:creationId xmlns:a16="http://schemas.microsoft.com/office/drawing/2014/main" id="{B3872A0C-A230-C226-1259-D5725C4B533A}"/>
              </a:ext>
            </a:extLst>
          </p:cNvPr>
          <p:cNvSpPr/>
          <p:nvPr/>
        </p:nvSpPr>
        <p:spPr>
          <a:xfrm>
            <a:off x="620547" y="2350215"/>
            <a:ext cx="6704152"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50" b="1" dirty="0">
                <a:solidFill>
                  <a:srgbClr val="000000"/>
                </a:solidFill>
                <a:latin typeface="Bahnschrift SemiLight" panose="020B0502040204020203" pitchFamily="34" charset="0"/>
                <a:ea typeface="Satoshi Bold" pitchFamily="34" charset="-122"/>
                <a:cs typeface="Satoshi Bold" pitchFamily="34" charset="-120"/>
              </a:rPr>
              <a:t>A quantity
balanced information</a:t>
            </a:r>
            <a:endParaRPr lang="en-US" sz="3850" dirty="0">
              <a:solidFill>
                <a:srgbClr val="000000"/>
              </a:solidFill>
              <a:latin typeface="Bahnschrift SemiLight" panose="020B0502040204020203" pitchFamily="34" charset="0"/>
            </a:endParaRPr>
          </a:p>
        </p:txBody>
      </p:sp>
      <p:sp>
        <p:nvSpPr>
          <p:cNvPr id="10" name="Concerns the workload from a perceptive and memory point of view User performance is negatively impacted when the information load is too low or too high">
            <a:extLst>
              <a:ext uri="{FF2B5EF4-FFF2-40B4-BE49-F238E27FC236}">
                <a16:creationId xmlns:a16="http://schemas.microsoft.com/office/drawing/2014/main" id="{01DABB9F-2759-8704-F694-B215E289AF6C}"/>
              </a:ext>
            </a:extLst>
          </p:cNvPr>
          <p:cNvSpPr/>
          <p:nvPr/>
        </p:nvSpPr>
        <p:spPr>
          <a:xfrm>
            <a:off x="606067" y="3971955"/>
            <a:ext cx="5299610" cy="264980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b="1" dirty="0">
                <a:solidFill>
                  <a:srgbClr val="000000"/>
                </a:solidFill>
                <a:latin typeface="Bahnschrift SemiLight" panose="020B0502040204020203" pitchFamily="34" charset="0"/>
                <a:ea typeface="Airbnb Cereal App Bold" pitchFamily="34" charset="-122"/>
                <a:cs typeface="Airbnb Cereal App Bold" pitchFamily="34" charset="-120"/>
              </a:rPr>
              <a:t>Concerns the workload from a </a:t>
            </a:r>
            <a:r>
              <a:rPr lang="en-US" sz="1824" dirty="0">
                <a:solidFill>
                  <a:srgbClr val="000000"/>
                </a:solidFill>
                <a:latin typeface="Bahnschrift SemiLight" panose="020B0502040204020203" pitchFamily="34" charset="0"/>
                <a:ea typeface="Satoshi Regular" pitchFamily="34" charset="-122"/>
                <a:cs typeface="Satoshi Regular" pitchFamily="34" charset="-120"/>
              </a:rPr>
              <a:t>perceptive and memory point of view.
User performance is negatively impacted when the information load is too low or too high.</a:t>
            </a:r>
            <a:endParaRPr lang="en-US" sz="1824" dirty="0">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66B48D49-D685-E80F-03CD-B37AE138F75E}"/>
              </a:ext>
            </a:extLst>
          </p:cNvPr>
          <p:cNvSpPr txBox="1"/>
          <p:nvPr/>
        </p:nvSpPr>
        <p:spPr>
          <a:xfrm>
            <a:off x="6070600" y="6575209"/>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5787602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BB233-B910-59C1-E453-64776DB4BF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03602-5424-2EAE-1755-BFE74A1ECBF1}"/>
              </a:ext>
            </a:extLst>
          </p:cNvPr>
          <p:cNvSpPr>
            <a:spLocks noGrp="1"/>
          </p:cNvSpPr>
          <p:nvPr>
            <p:ph type="title"/>
          </p:nvPr>
        </p:nvSpPr>
        <p:spPr/>
        <p:txBody>
          <a:bodyPr/>
          <a:lstStyle/>
          <a:p>
            <a:r>
              <a:rPr lang="en-US">
                <a:latin typeface="Bahnschrift SemiBold"/>
              </a:rPr>
              <a:t>Information density</a:t>
            </a:r>
            <a:endParaRPr lang="fr-FR"/>
          </a:p>
        </p:txBody>
      </p:sp>
      <p:pic>
        <p:nvPicPr>
          <p:cNvPr id="7" name="Mask Group" descr="preencoded.png">
            <a:extLst>
              <a:ext uri="{FF2B5EF4-FFF2-40B4-BE49-F238E27FC236}">
                <a16:creationId xmlns:a16="http://schemas.microsoft.com/office/drawing/2014/main" id="{4B1B3CEA-2D15-33D6-9386-BE09A7EABD69}"/>
              </a:ext>
            </a:extLst>
          </p:cNvPr>
          <p:cNvPicPr>
            <a:picLocks noChangeAspect="1"/>
          </p:cNvPicPr>
          <p:nvPr/>
        </p:nvPicPr>
        <p:blipFill>
          <a:blip r:embed="rId3"/>
          <a:srcRect/>
          <a:stretch/>
        </p:blipFill>
        <p:spPr>
          <a:xfrm>
            <a:off x="6588314" y="1710711"/>
            <a:ext cx="5603686" cy="4995534"/>
          </a:xfrm>
          <a:prstGeom prst="rect">
            <a:avLst/>
          </a:prstGeom>
        </p:spPr>
      </p:pic>
      <p:sp>
        <p:nvSpPr>
          <p:cNvPr id="11" name="To schematize rather than explaining">
            <a:extLst>
              <a:ext uri="{FF2B5EF4-FFF2-40B4-BE49-F238E27FC236}">
                <a16:creationId xmlns:a16="http://schemas.microsoft.com/office/drawing/2014/main" id="{2097FDD3-3A76-1AD1-D6B3-FB59656BD00F}"/>
              </a:ext>
            </a:extLst>
          </p:cNvPr>
          <p:cNvSpPr/>
          <p:nvPr/>
        </p:nvSpPr>
        <p:spPr>
          <a:xfrm>
            <a:off x="637112" y="2251820"/>
            <a:ext cx="6704152"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50" b="1" dirty="0">
                <a:solidFill>
                  <a:srgbClr val="000000"/>
                </a:solidFill>
                <a:latin typeface="Bahnschrift SemiLight" panose="020B0502040204020203" pitchFamily="34" charset="0"/>
                <a:ea typeface="Satoshi Bold"/>
                <a:cs typeface="Satoshi Bold" pitchFamily="34" charset="-120"/>
              </a:rPr>
              <a:t>To schematize
rather than explaining</a:t>
            </a:r>
            <a:endParaRPr lang="en-US" sz="3850" dirty="0">
              <a:solidFill>
                <a:srgbClr val="000000"/>
              </a:solidFill>
              <a:latin typeface="Bahnschrift SemiLight" panose="020B0502040204020203" pitchFamily="34" charset="0"/>
              <a:ea typeface="Satoshi Bold"/>
            </a:endParaRPr>
          </a:p>
        </p:txBody>
      </p:sp>
      <p:sp>
        <p:nvSpPr>
          <p:cNvPr id="13" name="It is about amplifying cognitive processes giving meaning to the data collected thanks to clear and intelligible visual representations for everyone The aim is to facilitate understanding even decision-making">
            <a:extLst>
              <a:ext uri="{FF2B5EF4-FFF2-40B4-BE49-F238E27FC236}">
                <a16:creationId xmlns:a16="http://schemas.microsoft.com/office/drawing/2014/main" id="{963819B1-EEF7-4C60-907B-B89C4CFBB6E6}"/>
              </a:ext>
            </a:extLst>
          </p:cNvPr>
          <p:cNvSpPr/>
          <p:nvPr/>
        </p:nvSpPr>
        <p:spPr>
          <a:xfrm>
            <a:off x="622633" y="3873560"/>
            <a:ext cx="5574727" cy="264980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It is about amplifying cognitive processes, giving meaning to the data collected, thanks to clear and intelligible visual representations for everyone.
The aim is to facilitate understanding, even decision-making.</a:t>
            </a:r>
            <a:endParaRPr lang="en-US" sz="1824" dirty="0">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8E2F2D7B-A68F-F14E-C18E-57D5400F15C2}"/>
              </a:ext>
            </a:extLst>
          </p:cNvPr>
          <p:cNvSpPr txBox="1"/>
          <p:nvPr/>
        </p:nvSpPr>
        <p:spPr>
          <a:xfrm>
            <a:off x="10820400" y="6501140"/>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18212692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7DD3C-AA36-310C-A6BA-A60E76E05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80BA05-25D0-4CEA-03F2-122178EA639D}"/>
              </a:ext>
            </a:extLst>
          </p:cNvPr>
          <p:cNvSpPr>
            <a:spLocks noGrp="1"/>
          </p:cNvSpPr>
          <p:nvPr>
            <p:ph type="title"/>
          </p:nvPr>
        </p:nvSpPr>
        <p:spPr/>
        <p:txBody>
          <a:bodyPr/>
          <a:lstStyle/>
          <a:p>
            <a:r>
              <a:rPr lang="en-US">
                <a:latin typeface="Bahnschrift SemiBold"/>
              </a:rPr>
              <a:t>Information density</a:t>
            </a:r>
            <a:endParaRPr lang="fr-FR"/>
          </a:p>
        </p:txBody>
      </p:sp>
      <p:sp>
        <p:nvSpPr>
          <p:cNvPr id="9" name="name_5 second test">
            <a:extLst>
              <a:ext uri="{FF2B5EF4-FFF2-40B4-BE49-F238E27FC236}">
                <a16:creationId xmlns:a16="http://schemas.microsoft.com/office/drawing/2014/main" id="{D9D06B9A-EF1A-85FF-676F-E14448542A37}"/>
              </a:ext>
            </a:extLst>
          </p:cNvPr>
          <p:cNvSpPr/>
          <p:nvPr/>
        </p:nvSpPr>
        <p:spPr>
          <a:xfrm>
            <a:off x="637112" y="2167998"/>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5 second test</a:t>
            </a:r>
            <a:endParaRPr lang="en-US" sz="3877" dirty="0">
              <a:solidFill>
                <a:srgbClr val="000000"/>
              </a:solidFill>
              <a:latin typeface="Bahnschrift SemiLight" panose="020B0502040204020203" pitchFamily="34" charset="0"/>
            </a:endParaRPr>
          </a:p>
        </p:txBody>
      </p:sp>
      <p:sp>
        <p:nvSpPr>
          <p:cNvPr id="12" name="Measuring first impressions by collecting what users remember about an interface">
            <a:extLst>
              <a:ext uri="{FF2B5EF4-FFF2-40B4-BE49-F238E27FC236}">
                <a16:creationId xmlns:a16="http://schemas.microsoft.com/office/drawing/2014/main" id="{09ED3ABA-FE75-9846-37DF-90BAD9DEECFE}"/>
              </a:ext>
            </a:extLst>
          </p:cNvPr>
          <p:cNvSpPr/>
          <p:nvPr/>
        </p:nvSpPr>
        <p:spPr>
          <a:xfrm>
            <a:off x="622631" y="3196064"/>
            <a:ext cx="4012869" cy="264980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Measuring </a:t>
            </a:r>
            <a:r>
              <a:rPr lang="en-US" sz="1824" b="1" dirty="0">
                <a:solidFill>
                  <a:srgbClr val="000000"/>
                </a:solidFill>
                <a:latin typeface="Bahnschrift SemiLight" panose="020B0502040204020203" pitchFamily="34" charset="0"/>
                <a:ea typeface="Satoshi Bold" pitchFamily="34" charset="-122"/>
                <a:cs typeface="Satoshi Bold" pitchFamily="34" charset="-120"/>
              </a:rPr>
              <a:t>first impressions</a:t>
            </a:r>
            <a:r>
              <a:rPr lang="en-US" sz="1824" dirty="0">
                <a:solidFill>
                  <a:srgbClr val="000000"/>
                </a:solidFill>
                <a:latin typeface="Bahnschrift SemiLight" panose="020B0502040204020203" pitchFamily="34" charset="0"/>
                <a:ea typeface="Satoshi Regular" pitchFamily="34" charset="-122"/>
                <a:cs typeface="Satoshi Regular" pitchFamily="34" charset="-120"/>
              </a:rPr>
              <a:t> by collecting what users remember about an interface. </a:t>
            </a:r>
            <a:endParaRPr lang="en-US" sz="1824" dirty="0">
              <a:solidFill>
                <a:srgbClr val="000000"/>
              </a:solidFill>
              <a:latin typeface="Bahnschrift SemiLight" panose="020B0502040204020203" pitchFamily="34" charset="0"/>
            </a:endParaRPr>
          </a:p>
        </p:txBody>
      </p:sp>
      <p:pic>
        <p:nvPicPr>
          <p:cNvPr id="10" name="Online Media 9" title="Five Second Testing (demo preview) - Data36.com">
            <a:hlinkClick r:id="" action="ppaction://media"/>
            <a:extLst>
              <a:ext uri="{FF2B5EF4-FFF2-40B4-BE49-F238E27FC236}">
                <a16:creationId xmlns:a16="http://schemas.microsoft.com/office/drawing/2014/main" id="{EB29625D-D370-F865-4E9C-0AA324723D2C}"/>
              </a:ext>
            </a:extLst>
          </p:cNvPr>
          <p:cNvPicPr>
            <a:picLocks noRot="1" noChangeAspect="1"/>
          </p:cNvPicPr>
          <p:nvPr>
            <a:videoFile r:link="rId1"/>
          </p:nvPr>
        </p:nvPicPr>
        <p:blipFill>
          <a:blip r:embed="rId4"/>
          <a:stretch>
            <a:fillRect/>
          </a:stretch>
        </p:blipFill>
        <p:spPr>
          <a:xfrm>
            <a:off x="4038105" y="2167998"/>
            <a:ext cx="7799451" cy="4406701"/>
          </a:xfrm>
          <a:prstGeom prst="rect">
            <a:avLst/>
          </a:prstGeom>
        </p:spPr>
      </p:pic>
    </p:spTree>
    <p:extLst>
      <p:ext uri="{BB962C8B-B14F-4D97-AF65-F5344CB8AC3E}">
        <p14:creationId xmlns:p14="http://schemas.microsoft.com/office/powerpoint/2010/main" val="10318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445D-E492-6E09-9A7E-29C87DAE3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F06B0-99E1-7B9C-4EB8-AE88849E26E8}"/>
              </a:ext>
            </a:extLst>
          </p:cNvPr>
          <p:cNvSpPr>
            <a:spLocks noGrp="1"/>
          </p:cNvSpPr>
          <p:nvPr>
            <p:ph type="title"/>
          </p:nvPr>
        </p:nvSpPr>
        <p:spPr/>
        <p:txBody>
          <a:bodyPr/>
          <a:lstStyle/>
          <a:p>
            <a:r>
              <a:rPr lang="en-US">
                <a:latin typeface="Bahnschrift SemiBold"/>
              </a:rPr>
              <a:t>Information density</a:t>
            </a:r>
            <a:endParaRPr lang="fr-FR"/>
          </a:p>
        </p:txBody>
      </p:sp>
      <p:pic>
        <p:nvPicPr>
          <p:cNvPr id="5" name="Group 620" descr="preencoded.png">
            <a:extLst>
              <a:ext uri="{FF2B5EF4-FFF2-40B4-BE49-F238E27FC236}">
                <a16:creationId xmlns:a16="http://schemas.microsoft.com/office/drawing/2014/main" id="{BACC4E4B-DC5B-6C78-C3B4-74A817A247A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39905" y="1663483"/>
            <a:ext cx="4083306" cy="4966575"/>
          </a:xfrm>
          <a:prstGeom prst="rect">
            <a:avLst/>
          </a:prstGeom>
        </p:spPr>
      </p:pic>
      <p:sp>
        <p:nvSpPr>
          <p:cNvPr id="8" name="Corsican method">
            <a:extLst>
              <a:ext uri="{FF2B5EF4-FFF2-40B4-BE49-F238E27FC236}">
                <a16:creationId xmlns:a16="http://schemas.microsoft.com/office/drawing/2014/main" id="{191F4292-761E-CC1A-62AC-75E2DCCB8186}"/>
              </a:ext>
            </a:extLst>
          </p:cNvPr>
          <p:cNvSpPr/>
          <p:nvPr/>
        </p:nvSpPr>
        <p:spPr>
          <a:xfrm>
            <a:off x="723991" y="2097878"/>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4652"/>
              </a:lnSpc>
            </a:pPr>
            <a:r>
              <a:rPr lang="en-US" sz="3850" b="1" dirty="0">
                <a:solidFill>
                  <a:srgbClr val="000000"/>
                </a:solidFill>
                <a:latin typeface="Bahnschrift SemiLight" panose="020B0502040204020203" pitchFamily="34" charset="0"/>
                <a:ea typeface="Satoshi Bold"/>
              </a:rPr>
              <a:t>Horse method</a:t>
            </a:r>
            <a:endParaRPr lang="en-US" sz="3877" dirty="0">
              <a:solidFill>
                <a:srgbClr val="000000"/>
              </a:solidFill>
              <a:latin typeface="Bahnschrift SemiLight" panose="020B0502040204020203" pitchFamily="34" charset="0"/>
            </a:endParaRPr>
          </a:p>
        </p:txBody>
      </p:sp>
      <p:sp>
        <p:nvSpPr>
          <p:cNvPr id="11" name="Content management technique aimed at optimizing the display of information taking into account the importance of said information">
            <a:extLst>
              <a:ext uri="{FF2B5EF4-FFF2-40B4-BE49-F238E27FC236}">
                <a16:creationId xmlns:a16="http://schemas.microsoft.com/office/drawing/2014/main" id="{E7AF4C1F-99FC-44FC-053F-4AAF8DAAFAF2}"/>
              </a:ext>
            </a:extLst>
          </p:cNvPr>
          <p:cNvSpPr/>
          <p:nvPr/>
        </p:nvSpPr>
        <p:spPr>
          <a:xfrm>
            <a:off x="723990" y="3125943"/>
            <a:ext cx="5647126" cy="107150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a:solidFill>
                  <a:srgbClr val="000000"/>
                </a:solidFill>
                <a:latin typeface="Bahnschrift SemiLight" panose="020B0502040204020203" pitchFamily="34" charset="0"/>
                <a:ea typeface="Satoshi Regular" pitchFamily="34" charset="-122"/>
                <a:cs typeface="Satoshi Regular" pitchFamily="34" charset="-120"/>
              </a:rPr>
              <a:t>Content management technique aimed at optimizing the display of information, taking into account the importance of said information.</a:t>
            </a:r>
            <a:endParaRPr lang="en-US" sz="1824">
              <a:solidFill>
                <a:srgbClr val="000000"/>
              </a:solidFill>
              <a:latin typeface="Bahnschrift SemiLight" panose="020B0502040204020203" pitchFamily="34" charset="0"/>
            </a:endParaRPr>
          </a:p>
        </p:txBody>
      </p:sp>
      <p:pic>
        <p:nvPicPr>
          <p:cNvPr id="14" name="Picture 12" descr="Horse | Definition, Breeds, Pictures, Evolution, &amp; Facts ...">
            <a:extLst>
              <a:ext uri="{FF2B5EF4-FFF2-40B4-BE49-F238E27FC236}">
                <a16:creationId xmlns:a16="http://schemas.microsoft.com/office/drawing/2014/main" id="{A7B337AA-D782-DE9B-F764-C678F111A679}"/>
              </a:ext>
            </a:extLst>
          </p:cNvPr>
          <p:cNvPicPr>
            <a:picLocks noChangeAspect="1"/>
          </p:cNvPicPr>
          <p:nvPr/>
        </p:nvPicPr>
        <p:blipFill>
          <a:blip r:embed="rId5"/>
          <a:stretch>
            <a:fillRect/>
          </a:stretch>
        </p:blipFill>
        <p:spPr>
          <a:xfrm>
            <a:off x="6235700" y="3343825"/>
            <a:ext cx="2743200" cy="2148188"/>
          </a:xfrm>
          <a:prstGeom prst="rect">
            <a:avLst/>
          </a:prstGeom>
        </p:spPr>
      </p:pic>
      <p:sp>
        <p:nvSpPr>
          <p:cNvPr id="3" name="ZoneTexte 3">
            <a:extLst>
              <a:ext uri="{FF2B5EF4-FFF2-40B4-BE49-F238E27FC236}">
                <a16:creationId xmlns:a16="http://schemas.microsoft.com/office/drawing/2014/main" id="{74AE596A-1D3B-DD2A-7BD4-8767C9AB943F}"/>
              </a:ext>
            </a:extLst>
          </p:cNvPr>
          <p:cNvSpPr txBox="1"/>
          <p:nvPr/>
        </p:nvSpPr>
        <p:spPr>
          <a:xfrm>
            <a:off x="6235700"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270534556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51948-916F-CEC2-E13F-C97E7D90D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2383C-8006-BFD4-B332-7C8E92ADFDF2}"/>
              </a:ext>
            </a:extLst>
          </p:cNvPr>
          <p:cNvSpPr>
            <a:spLocks noGrp="1"/>
          </p:cNvSpPr>
          <p:nvPr>
            <p:ph type="title"/>
          </p:nvPr>
        </p:nvSpPr>
        <p:spPr/>
        <p:txBody>
          <a:bodyPr/>
          <a:lstStyle/>
          <a:p>
            <a:r>
              <a:rPr lang="en-US">
                <a:latin typeface="Bahnschrift SemiBold"/>
              </a:rPr>
              <a:t>Information density</a:t>
            </a:r>
            <a:endParaRPr lang="fr-FR"/>
          </a:p>
        </p:txBody>
      </p:sp>
      <p:pic>
        <p:nvPicPr>
          <p:cNvPr id="4" name="Mask Group" descr="preencoded.png">
            <a:extLst>
              <a:ext uri="{FF2B5EF4-FFF2-40B4-BE49-F238E27FC236}">
                <a16:creationId xmlns:a16="http://schemas.microsoft.com/office/drawing/2014/main" id="{EF8B1D6C-6C79-5F82-3A7E-13DEAE1BF43B}"/>
              </a:ext>
            </a:extLst>
          </p:cNvPr>
          <p:cNvPicPr>
            <a:picLocks noChangeAspect="1"/>
          </p:cNvPicPr>
          <p:nvPr/>
        </p:nvPicPr>
        <p:blipFill>
          <a:blip r:embed="rId3"/>
          <a:srcRect t="22714" r="105" b="-87"/>
          <a:stretch/>
        </p:blipFill>
        <p:spPr>
          <a:xfrm>
            <a:off x="6573842" y="1564484"/>
            <a:ext cx="5612282" cy="5288034"/>
          </a:xfrm>
          <a:prstGeom prst="rect">
            <a:avLst/>
          </a:prstGeom>
        </p:spPr>
      </p:pic>
      <p:sp>
        <p:nvSpPr>
          <p:cNvPr id="7" name="Memory span  7 2">
            <a:extLst>
              <a:ext uri="{FF2B5EF4-FFF2-40B4-BE49-F238E27FC236}">
                <a16:creationId xmlns:a16="http://schemas.microsoft.com/office/drawing/2014/main" id="{B9E8C5E2-EBEF-73E9-C797-2E1618C825BB}"/>
              </a:ext>
            </a:extLst>
          </p:cNvPr>
          <p:cNvSpPr/>
          <p:nvPr/>
        </p:nvSpPr>
        <p:spPr>
          <a:xfrm>
            <a:off x="637112" y="2009101"/>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Memory span = 7</a:t>
            </a:r>
            <a:r>
              <a:rPr lang="en-US" sz="2280" b="1" dirty="0">
                <a:solidFill>
                  <a:srgbClr val="000000"/>
                </a:solidFill>
                <a:latin typeface="Bahnschrift SemiLight" panose="020B0502040204020203" pitchFamily="34" charset="0"/>
                <a:ea typeface="Satoshi Bold" pitchFamily="34" charset="-122"/>
                <a:cs typeface="Satoshi Bold" pitchFamily="34" charset="-120"/>
              </a:rPr>
              <a:t> (±2)</a:t>
            </a:r>
            <a:endParaRPr lang="en-US" sz="3877" dirty="0">
              <a:latin typeface="Bahnschrift SemiLight" panose="020B0502040204020203" pitchFamily="34" charset="0"/>
            </a:endParaRPr>
          </a:p>
        </p:txBody>
      </p:sp>
      <p:sp>
        <p:nvSpPr>
          <p:cNvPr id="10" name="It is the number of elements usually numbers that a person can store in his short-term memory and recall immediately To be taken into account for exercises requiring memory such as the restitution of values but also the comparison or the choice from a lis">
            <a:extLst>
              <a:ext uri="{FF2B5EF4-FFF2-40B4-BE49-F238E27FC236}">
                <a16:creationId xmlns:a16="http://schemas.microsoft.com/office/drawing/2014/main" id="{25D96D4B-9EC0-33FA-D600-3F5F824727A0}"/>
              </a:ext>
            </a:extLst>
          </p:cNvPr>
          <p:cNvSpPr/>
          <p:nvPr/>
        </p:nvSpPr>
        <p:spPr>
          <a:xfrm>
            <a:off x="622632" y="3037167"/>
            <a:ext cx="5589207" cy="264980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444343"/>
                </a:solidFill>
                <a:latin typeface="Bahnschrift SemiLight" panose="020B0502040204020203" pitchFamily="34" charset="0"/>
                <a:ea typeface="Satoshi Regular" pitchFamily="34" charset="-122"/>
                <a:cs typeface="Satoshi Regular" pitchFamily="34" charset="-120"/>
              </a:rPr>
              <a:t>It is the number of elements (usually numbers) that a person can store in his </a:t>
            </a:r>
            <a:r>
              <a:rPr lang="en-US" sz="1824" b="1" dirty="0">
                <a:solidFill>
                  <a:srgbClr val="444343"/>
                </a:solidFill>
                <a:latin typeface="Bahnschrift SemiLight" panose="020B0502040204020203" pitchFamily="34" charset="0"/>
                <a:ea typeface="Satoshi Bold" pitchFamily="34" charset="-122"/>
                <a:cs typeface="Satoshi Bold" pitchFamily="34" charset="-120"/>
              </a:rPr>
              <a:t>short-term memory</a:t>
            </a:r>
            <a:r>
              <a:rPr lang="en-US" sz="1824" dirty="0">
                <a:solidFill>
                  <a:srgbClr val="444343"/>
                </a:solidFill>
                <a:latin typeface="Bahnschrift SemiLight" panose="020B0502040204020203" pitchFamily="34" charset="0"/>
                <a:ea typeface="Satoshi Regular" pitchFamily="34" charset="-122"/>
                <a:cs typeface="Satoshi Regular" pitchFamily="34" charset="-120"/>
              </a:rPr>
              <a:t> and recall immediately.
To be taken into account for exercises requiring memory, such as the restitution of values, but also the comparison or the choice from a list of which not all the elements are visible.</a:t>
            </a:r>
            <a:endParaRPr lang="en-US" sz="1824" dirty="0">
              <a:latin typeface="Bahnschrift SemiLight" panose="020B0502040204020203" pitchFamily="34" charset="0"/>
            </a:endParaRPr>
          </a:p>
        </p:txBody>
      </p:sp>
      <p:sp>
        <p:nvSpPr>
          <p:cNvPr id="3" name="ZoneTexte 3">
            <a:extLst>
              <a:ext uri="{FF2B5EF4-FFF2-40B4-BE49-F238E27FC236}">
                <a16:creationId xmlns:a16="http://schemas.microsoft.com/office/drawing/2014/main" id="{E820EF75-9C64-EA90-8653-963E7ACD0B34}"/>
              </a:ext>
            </a:extLst>
          </p:cNvPr>
          <p:cNvSpPr txBox="1"/>
          <p:nvPr/>
        </p:nvSpPr>
        <p:spPr>
          <a:xfrm>
            <a:off x="5702301"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17247417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D59C-6F90-269F-C15A-0C27EB8E60E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5B8094E-99F8-CB48-1D17-D5ECA1F64697}"/>
              </a:ext>
            </a:extLst>
          </p:cNvPr>
          <p:cNvSpPr>
            <a:spLocks noGrp="1"/>
          </p:cNvSpPr>
          <p:nvPr>
            <p:ph type="title"/>
          </p:nvPr>
        </p:nvSpPr>
        <p:spPr/>
        <p:txBody>
          <a:bodyPr/>
          <a:lstStyle/>
          <a:p>
            <a:r>
              <a:rPr lang="fr-FR" dirty="0" err="1">
                <a:latin typeface="Bahnschrift SemiBold"/>
              </a:rPr>
              <a:t>Exercise</a:t>
            </a:r>
            <a:endParaRPr lang="fr-FR" dirty="0"/>
          </a:p>
        </p:txBody>
      </p:sp>
      <p:sp>
        <p:nvSpPr>
          <p:cNvPr id="8" name="Is the user assisted in how to use the interface Is information of the same nature grouped together Does the interface provide regular feedback to users Are the affordances clear and visible Are the available actions clearly visible If needed does the use">
            <a:extLst>
              <a:ext uri="{FF2B5EF4-FFF2-40B4-BE49-F238E27FC236}">
                <a16:creationId xmlns:a16="http://schemas.microsoft.com/office/drawing/2014/main" id="{B26C7F1D-CA18-16D7-2EB0-292BC7F924AE}"/>
              </a:ext>
            </a:extLst>
          </p:cNvPr>
          <p:cNvSpPr/>
          <p:nvPr/>
        </p:nvSpPr>
        <p:spPr>
          <a:xfrm>
            <a:off x="881362" y="1989739"/>
            <a:ext cx="5124001" cy="377476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554"/>
              </a:lnSpc>
            </a:pPr>
            <a:r>
              <a:rPr lang="en-US" sz="1800" b="1" dirty="0">
                <a:solidFill>
                  <a:srgbClr val="444343"/>
                </a:solidFill>
                <a:latin typeface="Bahnschrift SemiLight" panose="020B0502040204020203" pitchFamily="34" charset="0"/>
                <a:ea typeface="+mn-lt"/>
                <a:cs typeface="+mn-lt"/>
              </a:rPr>
              <a:t>Continue to assess the same web interface with capian.co</a:t>
            </a:r>
          </a:p>
          <a:p>
            <a:pPr>
              <a:lnSpc>
                <a:spcPts val="2554"/>
              </a:lnSpc>
            </a:pPr>
            <a:endParaRPr lang="en-US" sz="1800" dirty="0">
              <a:solidFill>
                <a:srgbClr val="444343"/>
              </a:solidFill>
              <a:latin typeface="Bahnschrift SemiLight" panose="020B0502040204020203" pitchFamily="34" charset="0"/>
              <a:ea typeface="+mn-lt"/>
              <a:cs typeface="+mn-lt"/>
            </a:endParaRPr>
          </a:p>
          <a:p>
            <a:pPr marL="285750" indent="-285750">
              <a:lnSpc>
                <a:spcPts val="2554"/>
              </a:lnSpc>
              <a:buFont typeface="Calibri"/>
              <a:buChar char="-"/>
            </a:pPr>
            <a:r>
              <a:rPr lang="en-US" sz="1800" dirty="0">
                <a:solidFill>
                  <a:srgbClr val="444343"/>
                </a:solidFill>
                <a:latin typeface="Bahnschrift SemiLight" panose="020B0502040204020203" pitchFamily="34" charset="0"/>
                <a:ea typeface="+mn-lt"/>
                <a:cs typeface="+mn-lt"/>
              </a:rPr>
              <a:t>How much concentration effort is required?</a:t>
            </a:r>
            <a:endParaRPr lang="en-US" sz="1800" dirty="0">
              <a:solidFill>
                <a:srgbClr val="000000"/>
              </a:solidFill>
              <a:latin typeface="Bahnschrift SemiLight" panose="020B0502040204020203" pitchFamily="34" charset="0"/>
              <a:ea typeface="+mn-lt"/>
              <a:cs typeface="+mn-lt"/>
            </a:endParaRPr>
          </a:p>
          <a:p>
            <a:pPr marL="285750" indent="-285750">
              <a:lnSpc>
                <a:spcPts val="2554"/>
              </a:lnSpc>
              <a:buFont typeface="Calibri"/>
              <a:buChar char="-"/>
            </a:pPr>
            <a:r>
              <a:rPr lang="en-US" sz="1800" dirty="0">
                <a:solidFill>
                  <a:srgbClr val="444343"/>
                </a:solidFill>
                <a:latin typeface="Bahnschrift SemiLight" panose="020B0502040204020203" pitchFamily="34" charset="0"/>
                <a:ea typeface="+mn-lt"/>
                <a:cs typeface="+mn-lt"/>
              </a:rPr>
              <a:t>What are the obstacles to finding relevant information?</a:t>
            </a:r>
            <a:endParaRPr lang="en-US" sz="1800" dirty="0">
              <a:solidFill>
                <a:srgbClr val="000000"/>
              </a:solidFill>
              <a:latin typeface="Bahnschrift SemiLight" panose="020B0502040204020203" pitchFamily="34" charset="0"/>
              <a:ea typeface="+mn-lt"/>
              <a:cs typeface="+mn-lt"/>
            </a:endParaRPr>
          </a:p>
          <a:p>
            <a:pPr marL="285750" indent="-285750">
              <a:lnSpc>
                <a:spcPts val="2554"/>
              </a:lnSpc>
              <a:buFont typeface="Calibri"/>
              <a:buChar char="-"/>
            </a:pPr>
            <a:r>
              <a:rPr lang="en-US" sz="1800" dirty="0">
                <a:solidFill>
                  <a:srgbClr val="444343"/>
                </a:solidFill>
                <a:latin typeface="Bahnschrift SemiLight" panose="020B0502040204020203" pitchFamily="34" charset="0"/>
                <a:ea typeface="+mn-lt"/>
                <a:cs typeface="+mn-lt"/>
              </a:rPr>
              <a:t>What are the steps to take to carry out an action</a:t>
            </a:r>
            <a:endParaRPr lang="en-US" sz="1800" dirty="0">
              <a:solidFill>
                <a:srgbClr val="000000"/>
              </a:solidFill>
              <a:latin typeface="Bahnschrift SemiLight" panose="020B0502040204020203" pitchFamily="34" charset="0"/>
              <a:ea typeface="+mn-lt"/>
              <a:cs typeface="+mn-lt"/>
            </a:endParaRPr>
          </a:p>
          <a:p>
            <a:pPr marL="285750" indent="-285750">
              <a:lnSpc>
                <a:spcPts val="2554"/>
              </a:lnSpc>
              <a:buFont typeface="Calibri"/>
              <a:buChar char="-"/>
            </a:pPr>
            <a:r>
              <a:rPr lang="en-US" sz="1800" dirty="0">
                <a:solidFill>
                  <a:srgbClr val="444343"/>
                </a:solidFill>
                <a:latin typeface="Bahnschrift SemiLight" panose="020B0502040204020203" pitchFamily="34" charset="0"/>
                <a:ea typeface="+mn-lt"/>
                <a:cs typeface="+mn-lt"/>
              </a:rPr>
              <a:t>What is the density of information presented?</a:t>
            </a:r>
            <a:endParaRPr lang="en-US" sz="1800" dirty="0">
              <a:solidFill>
                <a:srgbClr val="000000"/>
              </a:solidFill>
              <a:latin typeface="Bahnschrift SemiLight" panose="020B0502040204020203" pitchFamily="34" charset="0"/>
              <a:ea typeface="+mn-lt"/>
              <a:cs typeface="+mn-lt"/>
            </a:endParaRPr>
          </a:p>
          <a:p>
            <a:pPr marL="285750" indent="-285750">
              <a:lnSpc>
                <a:spcPts val="2554"/>
              </a:lnSpc>
              <a:buFont typeface="Calibri"/>
              <a:buChar char="-"/>
            </a:pPr>
            <a:r>
              <a:rPr lang="en-US" sz="1800" dirty="0">
                <a:solidFill>
                  <a:srgbClr val="444343"/>
                </a:solidFill>
                <a:latin typeface="Bahnschrift SemiLight" panose="020B0502040204020203" pitchFamily="34" charset="0"/>
                <a:ea typeface="+mn-lt"/>
                <a:cs typeface="+mn-lt"/>
              </a:rPr>
              <a:t>Does the user need to remember information? from one screen to another?</a:t>
            </a:r>
            <a:endParaRPr lang="en-US" sz="1800" dirty="0">
              <a:solidFill>
                <a:srgbClr val="000000"/>
              </a:solidFill>
              <a:latin typeface="Bahnschrift SemiLight" panose="020B0502040204020203" pitchFamily="34" charset="0"/>
              <a:ea typeface="+mn-lt"/>
              <a:cs typeface="+mn-lt"/>
            </a:endParaRPr>
          </a:p>
        </p:txBody>
      </p:sp>
      <p:pic>
        <p:nvPicPr>
          <p:cNvPr id="3" name="Picture 2" descr="Main, Écrivez, Stylo, Carnet, Journal">
            <a:extLst>
              <a:ext uri="{FF2B5EF4-FFF2-40B4-BE49-F238E27FC236}">
                <a16:creationId xmlns:a16="http://schemas.microsoft.com/office/drawing/2014/main" id="{79421005-757F-7100-3D91-518C81F92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11732"/>
            <a:ext cx="4076700" cy="271654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CEEFE89-4DB4-5E00-1784-06F8E1B88E4A}"/>
              </a:ext>
            </a:extLst>
          </p:cNvPr>
          <p:cNvSpPr txBox="1"/>
          <p:nvPr/>
        </p:nvSpPr>
        <p:spPr>
          <a:xfrm>
            <a:off x="8966200" y="5169388"/>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http://pixabay.com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475835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73230-439E-6831-0EF3-EF76F69BE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D6ABC1-4463-26FA-72FA-04183B94B8DF}"/>
              </a:ext>
            </a:extLst>
          </p:cNvPr>
          <p:cNvSpPr>
            <a:spLocks noGrp="1"/>
          </p:cNvSpPr>
          <p:nvPr>
            <p:ph type="ctrTitle"/>
          </p:nvPr>
        </p:nvSpPr>
        <p:spPr>
          <a:xfrm>
            <a:off x="2455653" y="3432041"/>
            <a:ext cx="9144000" cy="2387600"/>
          </a:xfrm>
        </p:spPr>
        <p:txBody>
          <a:bodyPr/>
          <a:lstStyle/>
          <a:p>
            <a:r>
              <a:rPr lang="en-US">
                <a:latin typeface="Bahnschrift"/>
              </a:rPr>
              <a:t>03. Explicit control</a:t>
            </a:r>
          </a:p>
        </p:txBody>
      </p:sp>
    </p:spTree>
    <p:extLst>
      <p:ext uri="{BB962C8B-B14F-4D97-AF65-F5344CB8AC3E}">
        <p14:creationId xmlns:p14="http://schemas.microsoft.com/office/powerpoint/2010/main" val="1126901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F623-8C83-5F5B-0892-D5860B1B1646}"/>
              </a:ext>
            </a:extLst>
          </p:cNvPr>
          <p:cNvSpPr>
            <a:spLocks noGrp="1"/>
          </p:cNvSpPr>
          <p:nvPr>
            <p:ph type="title"/>
          </p:nvPr>
        </p:nvSpPr>
        <p:spPr>
          <a:xfrm>
            <a:off x="838200" y="365125"/>
            <a:ext cx="10515600" cy="1325563"/>
          </a:xfrm>
        </p:spPr>
        <p:txBody>
          <a:bodyPr anchor="ctr">
            <a:normAutofit/>
          </a:bodyPr>
          <a:lstStyle/>
          <a:p>
            <a:r>
              <a:rPr lang="fr-BE" b="1" i="0" err="1">
                <a:effectLst/>
              </a:rPr>
              <a:t>Colour</a:t>
            </a:r>
            <a:r>
              <a:rPr lang="fr-BE" b="1" i="0">
                <a:effectLst/>
              </a:rPr>
              <a:t> Formats</a:t>
            </a:r>
            <a:endParaRPr lang="fr-BE"/>
          </a:p>
        </p:txBody>
      </p:sp>
      <p:sp>
        <p:nvSpPr>
          <p:cNvPr id="3" name="Content Placeholder 2">
            <a:extLst>
              <a:ext uri="{FF2B5EF4-FFF2-40B4-BE49-F238E27FC236}">
                <a16:creationId xmlns:a16="http://schemas.microsoft.com/office/drawing/2014/main" id="{1EFF1FE2-9688-10FA-DBD1-BA9C6AAD3313}"/>
              </a:ext>
            </a:extLst>
          </p:cNvPr>
          <p:cNvSpPr>
            <a:spLocks noGrp="1"/>
          </p:cNvSpPr>
          <p:nvPr>
            <p:ph sz="half" idx="1"/>
          </p:nvPr>
        </p:nvSpPr>
        <p:spPr>
          <a:xfrm>
            <a:off x="838200" y="1825625"/>
            <a:ext cx="5181600" cy="4351338"/>
          </a:xfrm>
        </p:spPr>
        <p:txBody>
          <a:bodyPr>
            <a:normAutofit/>
          </a:bodyPr>
          <a:lstStyle/>
          <a:p>
            <a:r>
              <a:rPr lang="en-US" sz="1800" b="1" dirty="0"/>
              <a:t>HEX</a:t>
            </a:r>
            <a:r>
              <a:rPr lang="en-US" sz="1800" dirty="0"/>
              <a:t>: Short for hexadecimal, HEX colors use numbers (0-9) and letters (A-F). In #20B3E1, "20" is red, "B3" is green, and "E1" is blue. </a:t>
            </a:r>
          </a:p>
          <a:p>
            <a:r>
              <a:rPr lang="en-US" sz="1800" b="1" dirty="0"/>
              <a:t>RGB</a:t>
            </a:r>
            <a:r>
              <a:rPr lang="en-US" sz="1800" dirty="0"/>
              <a:t>: A widely used format with values from 0 to 255 for Red, Green, and Blue. Adding "A" (RGBA) adjusts opacity. Example: </a:t>
            </a:r>
            <a:r>
              <a:rPr lang="en-US" sz="1800" dirty="0" err="1"/>
              <a:t>rgb</a:t>
            </a:r>
            <a:r>
              <a:rPr lang="en-US" sz="1800" dirty="0"/>
              <a:t>(32,179,225), </a:t>
            </a:r>
            <a:r>
              <a:rPr lang="en-US" sz="1800" dirty="0" err="1"/>
              <a:t>rgba</a:t>
            </a:r>
            <a:r>
              <a:rPr lang="en-US" sz="1800" dirty="0"/>
              <a:t>(32,179,225,0.3).</a:t>
            </a:r>
          </a:p>
          <a:p>
            <a:r>
              <a:rPr lang="en-US" sz="1800" b="1" dirty="0"/>
              <a:t>HSL</a:t>
            </a:r>
            <a:r>
              <a:rPr lang="en-US" sz="1800" dirty="0"/>
              <a:t>: Stands for Hue (0-360°), Saturation (0-100%), and Lightness (0-100%). HSLA includes an alpha channel for opacity.</a:t>
            </a:r>
          </a:p>
          <a:p>
            <a:r>
              <a:rPr lang="en-US" sz="1800" b="1" dirty="0"/>
              <a:t>CMYK</a:t>
            </a:r>
            <a:r>
              <a:rPr lang="en-US" sz="1800" dirty="0"/>
              <a:t>: Used in printing, representing Cyan, Magenta, Yellow, and Black (Key) with values from 0% to 100%.</a:t>
            </a:r>
            <a:endParaRPr lang="fr-BE" sz="1800" dirty="0"/>
          </a:p>
        </p:txBody>
      </p:sp>
      <p:pic>
        <p:nvPicPr>
          <p:cNvPr id="16386" name="Picture 2">
            <a:extLst>
              <a:ext uri="{FF2B5EF4-FFF2-40B4-BE49-F238E27FC236}">
                <a16:creationId xmlns:a16="http://schemas.microsoft.com/office/drawing/2014/main" id="{C0B9EE98-5873-FB86-E059-45E32830E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39"/>
          <a:stretch>
            <a:fillRect/>
          </a:stretch>
        </p:blipFill>
        <p:spPr bwMode="auto">
          <a:xfrm>
            <a:off x="7213600" y="4040726"/>
            <a:ext cx="3987800" cy="2292857"/>
          </a:xfrm>
          <a:prstGeom prst="rect">
            <a:avLst/>
          </a:prstGeom>
          <a:solidFill>
            <a:srgbClr val="FFFFFF"/>
          </a:solidFill>
        </p:spPr>
      </p:pic>
      <p:pic>
        <p:nvPicPr>
          <p:cNvPr id="5" name="Picture 4" descr="A blue rectangle with white dots&#10;&#10;AI-generated content may be incorrect.">
            <a:extLst>
              <a:ext uri="{FF2B5EF4-FFF2-40B4-BE49-F238E27FC236}">
                <a16:creationId xmlns:a16="http://schemas.microsoft.com/office/drawing/2014/main" id="{F4DE17CA-4B22-631D-5A67-D94B28872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600" y="2210592"/>
            <a:ext cx="3632200" cy="2019048"/>
          </a:xfrm>
          <a:prstGeom prst="rect">
            <a:avLst/>
          </a:prstGeom>
        </p:spPr>
      </p:pic>
    </p:spTree>
    <p:extLst>
      <p:ext uri="{BB962C8B-B14F-4D97-AF65-F5344CB8AC3E}">
        <p14:creationId xmlns:p14="http://schemas.microsoft.com/office/powerpoint/2010/main" val="9947963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5F44D-B7EB-8219-8783-117B9A422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6B8F4-B357-9620-719A-25E8938EA12F}"/>
              </a:ext>
            </a:extLst>
          </p:cNvPr>
          <p:cNvSpPr>
            <a:spLocks noGrp="1"/>
          </p:cNvSpPr>
          <p:nvPr>
            <p:ph type="title"/>
          </p:nvPr>
        </p:nvSpPr>
        <p:spPr/>
        <p:txBody>
          <a:bodyPr/>
          <a:lstStyle/>
          <a:p>
            <a:r>
              <a:rPr lang="en-US">
                <a:latin typeface="Bahnschrift SemiBold"/>
              </a:rPr>
              <a:t>Definition</a:t>
            </a:r>
            <a:endParaRPr lang="fr-FR"/>
          </a:p>
        </p:txBody>
      </p:sp>
      <p:sp>
        <p:nvSpPr>
          <p:cNvPr id="5" name="The need for control is a basic need">
            <a:extLst>
              <a:ext uri="{FF2B5EF4-FFF2-40B4-BE49-F238E27FC236}">
                <a16:creationId xmlns:a16="http://schemas.microsoft.com/office/drawing/2014/main" id="{CDE41335-54F4-782C-7137-885DEF2C23D3}"/>
              </a:ext>
            </a:extLst>
          </p:cNvPr>
          <p:cNvSpPr/>
          <p:nvPr/>
        </p:nvSpPr>
        <p:spPr>
          <a:xfrm>
            <a:off x="637112" y="2134867"/>
            <a:ext cx="6704152"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The need for control
is a basic need</a:t>
            </a:r>
            <a:endParaRPr lang="en-US" sz="3877" dirty="0">
              <a:solidFill>
                <a:srgbClr val="000000"/>
              </a:solidFill>
              <a:latin typeface="Bahnschrift SemiLight" panose="020B0502040204020203" pitchFamily="34" charset="0"/>
            </a:endParaRPr>
          </a:p>
        </p:txBody>
      </p:sp>
      <p:sp>
        <p:nvSpPr>
          <p:cNvPr id="8" name="Control generates security  a positive feeling It is associated with the notions of transparency  of predictability and habits">
            <a:extLst>
              <a:ext uri="{FF2B5EF4-FFF2-40B4-BE49-F238E27FC236}">
                <a16:creationId xmlns:a16="http://schemas.microsoft.com/office/drawing/2014/main" id="{064E31DD-6DF2-D2F2-C2D7-1290C42F20F9}"/>
              </a:ext>
            </a:extLst>
          </p:cNvPr>
          <p:cNvSpPr/>
          <p:nvPr/>
        </p:nvSpPr>
        <p:spPr>
          <a:xfrm>
            <a:off x="622632" y="3756607"/>
            <a:ext cx="5849843" cy="264980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Control generates </a:t>
            </a:r>
            <a:r>
              <a:rPr lang="en-US" sz="1824" b="1" dirty="0">
                <a:solidFill>
                  <a:srgbClr val="000000"/>
                </a:solidFill>
                <a:latin typeface="Bahnschrift SemiLight" panose="020B0502040204020203" pitchFamily="34" charset="0"/>
                <a:ea typeface="Satoshi Bold" pitchFamily="34" charset="-122"/>
                <a:cs typeface="Satoshi Bold" pitchFamily="34" charset="-120"/>
              </a:rPr>
              <a:t>security</a:t>
            </a:r>
            <a:r>
              <a:rPr lang="en-US" sz="1824" dirty="0">
                <a:solidFill>
                  <a:srgbClr val="000000"/>
                </a:solidFill>
                <a:latin typeface="Bahnschrift SemiLight" panose="020B0502040204020203" pitchFamily="34" charset="0"/>
                <a:ea typeface="Satoshi Regular" pitchFamily="34" charset="-122"/>
                <a:cs typeface="Satoshi Regular" pitchFamily="34" charset="-120"/>
              </a:rPr>
              <a:t>, a positive feeling.
It is associated with the notions of </a:t>
            </a:r>
            <a:r>
              <a:rPr lang="en-US" sz="1824" b="1" dirty="0">
                <a:solidFill>
                  <a:srgbClr val="000000"/>
                </a:solidFill>
                <a:latin typeface="Bahnschrift SemiLight" panose="020B0502040204020203" pitchFamily="34" charset="0"/>
                <a:ea typeface="Satoshi Bold" pitchFamily="34" charset="-122"/>
                <a:cs typeface="Satoshi Bold" pitchFamily="34" charset="-120"/>
              </a:rPr>
              <a:t>transparency</a:t>
            </a:r>
            <a:r>
              <a:rPr lang="en-US" sz="1824" dirty="0">
                <a:solidFill>
                  <a:srgbClr val="000000"/>
                </a:solidFill>
                <a:latin typeface="Bahnschrift SemiLight" panose="020B0502040204020203" pitchFamily="34" charset="0"/>
                <a:ea typeface="Satoshi Regular" pitchFamily="34" charset="-122"/>
                <a:cs typeface="Satoshi Regular" pitchFamily="34" charset="-120"/>
              </a:rPr>
              <a:t> ,
of </a:t>
            </a:r>
            <a:r>
              <a:rPr lang="en-US" sz="1824" b="1" dirty="0">
                <a:solidFill>
                  <a:srgbClr val="000000"/>
                </a:solidFill>
                <a:latin typeface="Bahnschrift SemiLight" panose="020B0502040204020203" pitchFamily="34" charset="0"/>
                <a:ea typeface="Satoshi Bold" pitchFamily="34" charset="-122"/>
                <a:cs typeface="Satoshi Bold" pitchFamily="34" charset="-120"/>
              </a:rPr>
              <a:t>predictability</a:t>
            </a:r>
            <a:r>
              <a:rPr lang="en-US" sz="1824" dirty="0">
                <a:solidFill>
                  <a:srgbClr val="000000"/>
                </a:solidFill>
                <a:latin typeface="Bahnschrift SemiLight" panose="020B0502040204020203" pitchFamily="34" charset="0"/>
                <a:ea typeface="Satoshi Regular" pitchFamily="34" charset="-122"/>
                <a:cs typeface="Satoshi Regular" pitchFamily="34" charset="-120"/>
              </a:rPr>
              <a:t> and </a:t>
            </a:r>
            <a:r>
              <a:rPr lang="en-US" sz="1824" b="1" dirty="0">
                <a:solidFill>
                  <a:srgbClr val="000000"/>
                </a:solidFill>
                <a:latin typeface="Bahnschrift SemiLight" panose="020B0502040204020203" pitchFamily="34" charset="0"/>
                <a:ea typeface="Satoshi Bold" pitchFamily="34" charset="-122"/>
                <a:cs typeface="Satoshi Bold" pitchFamily="34" charset="-120"/>
              </a:rPr>
              <a:t>habits</a:t>
            </a:r>
            <a:r>
              <a:rPr lang="en-US" sz="1824" dirty="0">
                <a:solidFill>
                  <a:srgbClr val="000000"/>
                </a:solidFill>
                <a:latin typeface="Bahnschrift SemiLight" panose="020B0502040204020203" pitchFamily="34" charset="0"/>
                <a:ea typeface="Satoshi Regular" pitchFamily="34" charset="-122"/>
                <a:cs typeface="Satoshi Regular" pitchFamily="34" charset="-120"/>
              </a:rPr>
              <a:t>.</a:t>
            </a:r>
            <a:endParaRPr lang="en-US" sz="1824" dirty="0">
              <a:solidFill>
                <a:srgbClr val="000000"/>
              </a:solidFill>
              <a:latin typeface="Bahnschrift SemiLight" panose="020B0502040204020203" pitchFamily="34" charset="0"/>
            </a:endParaRPr>
          </a:p>
        </p:txBody>
      </p:sp>
      <p:pic>
        <p:nvPicPr>
          <p:cNvPr id="11" name="Mask Group" descr="preencoded.png">
            <a:extLst>
              <a:ext uri="{FF2B5EF4-FFF2-40B4-BE49-F238E27FC236}">
                <a16:creationId xmlns:a16="http://schemas.microsoft.com/office/drawing/2014/main" id="{1516E083-555E-F42A-394C-1F8CFA91968F}"/>
              </a:ext>
            </a:extLst>
          </p:cNvPr>
          <p:cNvPicPr>
            <a:picLocks noChangeAspect="1"/>
          </p:cNvPicPr>
          <p:nvPr/>
        </p:nvPicPr>
        <p:blipFill>
          <a:blip r:embed="rId3"/>
          <a:srcRect l="-922" t="22545" r="147" b="-156"/>
          <a:stretch/>
        </p:blipFill>
        <p:spPr>
          <a:xfrm>
            <a:off x="6521998" y="1552330"/>
            <a:ext cx="5661684" cy="5304300"/>
          </a:xfrm>
          <a:prstGeom prst="rect">
            <a:avLst/>
          </a:prstGeom>
        </p:spPr>
      </p:pic>
      <p:sp>
        <p:nvSpPr>
          <p:cNvPr id="3" name="ZoneTexte 3">
            <a:extLst>
              <a:ext uri="{FF2B5EF4-FFF2-40B4-BE49-F238E27FC236}">
                <a16:creationId xmlns:a16="http://schemas.microsoft.com/office/drawing/2014/main" id="{AE226C8F-491D-60FB-4127-D7229170E421}"/>
              </a:ext>
            </a:extLst>
          </p:cNvPr>
          <p:cNvSpPr txBox="1"/>
          <p:nvPr/>
        </p:nvSpPr>
        <p:spPr>
          <a:xfrm>
            <a:off x="5702301" y="6492875"/>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18501732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E6765-BF39-06D0-9126-D0A3E1AB3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3E1007-6CCD-DC34-B1B0-6E3AD8AB2C0C}"/>
              </a:ext>
            </a:extLst>
          </p:cNvPr>
          <p:cNvSpPr>
            <a:spLocks noGrp="1"/>
          </p:cNvSpPr>
          <p:nvPr>
            <p:ph type="ctrTitle"/>
          </p:nvPr>
        </p:nvSpPr>
        <p:spPr>
          <a:xfrm>
            <a:off x="2455653" y="2852258"/>
            <a:ext cx="9144000" cy="2387600"/>
          </a:xfrm>
        </p:spPr>
        <p:txBody>
          <a:bodyPr/>
          <a:lstStyle/>
          <a:p>
            <a:r>
              <a:rPr lang="en-US">
                <a:latin typeface="Bahnschrift"/>
              </a:rPr>
              <a:t>03. Explicit control</a:t>
            </a:r>
          </a:p>
        </p:txBody>
      </p:sp>
      <p:sp>
        <p:nvSpPr>
          <p:cNvPr id="4" name="Explicit actions">
            <a:extLst>
              <a:ext uri="{FF2B5EF4-FFF2-40B4-BE49-F238E27FC236}">
                <a16:creationId xmlns:a16="http://schemas.microsoft.com/office/drawing/2014/main" id="{00C57DA5-0E0D-ADF9-5270-FB03DAEE0D6A}"/>
              </a:ext>
            </a:extLst>
          </p:cNvPr>
          <p:cNvSpPr/>
          <p:nvPr/>
        </p:nvSpPr>
        <p:spPr>
          <a:xfrm>
            <a:off x="8463352" y="5246945"/>
            <a:ext cx="3142119"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r">
              <a:lnSpc>
                <a:spcPts val="4013"/>
              </a:lnSpc>
              <a:buNone/>
            </a:pPr>
            <a:r>
              <a:rPr lang="en-US" sz="3648">
                <a:solidFill>
                  <a:srgbClr val="000000"/>
                </a:solidFill>
                <a:latin typeface="Satoshi Medium" pitchFamily="34" charset="0"/>
                <a:ea typeface="Satoshi Medium" pitchFamily="34" charset="-122"/>
                <a:cs typeface="Satoshi Medium" pitchFamily="34" charset="-120"/>
              </a:rPr>
              <a:t>Explicit actions</a:t>
            </a:r>
            <a:endParaRPr lang="en-US" sz="3648">
              <a:solidFill>
                <a:srgbClr val="000000"/>
              </a:solidFill>
            </a:endParaRPr>
          </a:p>
        </p:txBody>
      </p:sp>
    </p:spTree>
    <p:extLst>
      <p:ext uri="{BB962C8B-B14F-4D97-AF65-F5344CB8AC3E}">
        <p14:creationId xmlns:p14="http://schemas.microsoft.com/office/powerpoint/2010/main" val="42869758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52173-8CA3-16A2-4624-C59884DD4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08D0F-6767-87F4-4AA4-26DC9077C707}"/>
              </a:ext>
            </a:extLst>
          </p:cNvPr>
          <p:cNvSpPr>
            <a:spLocks noGrp="1"/>
          </p:cNvSpPr>
          <p:nvPr>
            <p:ph type="title"/>
          </p:nvPr>
        </p:nvSpPr>
        <p:spPr/>
        <p:txBody>
          <a:bodyPr/>
          <a:lstStyle/>
          <a:p>
            <a:r>
              <a:rPr lang="en-US">
                <a:latin typeface="Bahnschrift SemiBold"/>
              </a:rPr>
              <a:t>Explicit actions</a:t>
            </a:r>
            <a:endParaRPr lang="fr-FR"/>
          </a:p>
        </p:txBody>
      </p:sp>
      <p:sp>
        <p:nvSpPr>
          <p:cNvPr id="4" name="A transparent and non-intrusive relationship">
            <a:extLst>
              <a:ext uri="{FF2B5EF4-FFF2-40B4-BE49-F238E27FC236}">
                <a16:creationId xmlns:a16="http://schemas.microsoft.com/office/drawing/2014/main" id="{346025E2-38A4-9F77-839B-B53B3D9F21FE}"/>
              </a:ext>
            </a:extLst>
          </p:cNvPr>
          <p:cNvSpPr/>
          <p:nvPr/>
        </p:nvSpPr>
        <p:spPr>
          <a:xfrm>
            <a:off x="637112" y="1952650"/>
            <a:ext cx="5994641"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A transparent and non-intrusive relationship</a:t>
            </a:r>
            <a:endParaRPr lang="en-US" sz="3877" dirty="0">
              <a:solidFill>
                <a:srgbClr val="000000"/>
              </a:solidFill>
              <a:latin typeface="Bahnschrift SemiLight" panose="020B0502040204020203" pitchFamily="34" charset="0"/>
            </a:endParaRPr>
          </a:p>
        </p:txBody>
      </p:sp>
      <p:sp>
        <p:nvSpPr>
          <p:cNvPr id="7" name="The relationship between user action and system response must be visible and requested or at least consented to by the user Pop-in  triggered on scroll exit time spent on page etc  is a solicitation mechanism intended to capture attention  effective but p">
            <a:extLst>
              <a:ext uri="{FF2B5EF4-FFF2-40B4-BE49-F238E27FC236}">
                <a16:creationId xmlns:a16="http://schemas.microsoft.com/office/drawing/2014/main" id="{AA913D1D-6F8B-87AF-D067-129262847FC1}"/>
              </a:ext>
            </a:extLst>
          </p:cNvPr>
          <p:cNvSpPr/>
          <p:nvPr/>
        </p:nvSpPr>
        <p:spPr>
          <a:xfrm>
            <a:off x="622632" y="3574389"/>
            <a:ext cx="5589207" cy="272220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The relationship between user action and system response must be </a:t>
            </a:r>
            <a:r>
              <a:rPr lang="en-US" sz="1824" b="1" dirty="0">
                <a:solidFill>
                  <a:srgbClr val="000000"/>
                </a:solidFill>
                <a:latin typeface="Bahnschrift SemiLight" panose="020B0502040204020203" pitchFamily="34" charset="0"/>
                <a:ea typeface="Satoshi Bold" pitchFamily="34" charset="-122"/>
                <a:cs typeface="Satoshi Bold" pitchFamily="34" charset="-120"/>
              </a:rPr>
              <a:t>visible</a:t>
            </a:r>
            <a:r>
              <a:rPr lang="en-US" sz="1824" dirty="0">
                <a:solidFill>
                  <a:srgbClr val="000000"/>
                </a:solidFill>
                <a:latin typeface="Bahnschrift SemiLight" panose="020B0502040204020203" pitchFamily="34" charset="0"/>
                <a:ea typeface="Satoshi Regular" pitchFamily="34" charset="-122"/>
                <a:cs typeface="Satoshi Regular" pitchFamily="34" charset="-120"/>
              </a:rPr>
              <a:t> and </a:t>
            </a:r>
            <a:r>
              <a:rPr lang="en-US" sz="1824" b="1" dirty="0">
                <a:solidFill>
                  <a:srgbClr val="000000"/>
                </a:solidFill>
                <a:latin typeface="Bahnschrift SemiLight" panose="020B0502040204020203" pitchFamily="34" charset="0"/>
                <a:ea typeface="Satoshi Bold" pitchFamily="34" charset="-122"/>
                <a:cs typeface="Satoshi Bold" pitchFamily="34" charset="-120"/>
              </a:rPr>
              <a:t>requested</a:t>
            </a:r>
            <a:r>
              <a:rPr lang="en-US" sz="1824" dirty="0">
                <a:solidFill>
                  <a:srgbClr val="000000"/>
                </a:solidFill>
                <a:latin typeface="Bahnschrift SemiLight" panose="020B0502040204020203" pitchFamily="34" charset="0"/>
                <a:ea typeface="Satoshi Regular" pitchFamily="34" charset="-122"/>
                <a:cs typeface="Satoshi Regular" pitchFamily="34" charset="-120"/>
              </a:rPr>
              <a:t> (or at least consented to) by the user.
Pop-in — triggered on scroll, exit, time spent on page, etc. — is a </a:t>
            </a:r>
            <a:r>
              <a:rPr lang="en-US" sz="1824" b="1" dirty="0">
                <a:solidFill>
                  <a:srgbClr val="000000"/>
                </a:solidFill>
                <a:latin typeface="Bahnschrift SemiLight" panose="020B0502040204020203" pitchFamily="34" charset="0"/>
                <a:ea typeface="Satoshi Bold" pitchFamily="34" charset="-122"/>
                <a:cs typeface="Satoshi Bold" pitchFamily="34" charset="-120"/>
              </a:rPr>
              <a:t>solicitation</a:t>
            </a:r>
            <a:r>
              <a:rPr lang="en-US" sz="1824" dirty="0">
                <a:solidFill>
                  <a:srgbClr val="000000"/>
                </a:solidFill>
                <a:latin typeface="Bahnschrift SemiLight" panose="020B0502040204020203" pitchFamily="34" charset="0"/>
                <a:ea typeface="Satoshi Regular" pitchFamily="34" charset="-122"/>
                <a:cs typeface="Satoshi Regular" pitchFamily="34" charset="-120"/>
              </a:rPr>
              <a:t> mechanism intended to </a:t>
            </a:r>
            <a:r>
              <a:rPr lang="en-US" sz="1824" b="1" dirty="0">
                <a:solidFill>
                  <a:srgbClr val="000000"/>
                </a:solidFill>
                <a:latin typeface="Bahnschrift SemiLight" panose="020B0502040204020203" pitchFamily="34" charset="0"/>
                <a:ea typeface="Satoshi Bold" pitchFamily="34" charset="-122"/>
                <a:cs typeface="Satoshi Bold" pitchFamily="34" charset="-120"/>
              </a:rPr>
              <a:t>capture attention</a:t>
            </a:r>
            <a:r>
              <a:rPr lang="en-US" sz="1824" dirty="0">
                <a:solidFill>
                  <a:srgbClr val="000000"/>
                </a:solidFill>
                <a:latin typeface="Bahnschrift SemiLight" panose="020B0502040204020203" pitchFamily="34" charset="0"/>
                <a:ea typeface="Satoshi Regular" pitchFamily="34" charset="-122"/>
                <a:cs typeface="Satoshi Regular" pitchFamily="34" charset="-120"/>
              </a:rPr>
              <a:t> , effective, but poorly received by users. </a:t>
            </a:r>
            <a:endParaRPr lang="en-US" sz="1824" dirty="0">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25789285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62EDC-367B-8703-E8C2-496F467D0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E3BD1E-173A-EC26-A79C-3075188EC7DB}"/>
              </a:ext>
            </a:extLst>
          </p:cNvPr>
          <p:cNvSpPr>
            <a:spLocks noGrp="1"/>
          </p:cNvSpPr>
          <p:nvPr>
            <p:ph type="title"/>
          </p:nvPr>
        </p:nvSpPr>
        <p:spPr/>
        <p:txBody>
          <a:bodyPr/>
          <a:lstStyle/>
          <a:p>
            <a:r>
              <a:rPr lang="en-US">
                <a:latin typeface="Bahnschrift SemiBold"/>
              </a:rPr>
              <a:t>Explicit actions</a:t>
            </a:r>
            <a:endParaRPr lang="fr-FR"/>
          </a:p>
        </p:txBody>
      </p:sp>
      <p:sp>
        <p:nvSpPr>
          <p:cNvPr id="5" name="Banner blindness Lit banner blindness in English">
            <a:extLst>
              <a:ext uri="{FF2B5EF4-FFF2-40B4-BE49-F238E27FC236}">
                <a16:creationId xmlns:a16="http://schemas.microsoft.com/office/drawing/2014/main" id="{2F075BF5-C5A6-2216-A246-E11D0C8CB224}"/>
              </a:ext>
            </a:extLst>
          </p:cNvPr>
          <p:cNvSpPr/>
          <p:nvPr/>
        </p:nvSpPr>
        <p:spPr>
          <a:xfrm>
            <a:off x="721906" y="2507584"/>
            <a:ext cx="8464766" cy="91742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5039"/>
              </a:lnSpc>
              <a:buNone/>
            </a:pPr>
            <a:r>
              <a:rPr lang="en-US" sz="3850" b="1" dirty="0">
                <a:solidFill>
                  <a:srgbClr val="000000"/>
                </a:solidFill>
                <a:latin typeface="Bahnschrift SemiLight" panose="020B0502040204020203" pitchFamily="34" charset="0"/>
                <a:ea typeface="Satoshi Bold"/>
                <a:cs typeface="Satoshi Bold" pitchFamily="34" charset="-120"/>
              </a:rPr>
              <a:t>Banner blindness</a:t>
            </a:r>
            <a:endParaRPr lang="en-US" sz="3850" b="1" dirty="0">
              <a:solidFill>
                <a:srgbClr val="000000"/>
              </a:solidFill>
              <a:latin typeface="Bahnschrift SemiLight" panose="020B0502040204020203" pitchFamily="34" charset="0"/>
              <a:ea typeface="Satoshi Regular"/>
            </a:endParaRPr>
          </a:p>
        </p:txBody>
      </p:sp>
      <p:sp>
        <p:nvSpPr>
          <p:cNvPr id="8" name="Phenomenon by which some Internet users no longer see or avoid looking at banners or anything that generally resembles an advertising banner">
            <a:extLst>
              <a:ext uri="{FF2B5EF4-FFF2-40B4-BE49-F238E27FC236}">
                <a16:creationId xmlns:a16="http://schemas.microsoft.com/office/drawing/2014/main" id="{CFEB3A83-5EFC-75C2-7343-8565DE519948}"/>
              </a:ext>
            </a:extLst>
          </p:cNvPr>
          <p:cNvSpPr/>
          <p:nvPr/>
        </p:nvSpPr>
        <p:spPr>
          <a:xfrm>
            <a:off x="723991" y="3705061"/>
            <a:ext cx="5010014" cy="282356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Phenomenon by which some Internet users no longer see or avoid looking at banners or anything that generally resembles an advertising banner.</a:t>
            </a:r>
            <a:endParaRPr lang="en-US" sz="1824" dirty="0">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25777338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2BCDB-6BBC-CC1D-0215-16FA0CE460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94600C-BDFB-B8D1-00FF-AE72522BCFC8}"/>
              </a:ext>
            </a:extLst>
          </p:cNvPr>
          <p:cNvSpPr>
            <a:spLocks noGrp="1"/>
          </p:cNvSpPr>
          <p:nvPr>
            <p:ph type="title"/>
          </p:nvPr>
        </p:nvSpPr>
        <p:spPr/>
        <p:txBody>
          <a:bodyPr/>
          <a:lstStyle/>
          <a:p>
            <a:r>
              <a:rPr lang="en-US">
                <a:latin typeface="Bahnschrift SemiBold"/>
              </a:rPr>
              <a:t>Explicit actions</a:t>
            </a:r>
            <a:endParaRPr lang="fr-FR"/>
          </a:p>
        </p:txBody>
      </p:sp>
      <p:pic>
        <p:nvPicPr>
          <p:cNvPr id="4" name="Mask Group" descr="preencoded.png">
            <a:extLst>
              <a:ext uri="{FF2B5EF4-FFF2-40B4-BE49-F238E27FC236}">
                <a16:creationId xmlns:a16="http://schemas.microsoft.com/office/drawing/2014/main" id="{EB4C4408-B3BA-16B1-09C9-E5A24665B818}"/>
              </a:ext>
            </a:extLst>
          </p:cNvPr>
          <p:cNvPicPr>
            <a:picLocks noChangeAspect="1"/>
          </p:cNvPicPr>
          <p:nvPr/>
        </p:nvPicPr>
        <p:blipFill>
          <a:blip r:embed="rId3"/>
          <a:srcRect/>
          <a:stretch/>
        </p:blipFill>
        <p:spPr>
          <a:xfrm>
            <a:off x="6588315" y="1862427"/>
            <a:ext cx="5603686" cy="4995534"/>
          </a:xfrm>
          <a:prstGeom prst="rect">
            <a:avLst/>
          </a:prstGeom>
        </p:spPr>
      </p:pic>
      <p:sp>
        <p:nvSpPr>
          <p:cNvPr id="7" name="Gestures and sensors">
            <a:extLst>
              <a:ext uri="{FF2B5EF4-FFF2-40B4-BE49-F238E27FC236}">
                <a16:creationId xmlns:a16="http://schemas.microsoft.com/office/drawing/2014/main" id="{A6B93F98-6418-95E7-48DC-2EFA830DD582}"/>
              </a:ext>
            </a:extLst>
          </p:cNvPr>
          <p:cNvSpPr/>
          <p:nvPr/>
        </p:nvSpPr>
        <p:spPr>
          <a:xfrm>
            <a:off x="637112" y="2118303"/>
            <a:ext cx="5994641"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Gestures and sensors</a:t>
            </a:r>
            <a:endParaRPr lang="en-US" sz="3877" dirty="0">
              <a:solidFill>
                <a:srgbClr val="000000"/>
              </a:solidFill>
              <a:latin typeface="Bahnschrift SemiLight" panose="020B0502040204020203" pitchFamily="34" charset="0"/>
            </a:endParaRPr>
          </a:p>
        </p:txBody>
      </p:sp>
      <p:sp>
        <p:nvSpPr>
          <p:cNvPr id="10" name="Are the gestures easy to discover Are they conventional Compensate by doubling a shortcut gesture with a menu visible on the screen by making the gesture guess by the affordance by explaining the gesture Avoid gestures just for the sake of it choose gestu">
            <a:extLst>
              <a:ext uri="{FF2B5EF4-FFF2-40B4-BE49-F238E27FC236}">
                <a16:creationId xmlns:a16="http://schemas.microsoft.com/office/drawing/2014/main" id="{C5BD7817-7197-0F53-5C9D-529D5C7B7630}"/>
              </a:ext>
            </a:extLst>
          </p:cNvPr>
          <p:cNvSpPr/>
          <p:nvPr/>
        </p:nvSpPr>
        <p:spPr>
          <a:xfrm>
            <a:off x="639198" y="3243085"/>
            <a:ext cx="5574727" cy="272220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Are the gestures easy to discover? Are they conventional? 
Compensate by doubling a shortcut gesture with a menu visible on the screen by making the gesture guess by the affordance by explaining the gesture
Avoid gestures just for the sake of it, choose gestures that are easy to perform for the most important actions.</a:t>
            </a:r>
            <a:endParaRPr lang="en-US" sz="1824" dirty="0">
              <a:solidFill>
                <a:srgbClr val="000000"/>
              </a:solidFill>
              <a:latin typeface="Bahnschrift SemiLight" panose="020B0502040204020203" pitchFamily="34" charset="0"/>
            </a:endParaRPr>
          </a:p>
        </p:txBody>
      </p:sp>
      <p:sp>
        <p:nvSpPr>
          <p:cNvPr id="5" name="ZoneTexte 4">
            <a:extLst>
              <a:ext uri="{FF2B5EF4-FFF2-40B4-BE49-F238E27FC236}">
                <a16:creationId xmlns:a16="http://schemas.microsoft.com/office/drawing/2014/main" id="{AA792A22-9F0D-BC55-AF61-C0BAF016278F}"/>
              </a:ext>
            </a:extLst>
          </p:cNvPr>
          <p:cNvSpPr txBox="1"/>
          <p:nvPr/>
        </p:nvSpPr>
        <p:spPr>
          <a:xfrm>
            <a:off x="7161635" y="649023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a:t>
            </a:r>
            <a:r>
              <a:rPr lang="fr-FR" sz="1200" dirty="0">
                <a:latin typeface="Bahnschrift SemiLight"/>
                <a:ea typeface="Calibri"/>
                <a:cs typeface="Calibri"/>
                <a:hlinkClick r:id="rId4"/>
              </a:rPr>
              <a:t>http://apple.com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2131447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EA91F-FA97-4315-0F0F-0DEB4C7356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504E1-DCCC-3E47-7997-8F3DB0F41D7B}"/>
              </a:ext>
            </a:extLst>
          </p:cNvPr>
          <p:cNvSpPr>
            <a:spLocks noGrp="1"/>
          </p:cNvSpPr>
          <p:nvPr>
            <p:ph type="ctrTitle"/>
          </p:nvPr>
        </p:nvSpPr>
        <p:spPr>
          <a:xfrm>
            <a:off x="2455653" y="2852258"/>
            <a:ext cx="9144000" cy="2387600"/>
          </a:xfrm>
        </p:spPr>
        <p:txBody>
          <a:bodyPr/>
          <a:lstStyle/>
          <a:p>
            <a:r>
              <a:rPr lang="en-US">
                <a:latin typeface="Bahnschrift"/>
              </a:rPr>
              <a:t>03. Explicit control</a:t>
            </a:r>
          </a:p>
        </p:txBody>
      </p:sp>
      <p:sp>
        <p:nvSpPr>
          <p:cNvPr id="4" name="Explicit actions">
            <a:extLst>
              <a:ext uri="{FF2B5EF4-FFF2-40B4-BE49-F238E27FC236}">
                <a16:creationId xmlns:a16="http://schemas.microsoft.com/office/drawing/2014/main" id="{47DF80E2-D659-3451-9E21-2C3A48E7E23D}"/>
              </a:ext>
            </a:extLst>
          </p:cNvPr>
          <p:cNvSpPr/>
          <p:nvPr/>
        </p:nvSpPr>
        <p:spPr>
          <a:xfrm>
            <a:off x="8463352" y="5246945"/>
            <a:ext cx="3142119"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gn="r">
              <a:lnSpc>
                <a:spcPts val="4013"/>
              </a:lnSpc>
            </a:pPr>
            <a:r>
              <a:rPr lang="en-US" sz="3600">
                <a:solidFill>
                  <a:srgbClr val="000000"/>
                </a:solidFill>
                <a:latin typeface="Satoshi Medium"/>
                <a:ea typeface="Satoshi Medium"/>
              </a:rPr>
              <a:t>User Control</a:t>
            </a:r>
            <a:endParaRPr lang="fr-FR"/>
          </a:p>
        </p:txBody>
      </p:sp>
    </p:spTree>
    <p:extLst>
      <p:ext uri="{BB962C8B-B14F-4D97-AF65-F5344CB8AC3E}">
        <p14:creationId xmlns:p14="http://schemas.microsoft.com/office/powerpoint/2010/main" val="32984528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E5C4B-1B1A-9517-A0C4-B1376AEFF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1539D4-C45F-0882-4CB7-D56F5F00C7AE}"/>
              </a:ext>
            </a:extLst>
          </p:cNvPr>
          <p:cNvSpPr>
            <a:spLocks noGrp="1"/>
          </p:cNvSpPr>
          <p:nvPr>
            <p:ph type="title"/>
          </p:nvPr>
        </p:nvSpPr>
        <p:spPr/>
        <p:txBody>
          <a:bodyPr/>
          <a:lstStyle/>
          <a:p>
            <a:r>
              <a:rPr lang="en-US">
                <a:latin typeface="Bahnschrift SemiBold"/>
              </a:rPr>
              <a:t>User Control</a:t>
            </a:r>
            <a:endParaRPr lang="fr-FR"/>
          </a:p>
        </p:txBody>
      </p:sp>
      <p:pic>
        <p:nvPicPr>
          <p:cNvPr id="5" name="Mask Group" descr="preencoded.png">
            <a:extLst>
              <a:ext uri="{FF2B5EF4-FFF2-40B4-BE49-F238E27FC236}">
                <a16:creationId xmlns:a16="http://schemas.microsoft.com/office/drawing/2014/main" id="{CA8EA293-72CD-C0B1-22D2-F7F1F89C12AF}"/>
              </a:ext>
            </a:extLst>
          </p:cNvPr>
          <p:cNvPicPr>
            <a:picLocks noChangeAspect="1"/>
          </p:cNvPicPr>
          <p:nvPr/>
        </p:nvPicPr>
        <p:blipFill>
          <a:blip r:embed="rId3"/>
          <a:srcRect/>
          <a:stretch/>
        </p:blipFill>
        <p:spPr>
          <a:xfrm>
            <a:off x="6588315" y="1497992"/>
            <a:ext cx="5603686" cy="4995534"/>
          </a:xfrm>
          <a:prstGeom prst="rect">
            <a:avLst/>
          </a:prstGeom>
        </p:spPr>
      </p:pic>
      <p:sp>
        <p:nvSpPr>
          <p:cNvPr id="8" name="Make navigation easier and offer a door output">
            <a:extLst>
              <a:ext uri="{FF2B5EF4-FFF2-40B4-BE49-F238E27FC236}">
                <a16:creationId xmlns:a16="http://schemas.microsoft.com/office/drawing/2014/main" id="{0E8707CF-CABB-BD9A-64FB-85E21B8D214A}"/>
              </a:ext>
            </a:extLst>
          </p:cNvPr>
          <p:cNvSpPr/>
          <p:nvPr/>
        </p:nvSpPr>
        <p:spPr>
          <a:xfrm>
            <a:off x="695091" y="2366781"/>
            <a:ext cx="6002923" cy="135032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50" b="1" dirty="0">
                <a:solidFill>
                  <a:srgbClr val="000000"/>
                </a:solidFill>
                <a:latin typeface="Bahnschrift SemiLight" panose="020B0502040204020203" pitchFamily="34" charset="0"/>
                <a:ea typeface="Satoshi Bold"/>
                <a:cs typeface="Satoshi Bold" pitchFamily="34" charset="-120"/>
              </a:rPr>
              <a:t>Make navigation easier
and offer a door output</a:t>
            </a:r>
            <a:endParaRPr lang="en-US" sz="3850" dirty="0">
              <a:solidFill>
                <a:srgbClr val="000000"/>
              </a:solidFill>
              <a:latin typeface="Bahnschrift SemiLight" panose="020B0502040204020203" pitchFamily="34" charset="0"/>
              <a:ea typeface="Satoshi Bold"/>
            </a:endParaRPr>
          </a:p>
        </p:txBody>
      </p:sp>
      <p:sp>
        <p:nvSpPr>
          <p:cNvPr id="11" name="The user must have the ability to go back cancel abandon pause This reduces errors and makes learning the system easier">
            <a:extLst>
              <a:ext uri="{FF2B5EF4-FFF2-40B4-BE49-F238E27FC236}">
                <a16:creationId xmlns:a16="http://schemas.microsoft.com/office/drawing/2014/main" id="{AD872801-C707-C408-66B9-EB048C9283B0}"/>
              </a:ext>
            </a:extLst>
          </p:cNvPr>
          <p:cNvSpPr/>
          <p:nvPr/>
        </p:nvSpPr>
        <p:spPr>
          <a:xfrm>
            <a:off x="697176" y="4151496"/>
            <a:ext cx="5589207" cy="192581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The user must have the ability to go back, cancel, abandon, pause...
This </a:t>
            </a:r>
            <a:r>
              <a:rPr lang="en-US" sz="1824" b="1" dirty="0">
                <a:solidFill>
                  <a:srgbClr val="000000"/>
                </a:solidFill>
                <a:latin typeface="Bahnschrift SemiLight" panose="020B0502040204020203" pitchFamily="34" charset="0"/>
                <a:ea typeface="Satoshi Bold" pitchFamily="34" charset="-122"/>
                <a:cs typeface="Satoshi Bold" pitchFamily="34" charset="-120"/>
              </a:rPr>
              <a:t>reduces errors </a:t>
            </a:r>
            <a:r>
              <a:rPr lang="en-US" sz="1824" dirty="0">
                <a:solidFill>
                  <a:srgbClr val="000000"/>
                </a:solidFill>
                <a:latin typeface="Bahnschrift SemiLight" panose="020B0502040204020203" pitchFamily="34" charset="0"/>
                <a:ea typeface="Satoshi Regular" pitchFamily="34" charset="-122"/>
                <a:cs typeface="Satoshi Regular" pitchFamily="34" charset="-120"/>
              </a:rPr>
              <a:t>and </a:t>
            </a:r>
            <a:r>
              <a:rPr lang="en-US" sz="1824" b="1" dirty="0">
                <a:solidFill>
                  <a:srgbClr val="000000"/>
                </a:solidFill>
                <a:latin typeface="Bahnschrift SemiLight" panose="020B0502040204020203" pitchFamily="34" charset="0"/>
                <a:ea typeface="Satoshi Bold" pitchFamily="34" charset="-122"/>
                <a:cs typeface="Satoshi Bold" pitchFamily="34" charset="-120"/>
              </a:rPr>
              <a:t>makes learning the system easier</a:t>
            </a:r>
            <a:r>
              <a:rPr lang="en-US" sz="1824" dirty="0">
                <a:solidFill>
                  <a:srgbClr val="000000"/>
                </a:solidFill>
                <a:latin typeface="Bahnschrift SemiLight" panose="020B0502040204020203" pitchFamily="34" charset="0"/>
                <a:ea typeface="Satoshi Regular" pitchFamily="34" charset="-122"/>
                <a:cs typeface="Satoshi Regular" pitchFamily="34" charset="-120"/>
              </a:rPr>
              <a:t> .</a:t>
            </a:r>
            <a:endParaRPr lang="en-US" sz="1824" dirty="0">
              <a:solidFill>
                <a:srgbClr val="000000"/>
              </a:solidFill>
              <a:latin typeface="Bahnschrift SemiLight" panose="020B0502040204020203" pitchFamily="34" charset="0"/>
            </a:endParaRPr>
          </a:p>
        </p:txBody>
      </p:sp>
      <p:sp>
        <p:nvSpPr>
          <p:cNvPr id="3" name="ZoneTexte 3">
            <a:extLst>
              <a:ext uri="{FF2B5EF4-FFF2-40B4-BE49-F238E27FC236}">
                <a16:creationId xmlns:a16="http://schemas.microsoft.com/office/drawing/2014/main" id="{A6984757-6BEC-E3CA-7E82-D94CDB64AD0D}"/>
              </a:ext>
            </a:extLst>
          </p:cNvPr>
          <p:cNvSpPr txBox="1"/>
          <p:nvPr/>
        </p:nvSpPr>
        <p:spPr>
          <a:xfrm>
            <a:off x="7594601" y="6270502"/>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24958204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2C355-5F54-366C-53EB-9B76A5B4575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422DB99-AC3A-0FE7-92B5-366DCCAA374C}"/>
              </a:ext>
            </a:extLst>
          </p:cNvPr>
          <p:cNvSpPr>
            <a:spLocks noGrp="1"/>
          </p:cNvSpPr>
          <p:nvPr>
            <p:ph type="title"/>
          </p:nvPr>
        </p:nvSpPr>
        <p:spPr/>
        <p:txBody>
          <a:bodyPr/>
          <a:lstStyle/>
          <a:p>
            <a:r>
              <a:rPr lang="fr-FR" err="1">
                <a:latin typeface="Bahnschrift SemiBold"/>
              </a:rPr>
              <a:t>Exercise</a:t>
            </a:r>
            <a:endParaRPr lang="fr-FR" err="1"/>
          </a:p>
        </p:txBody>
      </p:sp>
      <p:sp>
        <p:nvSpPr>
          <p:cNvPr id="3" name="ZoneTexte 2">
            <a:extLst>
              <a:ext uri="{FF2B5EF4-FFF2-40B4-BE49-F238E27FC236}">
                <a16:creationId xmlns:a16="http://schemas.microsoft.com/office/drawing/2014/main" id="{262690B9-8800-7454-F4E8-762C5DF8EB38}"/>
              </a:ext>
            </a:extLst>
          </p:cNvPr>
          <p:cNvSpPr txBox="1"/>
          <p:nvPr/>
        </p:nvSpPr>
        <p:spPr>
          <a:xfrm>
            <a:off x="717274" y="2411732"/>
            <a:ext cx="44908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ahnschrift SemiLight"/>
                <a:ea typeface="Calibri"/>
                <a:cs typeface="Calibri"/>
              </a:rPr>
              <a:t>Continue to assess the same web interface with capian.co</a:t>
            </a:r>
            <a:endParaRPr lang="en-US" dirty="0">
              <a:latin typeface="Bahnschrift SemiLight"/>
            </a:endParaRPr>
          </a:p>
          <a:p>
            <a:endParaRPr lang="en-US" b="1" dirty="0">
              <a:latin typeface="Bahnschrift SemiLight"/>
              <a:ea typeface="Calibri"/>
              <a:cs typeface="Calibri"/>
            </a:endParaRPr>
          </a:p>
          <a:p>
            <a:pPr marL="285750" indent="-285750">
              <a:buFont typeface="Calibri"/>
              <a:buChar char="-"/>
            </a:pPr>
            <a:r>
              <a:rPr lang="en-US" dirty="0">
                <a:latin typeface="Bahnschrift SemiLight"/>
              </a:rPr>
              <a:t>Are actions always explicitly performed by the user himself?</a:t>
            </a:r>
            <a:r>
              <a:rPr lang="fr-FR" dirty="0">
                <a:latin typeface="Bahnschrift SemiLight"/>
                <a:ea typeface="Satoshi Regular"/>
              </a:rPr>
              <a:t>​</a:t>
            </a:r>
            <a:endParaRPr lang="fr-FR" dirty="0">
              <a:latin typeface="Bahnschrift SemiLight"/>
              <a:ea typeface="Calibri" panose="020F0502020204030204"/>
              <a:cs typeface="Calibri" panose="020F0502020204030204"/>
            </a:endParaRPr>
          </a:p>
          <a:p>
            <a:pPr marL="285750" indent="-285750">
              <a:buFont typeface="Calibri"/>
              <a:buChar char="-"/>
            </a:pPr>
            <a:r>
              <a:rPr lang="en-US" dirty="0">
                <a:latin typeface="Bahnschrift SemiLight"/>
              </a:rPr>
              <a:t>Can the user quit, abort or interrupt a process?</a:t>
            </a:r>
            <a:r>
              <a:rPr lang="fr-FR" dirty="0">
                <a:latin typeface="Bahnschrift SemiLight"/>
                <a:ea typeface="Satoshi Regular"/>
              </a:rPr>
              <a:t>​</a:t>
            </a:r>
            <a:endParaRPr lang="fr-FR" dirty="0">
              <a:latin typeface="Bahnschrift SemiLight"/>
              <a:ea typeface="Calibri" panose="020F0502020204030204"/>
              <a:cs typeface="Calibri" panose="020F0502020204030204"/>
            </a:endParaRPr>
          </a:p>
          <a:p>
            <a:pPr marL="285750" indent="-285750">
              <a:buFont typeface="Calibri"/>
              <a:buChar char="-"/>
            </a:pPr>
            <a:r>
              <a:rPr lang="en-US" dirty="0">
                <a:latin typeface="Bahnschrift SemiLight"/>
              </a:rPr>
              <a:t>Can the user go back? </a:t>
            </a:r>
            <a:r>
              <a:rPr lang="fr-FR" dirty="0">
                <a:latin typeface="Bahnschrift SemiLight"/>
                <a:ea typeface="Satoshi Regular"/>
              </a:rPr>
              <a:t>​</a:t>
            </a:r>
            <a:endParaRPr lang="fr-FR" dirty="0">
              <a:latin typeface="Bahnschrift SemiLight"/>
              <a:ea typeface="Calibri" panose="020F0502020204030204"/>
              <a:cs typeface="Calibri" panose="020F0502020204030204"/>
            </a:endParaRPr>
          </a:p>
        </p:txBody>
      </p:sp>
      <p:pic>
        <p:nvPicPr>
          <p:cNvPr id="4" name="Picture 3" descr="Main, Écrivez, Stylo, Carnet, Journal">
            <a:extLst>
              <a:ext uri="{FF2B5EF4-FFF2-40B4-BE49-F238E27FC236}">
                <a16:creationId xmlns:a16="http://schemas.microsoft.com/office/drawing/2014/main" id="{9C0DCE44-5A8E-7E95-F02C-09566473B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11732"/>
            <a:ext cx="4076700" cy="2716542"/>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3">
            <a:extLst>
              <a:ext uri="{FF2B5EF4-FFF2-40B4-BE49-F238E27FC236}">
                <a16:creationId xmlns:a16="http://schemas.microsoft.com/office/drawing/2014/main" id="{FE2EAE38-D267-4C49-5C2C-E744A33CDCB5}"/>
              </a:ext>
            </a:extLst>
          </p:cNvPr>
          <p:cNvSpPr txBox="1"/>
          <p:nvPr/>
        </p:nvSpPr>
        <p:spPr>
          <a:xfrm>
            <a:off x="8966200" y="5169388"/>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http://pixabay.com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8104694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2BEC0-7E77-9EE2-6848-93FCBE939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8511C-DFF1-D423-FC4F-43849A7E800D}"/>
              </a:ext>
            </a:extLst>
          </p:cNvPr>
          <p:cNvSpPr>
            <a:spLocks noGrp="1"/>
          </p:cNvSpPr>
          <p:nvPr>
            <p:ph type="ctrTitle"/>
          </p:nvPr>
        </p:nvSpPr>
        <p:spPr>
          <a:xfrm>
            <a:off x="2455653" y="3432041"/>
            <a:ext cx="9144000" cy="2387600"/>
          </a:xfrm>
        </p:spPr>
        <p:txBody>
          <a:bodyPr/>
          <a:lstStyle/>
          <a:p>
            <a:r>
              <a:rPr lang="en-US">
                <a:latin typeface="Bahnschrift"/>
              </a:rPr>
              <a:t>04. Adaptability</a:t>
            </a:r>
          </a:p>
        </p:txBody>
      </p:sp>
    </p:spTree>
    <p:extLst>
      <p:ext uri="{BB962C8B-B14F-4D97-AF65-F5344CB8AC3E}">
        <p14:creationId xmlns:p14="http://schemas.microsoft.com/office/powerpoint/2010/main" val="20140738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8C06B-4B9B-65E6-76E1-FD1CC5118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E54575-9F12-46D6-C2AD-FCDBB09EF497}"/>
              </a:ext>
            </a:extLst>
          </p:cNvPr>
          <p:cNvSpPr>
            <a:spLocks noGrp="1"/>
          </p:cNvSpPr>
          <p:nvPr>
            <p:ph type="title"/>
          </p:nvPr>
        </p:nvSpPr>
        <p:spPr/>
        <p:txBody>
          <a:bodyPr/>
          <a:lstStyle/>
          <a:p>
            <a:r>
              <a:rPr lang="en-US">
                <a:latin typeface="Bahnschrift SemiBold"/>
              </a:rPr>
              <a:t>Definition</a:t>
            </a:r>
            <a:endParaRPr lang="fr-FR"/>
          </a:p>
        </p:txBody>
      </p:sp>
      <p:pic>
        <p:nvPicPr>
          <p:cNvPr id="4" name="Mask Group" descr="preencoded.png">
            <a:extLst>
              <a:ext uri="{FF2B5EF4-FFF2-40B4-BE49-F238E27FC236}">
                <a16:creationId xmlns:a16="http://schemas.microsoft.com/office/drawing/2014/main" id="{46A354E4-0FA6-0679-E1DE-552D57381DB9}"/>
              </a:ext>
            </a:extLst>
          </p:cNvPr>
          <p:cNvPicPr>
            <a:picLocks noChangeAspect="1"/>
          </p:cNvPicPr>
          <p:nvPr/>
        </p:nvPicPr>
        <p:blipFill>
          <a:blip r:embed="rId3"/>
          <a:srcRect t="22545" r="147" b="-156"/>
          <a:stretch/>
        </p:blipFill>
        <p:spPr>
          <a:xfrm>
            <a:off x="6573842" y="1552330"/>
            <a:ext cx="5609890" cy="5304300"/>
          </a:xfrm>
          <a:prstGeom prst="rect">
            <a:avLst/>
          </a:prstGeom>
        </p:spPr>
      </p:pic>
      <p:sp>
        <p:nvSpPr>
          <p:cNvPr id="7" name="Different users have different needs">
            <a:extLst>
              <a:ext uri="{FF2B5EF4-FFF2-40B4-BE49-F238E27FC236}">
                <a16:creationId xmlns:a16="http://schemas.microsoft.com/office/drawing/2014/main" id="{B74219B9-9EA1-6E96-90D6-08AA41F80185}"/>
              </a:ext>
            </a:extLst>
          </p:cNvPr>
          <p:cNvSpPr/>
          <p:nvPr/>
        </p:nvSpPr>
        <p:spPr>
          <a:xfrm>
            <a:off x="637111" y="2052041"/>
            <a:ext cx="6052561"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Different users have different needs</a:t>
            </a:r>
            <a:endParaRPr lang="en-US" sz="3877" dirty="0">
              <a:solidFill>
                <a:srgbClr val="000000"/>
              </a:solidFill>
              <a:latin typeface="Bahnschrift SemiLight" panose="020B0502040204020203" pitchFamily="34" charset="0"/>
            </a:endParaRPr>
          </a:p>
        </p:txBody>
      </p:sp>
      <p:sp>
        <p:nvSpPr>
          <p:cNvPr id="10" name="Adaptability is the ability of the system to adapt to the users context  needs  experience and preferences  This involves providing the user with different procedures options and commands allowing them to achieve the same goal in the manner of their choic">
            <a:extLst>
              <a:ext uri="{FF2B5EF4-FFF2-40B4-BE49-F238E27FC236}">
                <a16:creationId xmlns:a16="http://schemas.microsoft.com/office/drawing/2014/main" id="{26EA3B74-AEEB-FF64-142A-873A93651A72}"/>
              </a:ext>
            </a:extLst>
          </p:cNvPr>
          <p:cNvSpPr/>
          <p:nvPr/>
        </p:nvSpPr>
        <p:spPr>
          <a:xfrm>
            <a:off x="622632" y="3673781"/>
            <a:ext cx="5270651" cy="264980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Adaptability is the ability of the system to adapt
 to the user's </a:t>
            </a:r>
            <a:r>
              <a:rPr lang="en-US" sz="1824" b="1" dirty="0">
                <a:solidFill>
                  <a:srgbClr val="000000"/>
                </a:solidFill>
                <a:latin typeface="Bahnschrift SemiLight" panose="020B0502040204020203" pitchFamily="34" charset="0"/>
                <a:ea typeface="Satoshi Bold" pitchFamily="34" charset="-122"/>
                <a:cs typeface="Satoshi Bold" pitchFamily="34" charset="-120"/>
              </a:rPr>
              <a:t>context</a:t>
            </a:r>
            <a:r>
              <a:rPr lang="en-US" sz="1824" dirty="0">
                <a:solidFill>
                  <a:srgbClr val="000000"/>
                </a:solidFill>
                <a:latin typeface="Bahnschrift SemiLight" panose="020B0502040204020203" pitchFamily="34" charset="0"/>
                <a:ea typeface="Satoshi Regular" pitchFamily="34" charset="-122"/>
                <a:cs typeface="Satoshi Regular" pitchFamily="34" charset="-120"/>
              </a:rPr>
              <a:t>, </a:t>
            </a:r>
            <a:r>
              <a:rPr lang="en-US" sz="1824" b="1" dirty="0">
                <a:solidFill>
                  <a:srgbClr val="000000"/>
                </a:solidFill>
                <a:latin typeface="Bahnschrift SemiLight" panose="020B0502040204020203" pitchFamily="34" charset="0"/>
                <a:ea typeface="Satoshi Bold" pitchFamily="34" charset="-122"/>
                <a:cs typeface="Satoshi Bold" pitchFamily="34" charset="-120"/>
              </a:rPr>
              <a:t>needs</a:t>
            </a:r>
            <a:r>
              <a:rPr lang="en-US" sz="1824" dirty="0">
                <a:solidFill>
                  <a:srgbClr val="000000"/>
                </a:solidFill>
                <a:latin typeface="Bahnschrift SemiLight" panose="020B0502040204020203" pitchFamily="34" charset="0"/>
                <a:ea typeface="Satoshi Regular" pitchFamily="34" charset="-122"/>
                <a:cs typeface="Satoshi Regular" pitchFamily="34" charset="-120"/>
              </a:rPr>
              <a:t>, </a:t>
            </a:r>
            <a:r>
              <a:rPr lang="en-US" sz="1824" b="1" dirty="0">
                <a:solidFill>
                  <a:srgbClr val="000000"/>
                </a:solidFill>
                <a:latin typeface="Bahnschrift SemiLight" panose="020B0502040204020203" pitchFamily="34" charset="0"/>
                <a:ea typeface="Satoshi Bold" pitchFamily="34" charset="-122"/>
                <a:cs typeface="Satoshi Bold" pitchFamily="34" charset="-120"/>
              </a:rPr>
              <a:t>experience</a:t>
            </a:r>
            <a:r>
              <a:rPr lang="en-US" sz="1824" dirty="0">
                <a:solidFill>
                  <a:srgbClr val="000000"/>
                </a:solidFill>
                <a:latin typeface="Bahnschrift SemiLight" panose="020B0502040204020203" pitchFamily="34" charset="0"/>
                <a:ea typeface="Satoshi Regular" pitchFamily="34" charset="-122"/>
                <a:cs typeface="Satoshi Regular" pitchFamily="34" charset="-120"/>
              </a:rPr>
              <a:t> and </a:t>
            </a:r>
            <a:r>
              <a:rPr lang="en-US" sz="1824" b="1" dirty="0">
                <a:solidFill>
                  <a:srgbClr val="000000"/>
                </a:solidFill>
                <a:latin typeface="Bahnschrift SemiLight" panose="020B0502040204020203" pitchFamily="34" charset="0"/>
                <a:ea typeface="Satoshi Bold" pitchFamily="34" charset="-122"/>
                <a:cs typeface="Satoshi Bold" pitchFamily="34" charset="-120"/>
              </a:rPr>
              <a:t>preferences</a:t>
            </a:r>
            <a:r>
              <a:rPr lang="en-US" sz="1824" dirty="0">
                <a:solidFill>
                  <a:srgbClr val="000000"/>
                </a:solidFill>
                <a:latin typeface="Bahnschrift SemiLight" panose="020B0502040204020203" pitchFamily="34" charset="0"/>
                <a:ea typeface="Satoshi Regular" pitchFamily="34" charset="-122"/>
                <a:cs typeface="Satoshi Regular" pitchFamily="34" charset="-120"/>
              </a:rPr>
              <a:t>.
This involves providing the user with different procedures, options, and commands, allowing them to achieve the same goal in the manner of their choice.
</a:t>
            </a:r>
            <a:endParaRPr lang="en-US" sz="1824" dirty="0">
              <a:solidFill>
                <a:srgbClr val="000000"/>
              </a:solidFill>
              <a:latin typeface="Bahnschrift SemiLight" panose="020B0502040204020203" pitchFamily="34" charset="0"/>
            </a:endParaRPr>
          </a:p>
        </p:txBody>
      </p:sp>
      <p:sp>
        <p:nvSpPr>
          <p:cNvPr id="11" name="ZoneTexte 3">
            <a:extLst>
              <a:ext uri="{FF2B5EF4-FFF2-40B4-BE49-F238E27FC236}">
                <a16:creationId xmlns:a16="http://schemas.microsoft.com/office/drawing/2014/main" id="{557F9C9B-F92C-7076-AFDA-922E94D8E8D3}"/>
              </a:ext>
            </a:extLst>
          </p:cNvPr>
          <p:cNvSpPr txBox="1"/>
          <p:nvPr/>
        </p:nvSpPr>
        <p:spPr>
          <a:xfrm>
            <a:off x="5618159" y="6480983"/>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848776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3A291-910D-D4CA-51FC-9A9AA639134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3B9252B-49EC-5730-5AED-BDCA047A46B0}"/>
              </a:ext>
            </a:extLst>
          </p:cNvPr>
          <p:cNvSpPr>
            <a:spLocks noGrp="1"/>
          </p:cNvSpPr>
          <p:nvPr>
            <p:ph type="title"/>
          </p:nvPr>
        </p:nvSpPr>
        <p:spPr/>
        <p:txBody>
          <a:bodyPr/>
          <a:lstStyle/>
          <a:p>
            <a:r>
              <a:rPr lang="en-US" dirty="0"/>
              <a:t>What’s on the menu?</a:t>
            </a:r>
            <a:endParaRPr lang="fr-FR" dirty="0"/>
          </a:p>
        </p:txBody>
      </p:sp>
      <p:sp>
        <p:nvSpPr>
          <p:cNvPr id="3" name="Content Placeholder 2">
            <a:extLst>
              <a:ext uri="{FF2B5EF4-FFF2-40B4-BE49-F238E27FC236}">
                <a16:creationId xmlns:a16="http://schemas.microsoft.com/office/drawing/2014/main" id="{7E955578-E4AD-2418-25F9-C41419C1B511}"/>
              </a:ext>
            </a:extLst>
          </p:cNvPr>
          <p:cNvSpPr>
            <a:spLocks noGrp="1"/>
          </p:cNvSpPr>
          <p:nvPr>
            <p:ph idx="1"/>
          </p:nvPr>
        </p:nvSpPr>
        <p:spPr/>
        <p:txBody>
          <a:bodyPr/>
          <a:lstStyle/>
          <a:p>
            <a:r>
              <a:rPr lang="en-US" dirty="0"/>
              <a:t>The principles of </a:t>
            </a:r>
            <a:r>
              <a:rPr lang="en-US" b="1" dirty="0"/>
              <a:t>design</a:t>
            </a:r>
            <a:r>
              <a:rPr lang="en-US" dirty="0"/>
              <a:t> and the principles of </a:t>
            </a:r>
            <a:r>
              <a:rPr lang="en-US" b="1" dirty="0"/>
              <a:t>ergonomics</a:t>
            </a:r>
            <a:r>
              <a:rPr lang="en-US" dirty="0"/>
              <a:t> are closely </a:t>
            </a:r>
            <a:r>
              <a:rPr lang="en-US" b="1" dirty="0"/>
              <a:t>related</a:t>
            </a:r>
            <a:r>
              <a:rPr lang="en-US" dirty="0"/>
              <a:t>. </a:t>
            </a:r>
          </a:p>
          <a:p>
            <a:r>
              <a:rPr lang="en-US" dirty="0"/>
              <a:t>We'll start with a few design principles, then move on to ergonomics.</a:t>
            </a:r>
            <a:endParaRPr lang="fr-BE" dirty="0"/>
          </a:p>
        </p:txBody>
      </p:sp>
    </p:spTree>
    <p:extLst>
      <p:ext uri="{BB962C8B-B14F-4D97-AF65-F5344CB8AC3E}">
        <p14:creationId xmlns:p14="http://schemas.microsoft.com/office/powerpoint/2010/main" val="4163313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456B-4C38-18FB-8BD9-81A4CCC09A27}"/>
              </a:ext>
            </a:extLst>
          </p:cNvPr>
          <p:cNvSpPr>
            <a:spLocks noGrp="1"/>
          </p:cNvSpPr>
          <p:nvPr>
            <p:ph type="title"/>
          </p:nvPr>
        </p:nvSpPr>
        <p:spPr>
          <a:xfrm>
            <a:off x="838200" y="365125"/>
            <a:ext cx="10515600" cy="1325563"/>
          </a:xfrm>
        </p:spPr>
        <p:txBody>
          <a:bodyPr anchor="ctr">
            <a:normAutofit/>
          </a:bodyPr>
          <a:lstStyle/>
          <a:p>
            <a:r>
              <a:rPr lang="fr-BE" b="1" i="0">
                <a:effectLst/>
              </a:rPr>
              <a:t>60/30/10 Rule</a:t>
            </a:r>
            <a:endParaRPr lang="fr-BE"/>
          </a:p>
        </p:txBody>
      </p:sp>
      <p:sp>
        <p:nvSpPr>
          <p:cNvPr id="3" name="Content Placeholder 2">
            <a:extLst>
              <a:ext uri="{FF2B5EF4-FFF2-40B4-BE49-F238E27FC236}">
                <a16:creationId xmlns:a16="http://schemas.microsoft.com/office/drawing/2014/main" id="{25B7B73D-F8D7-9AD7-65E6-DB328F96745D}"/>
              </a:ext>
            </a:extLst>
          </p:cNvPr>
          <p:cNvSpPr>
            <a:spLocks noGrp="1"/>
          </p:cNvSpPr>
          <p:nvPr>
            <p:ph sz="half" idx="1"/>
          </p:nvPr>
        </p:nvSpPr>
        <p:spPr>
          <a:xfrm>
            <a:off x="838199" y="1825625"/>
            <a:ext cx="6851073" cy="4351338"/>
          </a:xfrm>
        </p:spPr>
        <p:txBody>
          <a:bodyPr>
            <a:normAutofit/>
          </a:bodyPr>
          <a:lstStyle/>
          <a:p>
            <a:pPr marL="0" indent="0">
              <a:buNone/>
            </a:pPr>
            <a:r>
              <a:rPr lang="en-US" sz="1800" b="0" i="0" dirty="0">
                <a:effectLst/>
              </a:rPr>
              <a:t>60 / 30 / 10 rule is one of the most helpful guidelines in design. It is used in UI design, branding, graphic design, photography and even in interior design.</a:t>
            </a:r>
          </a:p>
          <a:p>
            <a:r>
              <a:rPr lang="en-US" sz="1800" b="1" i="0" dirty="0">
                <a:effectLst/>
              </a:rPr>
              <a:t>60%</a:t>
            </a:r>
            <a:r>
              <a:rPr lang="en-US" sz="1800" b="0" i="0" dirty="0">
                <a:effectLst/>
              </a:rPr>
              <a:t> is typically a neutral color that forms the base of your design. It’s often used for the background. </a:t>
            </a:r>
            <a:r>
              <a:rPr lang="en-US" sz="1800" dirty="0"/>
              <a:t>K</a:t>
            </a:r>
            <a:r>
              <a:rPr lang="en-US" sz="1800" b="0" i="0" dirty="0">
                <a:effectLst/>
              </a:rPr>
              <a:t>eep in mind high saturated </a:t>
            </a:r>
            <a:r>
              <a:rPr lang="en-US" sz="1800" b="0" i="0" dirty="0" err="1">
                <a:effectLst/>
              </a:rPr>
              <a:t>colours</a:t>
            </a:r>
            <a:r>
              <a:rPr lang="en-US" sz="1800" b="0" i="0" dirty="0">
                <a:effectLst/>
              </a:rPr>
              <a:t> can be hard to look at for long periods.</a:t>
            </a:r>
          </a:p>
          <a:p>
            <a:r>
              <a:rPr lang="en-US" sz="1800" b="1" i="0" dirty="0">
                <a:effectLst/>
              </a:rPr>
              <a:t>30%</a:t>
            </a:r>
            <a:r>
              <a:rPr lang="en-US" sz="1800" b="0" i="0" dirty="0">
                <a:effectLst/>
              </a:rPr>
              <a:t> is the secondary color. It adds visual interest. It can be used for text, borders, or other elements that support the design.</a:t>
            </a:r>
          </a:p>
          <a:p>
            <a:r>
              <a:rPr lang="en-US" sz="1800" b="1" i="0" dirty="0">
                <a:effectLst/>
              </a:rPr>
              <a:t>10%</a:t>
            </a:r>
            <a:r>
              <a:rPr lang="en-US" sz="1800" b="0" i="0" dirty="0">
                <a:effectLst/>
              </a:rPr>
              <a:t> is the accent </a:t>
            </a:r>
            <a:r>
              <a:rPr lang="en-US" sz="1800" b="0" i="0" dirty="0" err="1">
                <a:effectLst/>
              </a:rPr>
              <a:t>colour</a:t>
            </a:r>
            <a:r>
              <a:rPr lang="en-US" sz="1800" b="0" i="0" dirty="0">
                <a:effectLst/>
              </a:rPr>
              <a:t>. It’s used mostly for highlights or elements that require the viewers attention, such as call-to-action buttons.</a:t>
            </a:r>
          </a:p>
        </p:txBody>
      </p:sp>
      <p:pic>
        <p:nvPicPr>
          <p:cNvPr id="17410" name="Picture 2">
            <a:extLst>
              <a:ext uri="{FF2B5EF4-FFF2-40B4-BE49-F238E27FC236}">
                <a16:creationId xmlns:a16="http://schemas.microsoft.com/office/drawing/2014/main" id="{1F2D90AC-89DD-5FC8-5744-998B125B0F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1" r="77139"/>
          <a:stretch/>
        </p:blipFill>
        <p:spPr bwMode="auto">
          <a:xfrm>
            <a:off x="7689272" y="1607371"/>
            <a:ext cx="3962400" cy="4885504"/>
          </a:xfrm>
          <a:prstGeom prst="rect">
            <a:avLst/>
          </a:prstGeom>
          <a:solidFill>
            <a:srgbClr val="FFFFFF"/>
          </a:solidFill>
        </p:spPr>
      </p:pic>
      <p:sp>
        <p:nvSpPr>
          <p:cNvPr id="5" name="TextBox 4">
            <a:extLst>
              <a:ext uri="{FF2B5EF4-FFF2-40B4-BE49-F238E27FC236}">
                <a16:creationId xmlns:a16="http://schemas.microsoft.com/office/drawing/2014/main" id="{4A9E604A-13BA-C67A-67ED-E84B00BEAAAF}"/>
              </a:ext>
            </a:extLst>
          </p:cNvPr>
          <p:cNvSpPr txBox="1"/>
          <p:nvPr/>
        </p:nvSpPr>
        <p:spPr>
          <a:xfrm>
            <a:off x="7599218" y="6396335"/>
            <a:ext cx="3810000" cy="461665"/>
          </a:xfrm>
          <a:prstGeom prst="rect">
            <a:avLst/>
          </a:prstGeom>
          <a:noFill/>
        </p:spPr>
        <p:txBody>
          <a:bodyPr wrap="square" rtlCol="0">
            <a:spAutoFit/>
          </a:bodyPr>
          <a:lstStyle/>
          <a:p>
            <a:pPr algn="r"/>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https://blog.kleinpixelagency.com/design-guide-4ad204de2e8a</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160408436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4239D-1815-3387-4DE2-BA1896E42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3CBEC-1585-540E-076B-BB2A1D16998F}"/>
              </a:ext>
            </a:extLst>
          </p:cNvPr>
          <p:cNvSpPr>
            <a:spLocks noGrp="1"/>
          </p:cNvSpPr>
          <p:nvPr>
            <p:ph type="ctrTitle"/>
          </p:nvPr>
        </p:nvSpPr>
        <p:spPr>
          <a:xfrm>
            <a:off x="2430805" y="2703171"/>
            <a:ext cx="9144000" cy="2387600"/>
          </a:xfrm>
        </p:spPr>
        <p:txBody>
          <a:bodyPr/>
          <a:lstStyle/>
          <a:p>
            <a:r>
              <a:rPr lang="en-US">
                <a:latin typeface="Bahnschrift"/>
              </a:rPr>
              <a:t>04. Adaptability</a:t>
            </a:r>
          </a:p>
        </p:txBody>
      </p:sp>
      <p:sp>
        <p:nvSpPr>
          <p:cNvPr id="4" name="Flexibility">
            <a:extLst>
              <a:ext uri="{FF2B5EF4-FFF2-40B4-BE49-F238E27FC236}">
                <a16:creationId xmlns:a16="http://schemas.microsoft.com/office/drawing/2014/main" id="{1F19B4DC-3E74-9FCF-BE45-3B554879460F}"/>
              </a:ext>
            </a:extLst>
          </p:cNvPr>
          <p:cNvSpPr/>
          <p:nvPr/>
        </p:nvSpPr>
        <p:spPr>
          <a:xfrm>
            <a:off x="9563100" y="5097858"/>
            <a:ext cx="2012504"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013"/>
              </a:lnSpc>
              <a:buNone/>
            </a:pPr>
            <a:r>
              <a:rPr lang="en-US" sz="3648" dirty="0">
                <a:solidFill>
                  <a:srgbClr val="000000"/>
                </a:solidFill>
                <a:latin typeface="Bahnschrift"/>
                <a:ea typeface="Satoshi Medium" pitchFamily="34" charset="-122"/>
                <a:cs typeface="Satoshi Medium" pitchFamily="34" charset="-120"/>
              </a:rPr>
              <a:t>Flexibility</a:t>
            </a:r>
            <a:endParaRPr lang="en-US" sz="3648" dirty="0">
              <a:solidFill>
                <a:srgbClr val="000000"/>
              </a:solidFill>
              <a:latin typeface="Bahnschrift"/>
            </a:endParaRPr>
          </a:p>
        </p:txBody>
      </p:sp>
    </p:spTree>
    <p:extLst>
      <p:ext uri="{BB962C8B-B14F-4D97-AF65-F5344CB8AC3E}">
        <p14:creationId xmlns:p14="http://schemas.microsoft.com/office/powerpoint/2010/main" val="22293144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F55A4-B38B-C2F2-D4FF-FB0994895C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03FF2-1420-1C68-562B-0C637E3B7803}"/>
              </a:ext>
            </a:extLst>
          </p:cNvPr>
          <p:cNvSpPr>
            <a:spLocks noGrp="1"/>
          </p:cNvSpPr>
          <p:nvPr>
            <p:ph type="title"/>
          </p:nvPr>
        </p:nvSpPr>
        <p:spPr/>
        <p:txBody>
          <a:bodyPr/>
          <a:lstStyle/>
          <a:p>
            <a:r>
              <a:rPr lang="en-US">
                <a:latin typeface="Bahnschrift SemiBold"/>
              </a:rPr>
              <a:t>Flexibility</a:t>
            </a:r>
            <a:endParaRPr lang="fr-FR"/>
          </a:p>
        </p:txBody>
      </p:sp>
      <p:sp>
        <p:nvSpPr>
          <p:cNvPr id="5" name="Stay flexible leaving the choice">
            <a:extLst>
              <a:ext uri="{FF2B5EF4-FFF2-40B4-BE49-F238E27FC236}">
                <a16:creationId xmlns:a16="http://schemas.microsoft.com/office/drawing/2014/main" id="{CD67F5CA-5F5D-AF8D-F1A2-1D524A147B7B}"/>
              </a:ext>
            </a:extLst>
          </p:cNvPr>
          <p:cNvSpPr/>
          <p:nvPr/>
        </p:nvSpPr>
        <p:spPr>
          <a:xfrm>
            <a:off x="637112" y="2283954"/>
            <a:ext cx="5256171"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50" b="1" dirty="0">
                <a:solidFill>
                  <a:srgbClr val="000000"/>
                </a:solidFill>
                <a:latin typeface="Bahnschrift SemiLight" panose="020B0502040204020203" pitchFamily="34" charset="0"/>
                <a:ea typeface="Satoshi Bold"/>
                <a:cs typeface="Satoshi Bold" pitchFamily="34" charset="-120"/>
              </a:rPr>
              <a:t>Stay flexible
leaving the choice</a:t>
            </a:r>
            <a:endParaRPr lang="en-US" sz="3850" dirty="0">
              <a:solidFill>
                <a:srgbClr val="000000"/>
              </a:solidFill>
              <a:latin typeface="Bahnschrift SemiLight" panose="020B0502040204020203" pitchFamily="34" charset="0"/>
              <a:ea typeface="Satoshi Bold"/>
            </a:endParaRPr>
          </a:p>
        </p:txBody>
      </p:sp>
      <p:sp>
        <p:nvSpPr>
          <p:cNvPr id="8" name="A user with choice is a user in a position of comfort and control  The flexibility given to a system significantly improves customer loyalty and helps create higher engagement">
            <a:extLst>
              <a:ext uri="{FF2B5EF4-FFF2-40B4-BE49-F238E27FC236}">
                <a16:creationId xmlns:a16="http://schemas.microsoft.com/office/drawing/2014/main" id="{145040E2-92B9-0060-2D44-B6E3D9B4DB45}"/>
              </a:ext>
            </a:extLst>
          </p:cNvPr>
          <p:cNvSpPr/>
          <p:nvPr/>
        </p:nvSpPr>
        <p:spPr>
          <a:xfrm>
            <a:off x="622632" y="3905694"/>
            <a:ext cx="5154812" cy="264980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A user with choice is a user in a position of </a:t>
            </a:r>
            <a:r>
              <a:rPr lang="en-US" sz="1824" b="1" dirty="0">
                <a:solidFill>
                  <a:srgbClr val="000000"/>
                </a:solidFill>
                <a:latin typeface="Bahnschrift SemiLight" panose="020B0502040204020203" pitchFamily="34" charset="0"/>
                <a:ea typeface="Satoshi Bold" pitchFamily="34" charset="-122"/>
                <a:cs typeface="Satoshi Bold" pitchFamily="34" charset="-120"/>
              </a:rPr>
              <a:t>comfort</a:t>
            </a:r>
            <a:r>
              <a:rPr lang="en-US" sz="1824" dirty="0">
                <a:solidFill>
                  <a:srgbClr val="000000"/>
                </a:solidFill>
                <a:latin typeface="Bahnschrift SemiLight" panose="020B0502040204020203" pitchFamily="34" charset="0"/>
                <a:ea typeface="Satoshi Regular" pitchFamily="34" charset="-122"/>
                <a:cs typeface="Satoshi Regular" pitchFamily="34" charset="-120"/>
              </a:rPr>
              <a:t> and </a:t>
            </a:r>
            <a:r>
              <a:rPr lang="en-US" sz="1824" b="1" dirty="0">
                <a:solidFill>
                  <a:srgbClr val="000000"/>
                </a:solidFill>
                <a:latin typeface="Bahnschrift SemiLight" panose="020B0502040204020203" pitchFamily="34" charset="0"/>
                <a:ea typeface="Satoshi Bold" pitchFamily="34" charset="-122"/>
                <a:cs typeface="Satoshi Bold" pitchFamily="34" charset="-120"/>
              </a:rPr>
              <a:t>control</a:t>
            </a:r>
            <a:r>
              <a:rPr lang="en-US" sz="1824" dirty="0">
                <a:solidFill>
                  <a:srgbClr val="000000"/>
                </a:solidFill>
                <a:latin typeface="Bahnschrift SemiLight" panose="020B0502040204020203" pitchFamily="34" charset="0"/>
                <a:ea typeface="Satoshi Regular" pitchFamily="34" charset="-122"/>
                <a:cs typeface="Satoshi Regular" pitchFamily="34" charset="-120"/>
              </a:rPr>
              <a:t>.
The flexibility given to a system significantly improves customer loyalty and helps create higher engagement.</a:t>
            </a:r>
            <a:endParaRPr lang="en-US" sz="1824" dirty="0">
              <a:solidFill>
                <a:srgbClr val="000000"/>
              </a:solidFill>
              <a:latin typeface="Bahnschrift SemiLight" panose="020B0502040204020203" pitchFamily="34" charset="0"/>
            </a:endParaRPr>
          </a:p>
        </p:txBody>
      </p:sp>
      <p:pic>
        <p:nvPicPr>
          <p:cNvPr id="11" name="Mask Group" descr="preencoded.png">
            <a:extLst>
              <a:ext uri="{FF2B5EF4-FFF2-40B4-BE49-F238E27FC236}">
                <a16:creationId xmlns:a16="http://schemas.microsoft.com/office/drawing/2014/main" id="{FB0BE77F-9207-4CD3-9745-4951E70C953E}"/>
              </a:ext>
            </a:extLst>
          </p:cNvPr>
          <p:cNvPicPr>
            <a:picLocks noChangeAspect="1"/>
          </p:cNvPicPr>
          <p:nvPr/>
        </p:nvPicPr>
        <p:blipFill>
          <a:blip r:embed="rId3"/>
          <a:srcRect t="22788" r="147" b="-156"/>
          <a:stretch/>
        </p:blipFill>
        <p:spPr>
          <a:xfrm>
            <a:off x="6573842" y="1568895"/>
            <a:ext cx="5609890" cy="5287733"/>
          </a:xfrm>
          <a:prstGeom prst="rect">
            <a:avLst/>
          </a:prstGeom>
        </p:spPr>
      </p:pic>
      <p:sp>
        <p:nvSpPr>
          <p:cNvPr id="3" name="ZoneTexte 3">
            <a:extLst>
              <a:ext uri="{FF2B5EF4-FFF2-40B4-BE49-F238E27FC236}">
                <a16:creationId xmlns:a16="http://schemas.microsoft.com/office/drawing/2014/main" id="{40021933-3B1F-3869-97A5-BEAA8D1D0A38}"/>
              </a:ext>
            </a:extLst>
          </p:cNvPr>
          <p:cNvSpPr txBox="1"/>
          <p:nvPr/>
        </p:nvSpPr>
        <p:spPr>
          <a:xfrm>
            <a:off x="5777444" y="6555499"/>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JEMS</a:t>
            </a:r>
            <a:endParaRPr lang="fr-FR" sz="1200" dirty="0"/>
          </a:p>
        </p:txBody>
      </p:sp>
    </p:spTree>
    <p:extLst>
      <p:ext uri="{BB962C8B-B14F-4D97-AF65-F5344CB8AC3E}">
        <p14:creationId xmlns:p14="http://schemas.microsoft.com/office/powerpoint/2010/main" val="19819210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BB748-4F6A-66D6-6307-00F5B8090146}"/>
            </a:ext>
          </a:extLst>
        </p:cNvPr>
        <p:cNvGrpSpPr/>
        <p:nvPr/>
      </p:nvGrpSpPr>
      <p:grpSpPr>
        <a:xfrm>
          <a:off x="0" y="0"/>
          <a:ext cx="0" cy="0"/>
          <a:chOff x="0" y="0"/>
          <a:chExt cx="0" cy="0"/>
        </a:xfrm>
      </p:grpSpPr>
      <p:pic>
        <p:nvPicPr>
          <p:cNvPr id="3074" name="Picture 2" descr="Slack and WhatsApp settings_ UI controls-1">
            <a:extLst>
              <a:ext uri="{FF2B5EF4-FFF2-40B4-BE49-F238E27FC236}">
                <a16:creationId xmlns:a16="http://schemas.microsoft.com/office/drawing/2014/main" id="{10CB3107-5FF2-3B3B-6C0A-7F241486C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444" y="2213414"/>
            <a:ext cx="6389351" cy="4034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A0A75A-20A4-55FC-3BC6-8E4E03E6B7CD}"/>
              </a:ext>
            </a:extLst>
          </p:cNvPr>
          <p:cNvSpPr>
            <a:spLocks noGrp="1"/>
          </p:cNvSpPr>
          <p:nvPr>
            <p:ph type="title"/>
          </p:nvPr>
        </p:nvSpPr>
        <p:spPr/>
        <p:txBody>
          <a:bodyPr/>
          <a:lstStyle/>
          <a:p>
            <a:r>
              <a:rPr lang="en-US">
                <a:latin typeface="Bahnschrift SemiBold"/>
              </a:rPr>
              <a:t>Flexibility</a:t>
            </a:r>
            <a:endParaRPr lang="fr-FR"/>
          </a:p>
        </p:txBody>
      </p:sp>
      <p:sp>
        <p:nvSpPr>
          <p:cNvPr id="7" name="Customize the interface according to your habits or strategies">
            <a:extLst>
              <a:ext uri="{FF2B5EF4-FFF2-40B4-BE49-F238E27FC236}">
                <a16:creationId xmlns:a16="http://schemas.microsoft.com/office/drawing/2014/main" id="{F63601C0-D897-A06C-99D1-86A962879970}"/>
              </a:ext>
            </a:extLst>
          </p:cNvPr>
          <p:cNvSpPr/>
          <p:nvPr/>
        </p:nvSpPr>
        <p:spPr>
          <a:xfrm>
            <a:off x="637112" y="2449607"/>
            <a:ext cx="5705505"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Customize the interface according to your habits or strategies</a:t>
            </a:r>
            <a:endParaRPr lang="en-US" sz="3877" dirty="0">
              <a:solidFill>
                <a:srgbClr val="000000"/>
              </a:solidFill>
              <a:latin typeface="Bahnschrift SemiLight" panose="020B0502040204020203" pitchFamily="34" charset="0"/>
            </a:endParaRPr>
          </a:p>
        </p:txBody>
      </p:sp>
      <p:sp>
        <p:nvSpPr>
          <p:cNvPr id="10" name="The display values language filter and sorting of elements management of personal data notifications etc can be configured">
            <a:extLst>
              <a:ext uri="{FF2B5EF4-FFF2-40B4-BE49-F238E27FC236}">
                <a16:creationId xmlns:a16="http://schemas.microsoft.com/office/drawing/2014/main" id="{9189BD53-56FF-015E-175F-840118EC825F}"/>
              </a:ext>
            </a:extLst>
          </p:cNvPr>
          <p:cNvSpPr/>
          <p:nvPr/>
        </p:nvSpPr>
        <p:spPr>
          <a:xfrm>
            <a:off x="630914" y="4665017"/>
            <a:ext cx="5132051" cy="1314280"/>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The display, values, language, filter and sorting of elements, management of personal data, notifications, etc. can be configured.</a:t>
            </a:r>
            <a:endParaRPr lang="en-US" sz="1824" dirty="0">
              <a:solidFill>
                <a:srgbClr val="000000"/>
              </a:solidFill>
              <a:latin typeface="Bahnschrift SemiLight" panose="020B0502040204020203" pitchFamily="34" charset="0"/>
            </a:endParaRPr>
          </a:p>
        </p:txBody>
      </p:sp>
      <p:sp>
        <p:nvSpPr>
          <p:cNvPr id="5" name="TextBox 4">
            <a:extLst>
              <a:ext uri="{FF2B5EF4-FFF2-40B4-BE49-F238E27FC236}">
                <a16:creationId xmlns:a16="http://schemas.microsoft.com/office/drawing/2014/main" id="{8B223C6B-671A-1465-BDD9-952D3E28F53E}"/>
              </a:ext>
            </a:extLst>
          </p:cNvPr>
          <p:cNvSpPr txBox="1"/>
          <p:nvPr/>
        </p:nvSpPr>
        <p:spPr>
          <a:xfrm>
            <a:off x="6096000" y="6484026"/>
            <a:ext cx="6096000" cy="276999"/>
          </a:xfrm>
          <a:prstGeom prst="rect">
            <a:avLst/>
          </a:prstGeom>
          <a:noFill/>
        </p:spPr>
        <p:txBody>
          <a:bodyPr wrap="square">
            <a:spAutoFit/>
          </a:bodyPr>
          <a:lstStyle/>
          <a:p>
            <a:r>
              <a:rPr lang="en-US" sz="1200" dirty="0">
                <a:latin typeface="Bahnschrift SemiLight" panose="020B0502040204020203" pitchFamily="34" charset="0"/>
              </a:rPr>
              <a:t>Source: </a:t>
            </a:r>
            <a:r>
              <a:rPr lang="en-US" sz="1200" dirty="0">
                <a:latin typeface="Bahnschrift SemiLight" panose="020B0502040204020203" pitchFamily="34" charset="0"/>
                <a:ea typeface="Calibri"/>
                <a:cs typeface="Calibri"/>
                <a:hlinkClick r:id="rId4"/>
              </a:rPr>
              <a:t>https://www.netguru.com/blog/how-to-improve-app-settings-ux</a:t>
            </a:r>
            <a:r>
              <a:rPr lang="en-US" sz="1200" dirty="0">
                <a:latin typeface="Bahnschrift SemiLight" panose="020B0502040204020203" pitchFamily="34" charset="0"/>
                <a:ea typeface="Calibri"/>
                <a:cs typeface="Calibri"/>
              </a:rPr>
              <a:t> </a:t>
            </a:r>
          </a:p>
        </p:txBody>
      </p:sp>
    </p:spTree>
    <p:extLst>
      <p:ext uri="{BB962C8B-B14F-4D97-AF65-F5344CB8AC3E}">
        <p14:creationId xmlns:p14="http://schemas.microsoft.com/office/powerpoint/2010/main" val="33299990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9A3A-4067-8339-F697-17093BEED7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00310-7512-4910-E235-2A809899F137}"/>
              </a:ext>
            </a:extLst>
          </p:cNvPr>
          <p:cNvSpPr>
            <a:spLocks noGrp="1"/>
          </p:cNvSpPr>
          <p:nvPr>
            <p:ph type="title"/>
          </p:nvPr>
        </p:nvSpPr>
        <p:spPr/>
        <p:txBody>
          <a:bodyPr/>
          <a:lstStyle/>
          <a:p>
            <a:r>
              <a:rPr lang="en-US">
                <a:latin typeface="Bahnschrift SemiBold"/>
              </a:rPr>
              <a:t>Flexibility</a:t>
            </a:r>
            <a:endParaRPr lang="fr-FR"/>
          </a:p>
        </p:txBody>
      </p:sp>
      <p:pic>
        <p:nvPicPr>
          <p:cNvPr id="5" name="Mask Group" descr="preencoded.png">
            <a:extLst>
              <a:ext uri="{FF2B5EF4-FFF2-40B4-BE49-F238E27FC236}">
                <a16:creationId xmlns:a16="http://schemas.microsoft.com/office/drawing/2014/main" id="{3812D449-AD9A-3F6C-AB93-F3BC7A7D4DA9}"/>
              </a:ext>
            </a:extLst>
          </p:cNvPr>
          <p:cNvPicPr>
            <a:picLocks noChangeAspect="1"/>
          </p:cNvPicPr>
          <p:nvPr/>
        </p:nvPicPr>
        <p:blipFill>
          <a:blip r:embed="rId3"/>
          <a:srcRect/>
          <a:stretch/>
        </p:blipFill>
        <p:spPr>
          <a:xfrm>
            <a:off x="6606275" y="1690688"/>
            <a:ext cx="5603686" cy="4995534"/>
          </a:xfrm>
          <a:prstGeom prst="rect">
            <a:avLst/>
          </a:prstGeom>
        </p:spPr>
      </p:pic>
      <p:sp>
        <p:nvSpPr>
          <p:cNvPr id="8" name="The more means there are the better the chances of success">
            <a:extLst>
              <a:ext uri="{FF2B5EF4-FFF2-40B4-BE49-F238E27FC236}">
                <a16:creationId xmlns:a16="http://schemas.microsoft.com/office/drawing/2014/main" id="{63BB5873-E584-8826-7C7C-2F054133DD79}"/>
              </a:ext>
            </a:extLst>
          </p:cNvPr>
          <p:cNvSpPr/>
          <p:nvPr/>
        </p:nvSpPr>
        <p:spPr>
          <a:xfrm>
            <a:off x="637112" y="2449607"/>
            <a:ext cx="5487848"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The more means there are, the better the chances of success.</a:t>
            </a:r>
            <a:endParaRPr lang="en-US" sz="3877" dirty="0">
              <a:solidFill>
                <a:srgbClr val="000000"/>
              </a:solidFill>
              <a:latin typeface="Bahnschrift SemiLight" panose="020B0502040204020203" pitchFamily="34" charset="0"/>
            </a:endParaRPr>
          </a:p>
        </p:txBody>
      </p:sp>
      <p:sp>
        <p:nvSpPr>
          <p:cNvPr id="11" name="The more diverse the ways of performing the same task the greater the chances that the user will be able to choose and master one of them during their learning">
            <a:extLst>
              <a:ext uri="{FF2B5EF4-FFF2-40B4-BE49-F238E27FC236}">
                <a16:creationId xmlns:a16="http://schemas.microsoft.com/office/drawing/2014/main" id="{CB992734-351B-DA79-E79A-82F276E736F5}"/>
              </a:ext>
            </a:extLst>
          </p:cNvPr>
          <p:cNvSpPr/>
          <p:nvPr/>
        </p:nvSpPr>
        <p:spPr>
          <a:xfrm>
            <a:off x="639197" y="4562951"/>
            <a:ext cx="5140333" cy="143350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The more diverse the ways of performing the same task, the greater the chances that the user will be able to choose and master one of them during their learning. </a:t>
            </a:r>
            <a:endParaRPr lang="en-US" sz="1824" dirty="0">
              <a:solidFill>
                <a:srgbClr val="000000"/>
              </a:solidFill>
              <a:latin typeface="Bahnschrift SemiLight" panose="020B0502040204020203" pitchFamily="34" charset="0"/>
            </a:endParaRPr>
          </a:p>
        </p:txBody>
      </p:sp>
      <p:sp>
        <p:nvSpPr>
          <p:cNvPr id="4" name="ZoneTexte 3">
            <a:extLst>
              <a:ext uri="{FF2B5EF4-FFF2-40B4-BE49-F238E27FC236}">
                <a16:creationId xmlns:a16="http://schemas.microsoft.com/office/drawing/2014/main" id="{67DB791D-21D2-4923-DF4E-C1F628FC5E51}"/>
              </a:ext>
            </a:extLst>
          </p:cNvPr>
          <p:cNvSpPr txBox="1"/>
          <p:nvPr/>
        </p:nvSpPr>
        <p:spPr>
          <a:xfrm>
            <a:off x="9408118" y="64088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a:t>
            </a:r>
            <a:r>
              <a:rPr lang="fr-FR" sz="1200" dirty="0">
                <a:latin typeface="Bahnschrift SemiLight"/>
                <a:ea typeface="Calibri"/>
                <a:cs typeface="Calibri"/>
                <a:hlinkClick r:id="rId4"/>
              </a:rPr>
              <a:t>http://amazon.com</a:t>
            </a:r>
            <a:r>
              <a:rPr lang="fr-FR" sz="1200" dirty="0">
                <a:latin typeface="Bahnschrift SemiLight"/>
                <a:ea typeface="Calibri"/>
                <a:cs typeface="Calibri"/>
              </a:rPr>
              <a:t> </a:t>
            </a:r>
            <a:endParaRPr lang="fr-FR" sz="1200" dirty="0">
              <a:latin typeface="Bahnschrift SemiLight"/>
            </a:endParaRPr>
          </a:p>
        </p:txBody>
      </p:sp>
    </p:spTree>
    <p:extLst>
      <p:ext uri="{BB962C8B-B14F-4D97-AF65-F5344CB8AC3E}">
        <p14:creationId xmlns:p14="http://schemas.microsoft.com/office/powerpoint/2010/main" val="428458880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31B6-7844-E7EB-2293-BF18E619EF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9D0A7-EA6F-9E95-C5FB-63E1FA275327}"/>
              </a:ext>
            </a:extLst>
          </p:cNvPr>
          <p:cNvSpPr>
            <a:spLocks noGrp="1"/>
          </p:cNvSpPr>
          <p:nvPr>
            <p:ph type="ctrTitle"/>
          </p:nvPr>
        </p:nvSpPr>
        <p:spPr>
          <a:xfrm>
            <a:off x="2430805" y="2703171"/>
            <a:ext cx="9144000" cy="2387600"/>
          </a:xfrm>
        </p:spPr>
        <p:txBody>
          <a:bodyPr/>
          <a:lstStyle/>
          <a:p>
            <a:r>
              <a:rPr lang="en-US">
                <a:latin typeface="Bahnschrift"/>
              </a:rPr>
              <a:t>04. Adaptability</a:t>
            </a:r>
          </a:p>
        </p:txBody>
      </p:sp>
      <p:sp>
        <p:nvSpPr>
          <p:cNvPr id="4" name="Flexibility">
            <a:extLst>
              <a:ext uri="{FF2B5EF4-FFF2-40B4-BE49-F238E27FC236}">
                <a16:creationId xmlns:a16="http://schemas.microsoft.com/office/drawing/2014/main" id="{1EC36182-4679-6C4D-1F49-2DE8E5171AE2}"/>
              </a:ext>
            </a:extLst>
          </p:cNvPr>
          <p:cNvSpPr/>
          <p:nvPr/>
        </p:nvSpPr>
        <p:spPr>
          <a:xfrm>
            <a:off x="7354389" y="5097858"/>
            <a:ext cx="4221215"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gn="r">
              <a:lnSpc>
                <a:spcPts val="4013"/>
              </a:lnSpc>
            </a:pPr>
            <a:r>
              <a:rPr lang="en-US" sz="3600" dirty="0">
                <a:solidFill>
                  <a:srgbClr val="000000"/>
                </a:solidFill>
                <a:latin typeface="Bahnschrift"/>
                <a:ea typeface="Satoshi Medium"/>
              </a:rPr>
              <a:t>User Experience</a:t>
            </a:r>
            <a:endParaRPr lang="fr-FR" dirty="0"/>
          </a:p>
        </p:txBody>
      </p:sp>
    </p:spTree>
    <p:extLst>
      <p:ext uri="{BB962C8B-B14F-4D97-AF65-F5344CB8AC3E}">
        <p14:creationId xmlns:p14="http://schemas.microsoft.com/office/powerpoint/2010/main" val="97778810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3AF59-2011-34B8-A59B-D81EAB004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49721-1A94-BFB0-B477-762194A1430A}"/>
              </a:ext>
            </a:extLst>
          </p:cNvPr>
          <p:cNvSpPr>
            <a:spLocks noGrp="1"/>
          </p:cNvSpPr>
          <p:nvPr>
            <p:ph type="title"/>
          </p:nvPr>
        </p:nvSpPr>
        <p:spPr/>
        <p:txBody>
          <a:bodyPr/>
          <a:lstStyle/>
          <a:p>
            <a:r>
              <a:rPr lang="en-US">
                <a:latin typeface="Bahnschrift SemiBold"/>
              </a:rPr>
              <a:t>Considering user experience</a:t>
            </a:r>
            <a:endParaRPr lang="fr-FR"/>
          </a:p>
        </p:txBody>
      </p:sp>
      <p:pic>
        <p:nvPicPr>
          <p:cNvPr id="6" name="Mask Group" descr="preencoded.png">
            <a:extLst>
              <a:ext uri="{FF2B5EF4-FFF2-40B4-BE49-F238E27FC236}">
                <a16:creationId xmlns:a16="http://schemas.microsoft.com/office/drawing/2014/main" id="{CF9AE2A9-1B2D-C6AD-3C3E-1FB72351DF73}"/>
              </a:ext>
            </a:extLst>
          </p:cNvPr>
          <p:cNvPicPr>
            <a:picLocks noChangeAspect="1"/>
          </p:cNvPicPr>
          <p:nvPr/>
        </p:nvPicPr>
        <p:blipFill>
          <a:blip r:embed="rId3"/>
          <a:srcRect/>
          <a:stretch/>
        </p:blipFill>
        <p:spPr>
          <a:xfrm>
            <a:off x="5628887" y="3324926"/>
            <a:ext cx="3301397" cy="3533074"/>
          </a:xfrm>
          <a:prstGeom prst="rect">
            <a:avLst/>
          </a:prstGeom>
        </p:spPr>
      </p:pic>
      <p:pic>
        <p:nvPicPr>
          <p:cNvPr id="11" name="Mask Group" descr="preencoded.png">
            <a:extLst>
              <a:ext uri="{FF2B5EF4-FFF2-40B4-BE49-F238E27FC236}">
                <a16:creationId xmlns:a16="http://schemas.microsoft.com/office/drawing/2014/main" id="{9B6A717B-B561-E587-BFB6-C30A19AF85F2}"/>
              </a:ext>
            </a:extLst>
          </p:cNvPr>
          <p:cNvPicPr>
            <a:picLocks noChangeAspect="1"/>
          </p:cNvPicPr>
          <p:nvPr/>
        </p:nvPicPr>
        <p:blipFill>
          <a:blip r:embed="rId4"/>
          <a:srcRect/>
          <a:stretch/>
        </p:blipFill>
        <p:spPr>
          <a:xfrm>
            <a:off x="8296931" y="1595708"/>
            <a:ext cx="3301397" cy="4995534"/>
          </a:xfrm>
          <a:prstGeom prst="rect">
            <a:avLst/>
          </a:prstGeom>
        </p:spPr>
      </p:pic>
      <p:sp>
        <p:nvSpPr>
          <p:cNvPr id="13" name="Experienced users do not have the same needs that novices">
            <a:extLst>
              <a:ext uri="{FF2B5EF4-FFF2-40B4-BE49-F238E27FC236}">
                <a16:creationId xmlns:a16="http://schemas.microsoft.com/office/drawing/2014/main" id="{FDC32898-1AE9-C45E-059F-A9382CBCCFD9}"/>
              </a:ext>
            </a:extLst>
          </p:cNvPr>
          <p:cNvSpPr/>
          <p:nvPr/>
        </p:nvSpPr>
        <p:spPr>
          <a:xfrm>
            <a:off x="637112" y="2060162"/>
            <a:ext cx="6982888"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50" b="1" dirty="0">
                <a:solidFill>
                  <a:srgbClr val="000000"/>
                </a:solidFill>
                <a:latin typeface="Bahnschrift SemiLight" panose="020B0502040204020203" pitchFamily="34" charset="0"/>
                <a:ea typeface="Satoshi Bold"/>
                <a:cs typeface="Satoshi Bold" pitchFamily="34" charset="-120"/>
              </a:rPr>
              <a:t>Experienced users do not have the same needs that novices</a:t>
            </a:r>
            <a:endParaRPr lang="en-US" sz="3850" dirty="0">
              <a:solidFill>
                <a:srgbClr val="000000"/>
              </a:solidFill>
              <a:latin typeface="Bahnschrift SemiLight" panose="020B0502040204020203" pitchFamily="34" charset="0"/>
              <a:ea typeface="Satoshi Bold"/>
            </a:endParaRPr>
          </a:p>
        </p:txBody>
      </p:sp>
      <p:sp>
        <p:nvSpPr>
          <p:cNvPr id="15" name="Tutorials tooltips or educational diagrams will be more intended for novices Shortcuts interface settings or the use of jargon will be more for experts">
            <a:extLst>
              <a:ext uri="{FF2B5EF4-FFF2-40B4-BE49-F238E27FC236}">
                <a16:creationId xmlns:a16="http://schemas.microsoft.com/office/drawing/2014/main" id="{133DE198-33D1-9FA2-1FA2-41A8D1F811FA}"/>
              </a:ext>
            </a:extLst>
          </p:cNvPr>
          <p:cNvSpPr/>
          <p:nvPr/>
        </p:nvSpPr>
        <p:spPr>
          <a:xfrm>
            <a:off x="637573" y="3834808"/>
            <a:ext cx="4517701" cy="2360209"/>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Tutorials, tooltips or educational diagrams will be more intended for novices.
Shortcuts, interface settings or the use of jargon will be more for experts.
</a:t>
            </a:r>
            <a:endParaRPr lang="en-US" sz="1824" dirty="0">
              <a:solidFill>
                <a:srgbClr val="000000"/>
              </a:solidFill>
              <a:latin typeface="Bahnschrift SemiLight" panose="020B0502040204020203" pitchFamily="34" charset="0"/>
            </a:endParaRPr>
          </a:p>
        </p:txBody>
      </p:sp>
      <p:sp>
        <p:nvSpPr>
          <p:cNvPr id="3" name="ZoneTexte 2">
            <a:extLst>
              <a:ext uri="{FF2B5EF4-FFF2-40B4-BE49-F238E27FC236}">
                <a16:creationId xmlns:a16="http://schemas.microsoft.com/office/drawing/2014/main" id="{C1990893-E499-539F-D40B-2BB37788B060}"/>
              </a:ext>
            </a:extLst>
          </p:cNvPr>
          <p:cNvSpPr txBox="1"/>
          <p:nvPr/>
        </p:nvSpPr>
        <p:spPr>
          <a:xfrm>
            <a:off x="9408118" y="64088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367814425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F012C-DF2C-D46D-49B1-15C711095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D98A3-E6EC-862F-64A8-A5987E47DD2C}"/>
              </a:ext>
            </a:extLst>
          </p:cNvPr>
          <p:cNvSpPr>
            <a:spLocks noGrp="1"/>
          </p:cNvSpPr>
          <p:nvPr>
            <p:ph type="title"/>
          </p:nvPr>
        </p:nvSpPr>
        <p:spPr/>
        <p:txBody>
          <a:bodyPr/>
          <a:lstStyle/>
          <a:p>
            <a:r>
              <a:rPr lang="en-US">
                <a:latin typeface="Bahnschrift SemiBold"/>
              </a:rPr>
              <a:t>Flexibility</a:t>
            </a:r>
            <a:endParaRPr lang="fr-FR"/>
          </a:p>
        </p:txBody>
      </p:sp>
      <p:sp>
        <p:nvSpPr>
          <p:cNvPr id="4" name="The learning curve">
            <a:extLst>
              <a:ext uri="{FF2B5EF4-FFF2-40B4-BE49-F238E27FC236}">
                <a16:creationId xmlns:a16="http://schemas.microsoft.com/office/drawing/2014/main" id="{78E1DD2F-2C94-667B-201A-B821601B44B6}"/>
              </a:ext>
            </a:extLst>
          </p:cNvPr>
          <p:cNvSpPr/>
          <p:nvPr/>
        </p:nvSpPr>
        <p:spPr>
          <a:xfrm>
            <a:off x="620547" y="2399912"/>
            <a:ext cx="598016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a:latin typeface="Bahnschrift SemiLight" panose="020B0502040204020203" pitchFamily="34" charset="0"/>
                <a:ea typeface="Satoshi Bold" pitchFamily="34" charset="-122"/>
                <a:cs typeface="Satoshi Bold" pitchFamily="34" charset="-120"/>
              </a:rPr>
              <a:t>The learning curve</a:t>
            </a:r>
            <a:endParaRPr lang="en-US" sz="3877">
              <a:latin typeface="Bahnschrift SemiLight" panose="020B0502040204020203" pitchFamily="34" charset="0"/>
            </a:endParaRPr>
          </a:p>
        </p:txBody>
      </p:sp>
      <p:sp>
        <p:nvSpPr>
          <p:cNvPr id="7" name="Experienced users do not have the same needs as novices Shortcuts can then be useful as can expert interfaces etc">
            <a:extLst>
              <a:ext uri="{FF2B5EF4-FFF2-40B4-BE49-F238E27FC236}">
                <a16:creationId xmlns:a16="http://schemas.microsoft.com/office/drawing/2014/main" id="{66A639BC-6ACE-6C12-5800-F53AB7464497}"/>
              </a:ext>
            </a:extLst>
          </p:cNvPr>
          <p:cNvSpPr/>
          <p:nvPr/>
        </p:nvSpPr>
        <p:spPr>
          <a:xfrm>
            <a:off x="622632" y="3588278"/>
            <a:ext cx="5140333" cy="260636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latin typeface="Bahnschrift SemiLight" panose="020B0502040204020203" pitchFamily="34" charset="0"/>
                <a:ea typeface="Satoshi Regular" pitchFamily="34" charset="-122"/>
                <a:cs typeface="Satoshi Regular" pitchFamily="34" charset="-120"/>
              </a:rPr>
              <a:t>Experienced users do not have the same needs as novices. Shortcuts can then be useful, as can expert interfaces, etc.
</a:t>
            </a:r>
            <a:endParaRPr lang="en-US" sz="1824" dirty="0">
              <a:latin typeface="Bahnschrift SemiLight" panose="020B0502040204020203" pitchFamily="34" charset="0"/>
            </a:endParaRPr>
          </a:p>
        </p:txBody>
      </p:sp>
      <p:pic>
        <p:nvPicPr>
          <p:cNvPr id="9" name="Mask Group" descr="preencoded.png">
            <a:extLst>
              <a:ext uri="{FF2B5EF4-FFF2-40B4-BE49-F238E27FC236}">
                <a16:creationId xmlns:a16="http://schemas.microsoft.com/office/drawing/2014/main" id="{AF946BDD-D06D-806B-78FF-0B035426662A}"/>
              </a:ext>
            </a:extLst>
          </p:cNvPr>
          <p:cNvPicPr>
            <a:picLocks noChangeAspect="1"/>
          </p:cNvPicPr>
          <p:nvPr/>
        </p:nvPicPr>
        <p:blipFill>
          <a:blip r:embed="rId3"/>
          <a:srcRect/>
          <a:stretch/>
        </p:blipFill>
        <p:spPr>
          <a:xfrm>
            <a:off x="6588315" y="1599587"/>
            <a:ext cx="5603686" cy="4995534"/>
          </a:xfrm>
          <a:prstGeom prst="rect">
            <a:avLst/>
          </a:prstGeom>
        </p:spPr>
      </p:pic>
      <p:pic>
        <p:nvPicPr>
          <p:cNvPr id="12" name="Arrow 1" descr="preencoded.png">
            <a:extLst>
              <a:ext uri="{FF2B5EF4-FFF2-40B4-BE49-F238E27FC236}">
                <a16:creationId xmlns:a16="http://schemas.microsoft.com/office/drawing/2014/main" id="{E8E62C0A-D6E2-5087-4257-08F3F24BE8A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93825" y="2282074"/>
            <a:ext cx="4480109" cy="4139429"/>
          </a:xfrm>
          <a:prstGeom prst="rect">
            <a:avLst/>
          </a:prstGeom>
        </p:spPr>
      </p:pic>
      <p:sp>
        <p:nvSpPr>
          <p:cNvPr id="20" name="Text">
            <a:extLst>
              <a:ext uri="{FF2B5EF4-FFF2-40B4-BE49-F238E27FC236}">
                <a16:creationId xmlns:a16="http://schemas.microsoft.com/office/drawing/2014/main" id="{AA903D58-DF0C-21B7-9434-2B2146A45C97}"/>
              </a:ext>
            </a:extLst>
          </p:cNvPr>
          <p:cNvSpPr/>
          <p:nvPr/>
        </p:nvSpPr>
        <p:spPr>
          <a:xfrm>
            <a:off x="10671621" y="2400087"/>
            <a:ext cx="535753" cy="2895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280"/>
              </a:lnSpc>
              <a:spcAft>
                <a:spcPts val="1596"/>
              </a:spcAft>
              <a:buNone/>
            </a:pPr>
            <a:r>
              <a:rPr lang="en-US" sz="1596" u="sng" dirty="0">
                <a:solidFill>
                  <a:srgbClr val="FFFFFF"/>
                </a:solidFill>
                <a:latin typeface="Inter Medium" pitchFamily="34" charset="0"/>
                <a:ea typeface="Inter Medium" pitchFamily="34" charset="-122"/>
                <a:cs typeface="Inter Medium" pitchFamily="34" charset="-120"/>
                <a:hlinkClick r:id="rId6">
                  <a:extLst>
                    <a:ext uri="{A12FA001-AC4F-418D-AE19-62706E023703}">
                      <ahyp:hlinkClr xmlns:ahyp="http://schemas.microsoft.com/office/drawing/2018/hyperlinkcolor" val="tx"/>
                    </a:ext>
                  </a:extLst>
                </a:hlinkClick>
              </a:rPr>
              <a:t>Click</a:t>
            </a:r>
            <a:endParaRPr lang="en-US" sz="1596" dirty="0"/>
          </a:p>
        </p:txBody>
      </p:sp>
      <p:sp>
        <p:nvSpPr>
          <p:cNvPr id="3" name="ZoneTexte 2">
            <a:extLst>
              <a:ext uri="{FF2B5EF4-FFF2-40B4-BE49-F238E27FC236}">
                <a16:creationId xmlns:a16="http://schemas.microsoft.com/office/drawing/2014/main" id="{263E71C8-AD2A-F58E-8697-A1F171EFED74}"/>
              </a:ext>
            </a:extLst>
          </p:cNvPr>
          <p:cNvSpPr txBox="1"/>
          <p:nvPr/>
        </p:nvSpPr>
        <p:spPr>
          <a:xfrm>
            <a:off x="7096718" y="626643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41564481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81304-7FE5-139D-59B5-5566D976877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619AECC-15D5-B3DB-2089-4BFBDBAB4686}"/>
              </a:ext>
            </a:extLst>
          </p:cNvPr>
          <p:cNvSpPr>
            <a:spLocks noGrp="1"/>
          </p:cNvSpPr>
          <p:nvPr>
            <p:ph type="title"/>
          </p:nvPr>
        </p:nvSpPr>
        <p:spPr/>
        <p:txBody>
          <a:bodyPr/>
          <a:lstStyle/>
          <a:p>
            <a:r>
              <a:rPr lang="fr-FR" err="1">
                <a:latin typeface="Bahnschrift SemiBold"/>
              </a:rPr>
              <a:t>Exercise</a:t>
            </a:r>
            <a:endParaRPr lang="fr-FR" err="1"/>
          </a:p>
        </p:txBody>
      </p:sp>
      <p:sp>
        <p:nvSpPr>
          <p:cNvPr id="5" name="Are different means and modes of action made available to the user Is the interface usable via keyboard voice command gestures etc  Can the user configure the software according to his preferences">
            <a:extLst>
              <a:ext uri="{FF2B5EF4-FFF2-40B4-BE49-F238E27FC236}">
                <a16:creationId xmlns:a16="http://schemas.microsoft.com/office/drawing/2014/main" id="{3AFCA5D0-2F26-C7AC-AF44-722C4B1D05A3}"/>
              </a:ext>
            </a:extLst>
          </p:cNvPr>
          <p:cNvSpPr/>
          <p:nvPr/>
        </p:nvSpPr>
        <p:spPr>
          <a:xfrm>
            <a:off x="838200" y="2403786"/>
            <a:ext cx="5703708" cy="2050428"/>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554"/>
              </a:lnSpc>
            </a:pPr>
            <a:r>
              <a:rPr lang="en-US" sz="2400" dirty="0">
                <a:latin typeface="Bahnschrift SemiLight"/>
                <a:ea typeface="Calibri"/>
                <a:cs typeface="Calibri"/>
              </a:rPr>
              <a:t>Continue to assess the same web interface with capian.co</a:t>
            </a:r>
            <a:endParaRPr lang="en-US" sz="2400" dirty="0">
              <a:latin typeface="Bahnschrift SemiLight"/>
              <a:ea typeface="Satoshi Regular"/>
              <a:cs typeface="Satoshi Regular" pitchFamily="34" charset="-120"/>
            </a:endParaRPr>
          </a:p>
          <a:p>
            <a:pPr>
              <a:lnSpc>
                <a:spcPts val="2554"/>
              </a:lnSpc>
            </a:pPr>
            <a:endParaRPr lang="en-US" sz="1600" dirty="0">
              <a:solidFill>
                <a:srgbClr val="000000"/>
              </a:solidFill>
              <a:latin typeface="Bahnschrift SemiLight"/>
              <a:ea typeface="Satoshi Regular"/>
              <a:cs typeface="Satoshi Regular" pitchFamily="34" charset="-120"/>
            </a:endParaRPr>
          </a:p>
          <a:p>
            <a:pPr marL="285750" indent="-285750">
              <a:lnSpc>
                <a:spcPts val="2554"/>
              </a:lnSpc>
              <a:buFont typeface="Calibri"/>
              <a:buChar char="-"/>
            </a:pPr>
            <a:r>
              <a:rPr lang="en-US" sz="2400" dirty="0">
                <a:latin typeface="Bahnschrift SemiLight"/>
                <a:ea typeface="Satoshi Regular"/>
                <a:cs typeface="Satoshi Regular" pitchFamily="34" charset="-120"/>
              </a:rPr>
              <a:t>Are different means and modes of action made available to the user?</a:t>
            </a:r>
            <a:endParaRPr lang="en-US" sz="2400" dirty="0">
              <a:latin typeface="Bahnschrift SemiLight"/>
              <a:ea typeface="Calibri" panose="020F0502020204030204"/>
              <a:cs typeface="Calibri" panose="020F0502020204030204"/>
            </a:endParaRPr>
          </a:p>
          <a:p>
            <a:pPr marL="285750" indent="-285750">
              <a:lnSpc>
                <a:spcPts val="2554"/>
              </a:lnSpc>
              <a:buFont typeface="Calibri"/>
              <a:buChar char="-"/>
            </a:pPr>
            <a:r>
              <a:rPr lang="en-US" sz="2400" dirty="0">
                <a:latin typeface="Bahnschrift SemiLight"/>
                <a:ea typeface="Satoshi Regular"/>
                <a:cs typeface="Satoshi Regular" pitchFamily="34" charset="-120"/>
              </a:rPr>
              <a:t>Is the interface usable via keyboard, voice command, gestures, etc.? </a:t>
            </a:r>
          </a:p>
          <a:p>
            <a:pPr marL="285750" indent="-285750" algn="l">
              <a:lnSpc>
                <a:spcPts val="2554"/>
              </a:lnSpc>
              <a:buFont typeface="Calibri"/>
              <a:buChar char="-"/>
            </a:pPr>
            <a:r>
              <a:rPr lang="en-US" sz="2400" dirty="0">
                <a:latin typeface="Bahnschrift SemiLight"/>
                <a:ea typeface="Satoshi Regular"/>
                <a:cs typeface="Satoshi Regular" pitchFamily="34" charset="-120"/>
              </a:rPr>
              <a:t>Can the user configure the software according to his preferences?</a:t>
            </a:r>
            <a:endParaRPr lang="en-US" sz="2400" dirty="0">
              <a:latin typeface="Bahnschrift SemiLight"/>
              <a:ea typeface="Satoshi Regular"/>
            </a:endParaRPr>
          </a:p>
        </p:txBody>
      </p:sp>
      <p:pic>
        <p:nvPicPr>
          <p:cNvPr id="3" name="Picture 2" descr="Main, Écrivez, Stylo, Carnet, Journal">
            <a:extLst>
              <a:ext uri="{FF2B5EF4-FFF2-40B4-BE49-F238E27FC236}">
                <a16:creationId xmlns:a16="http://schemas.microsoft.com/office/drawing/2014/main" id="{BC6C6408-5C93-ABF2-CF50-1FC13D4C5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11732"/>
            <a:ext cx="4076700" cy="271654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F290DE4-61C1-F17D-E0A9-47F58B6420F9}"/>
              </a:ext>
            </a:extLst>
          </p:cNvPr>
          <p:cNvSpPr txBox="1"/>
          <p:nvPr/>
        </p:nvSpPr>
        <p:spPr>
          <a:xfrm>
            <a:off x="8966200" y="5169388"/>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http://pixabay.com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242869076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1D25F-8873-DC5B-6C58-EA950E4E1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85A41-069D-E9EF-4739-211A1CC1FC27}"/>
              </a:ext>
            </a:extLst>
          </p:cNvPr>
          <p:cNvSpPr>
            <a:spLocks noGrp="1"/>
          </p:cNvSpPr>
          <p:nvPr>
            <p:ph type="ctrTitle"/>
          </p:nvPr>
        </p:nvSpPr>
        <p:spPr>
          <a:xfrm>
            <a:off x="2430805" y="3432041"/>
            <a:ext cx="9144000" cy="2387600"/>
          </a:xfrm>
        </p:spPr>
        <p:txBody>
          <a:bodyPr/>
          <a:lstStyle/>
          <a:p>
            <a:r>
              <a:rPr lang="en-US">
                <a:latin typeface="Bahnschrift"/>
              </a:rPr>
              <a:t>05. Error Handling</a:t>
            </a:r>
          </a:p>
        </p:txBody>
      </p:sp>
    </p:spTree>
    <p:extLst>
      <p:ext uri="{BB962C8B-B14F-4D97-AF65-F5344CB8AC3E}">
        <p14:creationId xmlns:p14="http://schemas.microsoft.com/office/powerpoint/2010/main" val="19235054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34B18-E7B9-F87C-0956-A186D731E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7140B-A467-7DCC-C67A-7192E575BDA7}"/>
              </a:ext>
            </a:extLst>
          </p:cNvPr>
          <p:cNvSpPr>
            <a:spLocks noGrp="1"/>
          </p:cNvSpPr>
          <p:nvPr>
            <p:ph type="title"/>
          </p:nvPr>
        </p:nvSpPr>
        <p:spPr/>
        <p:txBody>
          <a:bodyPr/>
          <a:lstStyle/>
          <a:p>
            <a:r>
              <a:rPr lang="en-US">
                <a:latin typeface="Bahnschrift SemiBold"/>
              </a:rPr>
              <a:t>Error Handling</a:t>
            </a:r>
            <a:endParaRPr lang="fr-FR"/>
          </a:p>
        </p:txBody>
      </p:sp>
      <p:sp>
        <p:nvSpPr>
          <p:cNvPr id="20" name="Text">
            <a:extLst>
              <a:ext uri="{FF2B5EF4-FFF2-40B4-BE49-F238E27FC236}">
                <a16:creationId xmlns:a16="http://schemas.microsoft.com/office/drawing/2014/main" id="{4AC2523D-6FEB-EBB7-3FC7-B54211CF5460}"/>
              </a:ext>
            </a:extLst>
          </p:cNvPr>
          <p:cNvSpPr/>
          <p:nvPr/>
        </p:nvSpPr>
        <p:spPr>
          <a:xfrm>
            <a:off x="10671621" y="2400087"/>
            <a:ext cx="535753" cy="28959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280"/>
              </a:lnSpc>
              <a:spcAft>
                <a:spcPts val="1596"/>
              </a:spcAft>
              <a:buNone/>
            </a:pPr>
            <a:r>
              <a:rPr lang="en-US" sz="1596" u="sng">
                <a:solidFill>
                  <a:srgbClr val="FFFFFF"/>
                </a:solidFill>
                <a:latin typeface="Inter Medium" pitchFamily="34" charset="0"/>
                <a:ea typeface="Inter Medium" pitchFamily="34" charset="-122"/>
                <a:cs typeface="Inter Medium" pitchFamily="34" charset="-120"/>
                <a:hlinkClick r:id="rId3">
                  <a:extLst>
                    <a:ext uri="{A12FA001-AC4F-418D-AE19-62706E023703}">
                      <ahyp:hlinkClr xmlns:ahyp="http://schemas.microsoft.com/office/drawing/2018/hyperlinkcolor" val="tx"/>
                    </a:ext>
                  </a:extLst>
                </a:hlinkClick>
              </a:rPr>
              <a:t>Click</a:t>
            </a:r>
            <a:endParaRPr lang="en-US" sz="1596"/>
          </a:p>
        </p:txBody>
      </p:sp>
      <p:sp>
        <p:nvSpPr>
          <p:cNvPr id="4" name="Interruptions caused by errors have negative consequences">
            <a:extLst>
              <a:ext uri="{FF2B5EF4-FFF2-40B4-BE49-F238E27FC236}">
                <a16:creationId xmlns:a16="http://schemas.microsoft.com/office/drawing/2014/main" id="{EE591757-E7FE-01F4-1F2F-0866298CE229}"/>
              </a:ext>
            </a:extLst>
          </p:cNvPr>
          <p:cNvSpPr/>
          <p:nvPr/>
        </p:nvSpPr>
        <p:spPr>
          <a:xfrm>
            <a:off x="637112" y="2167998"/>
            <a:ext cx="6168399"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Interruptions caused by errors have negative consequences</a:t>
            </a:r>
            <a:endParaRPr lang="en-US" sz="3877" dirty="0">
              <a:latin typeface="Bahnschrift SemiLight" panose="020B0502040204020203" pitchFamily="34" charset="0"/>
            </a:endParaRPr>
          </a:p>
        </p:txBody>
      </p:sp>
      <p:sp>
        <p:nvSpPr>
          <p:cNvPr id="7" name="There are various ways to protect users from errors">
            <a:extLst>
              <a:ext uri="{FF2B5EF4-FFF2-40B4-BE49-F238E27FC236}">
                <a16:creationId xmlns:a16="http://schemas.microsoft.com/office/drawing/2014/main" id="{E7672792-2FEE-BB4B-7A21-904F9549DCE8}"/>
              </a:ext>
            </a:extLst>
          </p:cNvPr>
          <p:cNvSpPr/>
          <p:nvPr/>
        </p:nvSpPr>
        <p:spPr>
          <a:xfrm>
            <a:off x="622632" y="4977081"/>
            <a:ext cx="5140333" cy="117286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a:solidFill>
                  <a:srgbClr val="444343"/>
                </a:solidFill>
                <a:latin typeface="Bahnschrift SemiLight" panose="020B0502040204020203" pitchFamily="34" charset="0"/>
                <a:ea typeface="Satoshi Regular" pitchFamily="34" charset="-122"/>
                <a:cs typeface="Satoshi Regular" pitchFamily="34" charset="-120"/>
              </a:rPr>
              <a:t>There are various ways to protect users from errors.</a:t>
            </a:r>
            <a:endParaRPr lang="en-US" sz="1824">
              <a:latin typeface="Bahnschrift SemiLight" panose="020B0502040204020203" pitchFamily="34" charset="0"/>
            </a:endParaRPr>
          </a:p>
        </p:txBody>
      </p:sp>
    </p:spTree>
    <p:extLst>
      <p:ext uri="{BB962C8B-B14F-4D97-AF65-F5344CB8AC3E}">
        <p14:creationId xmlns:p14="http://schemas.microsoft.com/office/powerpoint/2010/main" val="3610512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B9060-3F14-C8B7-1139-EF7DC048D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C564B-F2F5-EEC6-4807-D9BD0E8429BC}"/>
              </a:ext>
            </a:extLst>
          </p:cNvPr>
          <p:cNvSpPr>
            <a:spLocks noGrp="1"/>
          </p:cNvSpPr>
          <p:nvPr>
            <p:ph type="title"/>
          </p:nvPr>
        </p:nvSpPr>
        <p:spPr>
          <a:xfrm>
            <a:off x="838200" y="365125"/>
            <a:ext cx="10515600" cy="1325563"/>
          </a:xfrm>
        </p:spPr>
        <p:txBody>
          <a:bodyPr anchor="ctr">
            <a:normAutofit/>
          </a:bodyPr>
          <a:lstStyle/>
          <a:p>
            <a:r>
              <a:rPr lang="fr-BE" b="1" i="0" dirty="0">
                <a:effectLst/>
              </a:rPr>
              <a:t>The Psychology of </a:t>
            </a:r>
            <a:r>
              <a:rPr lang="fr-BE" b="1" i="0" dirty="0" err="1">
                <a:effectLst/>
              </a:rPr>
              <a:t>Colors</a:t>
            </a:r>
            <a:endParaRPr lang="fr-BE" dirty="0"/>
          </a:p>
        </p:txBody>
      </p:sp>
      <p:sp>
        <p:nvSpPr>
          <p:cNvPr id="3" name="Content Placeholder 2">
            <a:extLst>
              <a:ext uri="{FF2B5EF4-FFF2-40B4-BE49-F238E27FC236}">
                <a16:creationId xmlns:a16="http://schemas.microsoft.com/office/drawing/2014/main" id="{78837B60-6BFD-0525-2460-01EA2E286CAB}"/>
              </a:ext>
            </a:extLst>
          </p:cNvPr>
          <p:cNvSpPr>
            <a:spLocks noGrp="1"/>
          </p:cNvSpPr>
          <p:nvPr>
            <p:ph sz="half" idx="1"/>
          </p:nvPr>
        </p:nvSpPr>
        <p:spPr>
          <a:xfrm>
            <a:off x="838200" y="1825625"/>
            <a:ext cx="5181600" cy="4351338"/>
          </a:xfrm>
        </p:spPr>
        <p:txBody>
          <a:bodyPr>
            <a:normAutofit/>
          </a:bodyPr>
          <a:lstStyle/>
          <a:p>
            <a:pPr marL="0" indent="0">
              <a:buNone/>
            </a:pPr>
            <a:r>
              <a:rPr lang="en-US" sz="1800"/>
              <a:t>A brilliant </a:t>
            </a:r>
            <a:r>
              <a:rPr lang="en-US" sz="1800">
                <a:hlinkClick r:id="rId3"/>
              </a:rPr>
              <a:t>infographic</a:t>
            </a:r>
            <a:endParaRPr lang="en-US" sz="1800"/>
          </a:p>
          <a:p>
            <a:pPr marL="0" indent="0">
              <a:buNone/>
            </a:pPr>
            <a:endParaRPr lang="en-US" sz="1800"/>
          </a:p>
          <a:p>
            <a:pPr marL="0" indent="0">
              <a:buNone/>
            </a:pPr>
            <a:r>
              <a:rPr lang="en-US" sz="1800"/>
              <a:t>And… many tools:</a:t>
            </a:r>
          </a:p>
          <a:p>
            <a:r>
              <a:rPr lang="fr-BE" sz="1800">
                <a:hlinkClick r:id="rId4"/>
              </a:rPr>
              <a:t>https://coolors.co/</a:t>
            </a:r>
            <a:endParaRPr lang="en-US" sz="1800"/>
          </a:p>
          <a:p>
            <a:r>
              <a:rPr lang="fr-BE" sz="1800">
                <a:hlinkClick r:id="rId5"/>
              </a:rPr>
              <a:t>https://flatuicolors.com/</a:t>
            </a:r>
            <a:endParaRPr lang="en-US" sz="1800"/>
          </a:p>
          <a:p>
            <a:r>
              <a:rPr lang="fr-BE" sz="1800">
                <a:hlinkClick r:id="rId6"/>
              </a:rPr>
              <a:t>https://colorhunt.co/</a:t>
            </a:r>
            <a:endParaRPr lang="en-US" sz="1800"/>
          </a:p>
          <a:p>
            <a:r>
              <a:rPr lang="fr-BE" sz="1800">
                <a:hlinkClick r:id="rId7"/>
              </a:rPr>
              <a:t>https://color.adobe.com/</a:t>
            </a:r>
            <a:endParaRPr lang="en-US" sz="1800"/>
          </a:p>
          <a:p>
            <a:r>
              <a:rPr lang="fr-BE" sz="1800">
                <a:hlinkClick r:id="rId8"/>
              </a:rPr>
              <a:t>https://www.figma.com/color-palette-generator/</a:t>
            </a:r>
            <a:endParaRPr lang="en-US" sz="1800"/>
          </a:p>
          <a:p>
            <a:pPr marL="0" indent="0">
              <a:buNone/>
            </a:pPr>
            <a:r>
              <a:rPr lang="en-US" sz="1800"/>
              <a:t>And from an image:</a:t>
            </a:r>
          </a:p>
          <a:p>
            <a:r>
              <a:rPr lang="fr-BE" sz="1800">
                <a:hlinkClick r:id="rId9"/>
              </a:rPr>
              <a:t>https://coolors.co/image-picker</a:t>
            </a:r>
            <a:r>
              <a:rPr lang="en-US" sz="1800"/>
              <a:t> </a:t>
            </a:r>
          </a:p>
          <a:p>
            <a:r>
              <a:rPr lang="fr-BE" sz="1800">
                <a:hlinkClick r:id="rId10"/>
              </a:rPr>
              <a:t>https://palettegenerator.com/</a:t>
            </a:r>
            <a:r>
              <a:rPr lang="fr-BE" sz="1800"/>
              <a:t> </a:t>
            </a:r>
          </a:p>
        </p:txBody>
      </p:sp>
      <p:pic>
        <p:nvPicPr>
          <p:cNvPr id="6" name="Content Placeholder 3">
            <a:extLst>
              <a:ext uri="{FF2B5EF4-FFF2-40B4-BE49-F238E27FC236}">
                <a16:creationId xmlns:a16="http://schemas.microsoft.com/office/drawing/2014/main" id="{645891D7-72E5-5B6B-5382-3763F796E47E}"/>
              </a:ext>
            </a:extLst>
          </p:cNvPr>
          <p:cNvPicPr>
            <a:picLocks noChangeAspect="1"/>
          </p:cNvPicPr>
          <p:nvPr/>
        </p:nvPicPr>
        <p:blipFill rotWithShape="1">
          <a:blip r:embed="rId11">
            <a:extLst>
              <a:ext uri="{28A0092B-C50C-407E-A947-70E740481C1C}">
                <a14:useLocalDpi xmlns:a14="http://schemas.microsoft.com/office/drawing/2010/main" val="0"/>
              </a:ext>
            </a:extLst>
          </a:blip>
          <a:srcRect l="3404" t="6715" r="3782" b="2327"/>
          <a:stretch/>
        </p:blipFill>
        <p:spPr>
          <a:xfrm>
            <a:off x="6542937" y="1825625"/>
            <a:ext cx="4440126" cy="4351338"/>
          </a:xfrm>
          <a:prstGeom prst="rect">
            <a:avLst/>
          </a:prstGeom>
          <a:noFill/>
        </p:spPr>
      </p:pic>
      <p:sp>
        <p:nvSpPr>
          <p:cNvPr id="4" name="TextBox 3">
            <a:extLst>
              <a:ext uri="{FF2B5EF4-FFF2-40B4-BE49-F238E27FC236}">
                <a16:creationId xmlns:a16="http://schemas.microsoft.com/office/drawing/2014/main" id="{D2592361-E302-43A9-1C8C-7C5999BDCDB4}"/>
              </a:ext>
            </a:extLst>
          </p:cNvPr>
          <p:cNvSpPr txBox="1"/>
          <p:nvPr/>
        </p:nvSpPr>
        <p:spPr>
          <a:xfrm>
            <a:off x="6089030" y="6215876"/>
            <a:ext cx="5347939"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12"/>
              </a:rPr>
              <a:t>https://predictiveux.com/insights/color-theory-what-colors-mean</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05960288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82AC9-6A5E-E5E5-9FBE-BB50F1B3E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4FBEE-49CB-6CF7-4E33-7A7F537A3895}"/>
              </a:ext>
            </a:extLst>
          </p:cNvPr>
          <p:cNvSpPr>
            <a:spLocks noGrp="1"/>
          </p:cNvSpPr>
          <p:nvPr>
            <p:ph type="ctrTitle"/>
          </p:nvPr>
        </p:nvSpPr>
        <p:spPr>
          <a:xfrm>
            <a:off x="2430805" y="2777715"/>
            <a:ext cx="9144000" cy="2387600"/>
          </a:xfrm>
        </p:spPr>
        <p:txBody>
          <a:bodyPr/>
          <a:lstStyle/>
          <a:p>
            <a:r>
              <a:rPr lang="en-US" dirty="0">
                <a:latin typeface="Bahnschrift"/>
              </a:rPr>
              <a:t>05. Error Handling</a:t>
            </a:r>
          </a:p>
        </p:txBody>
      </p:sp>
      <p:sp>
        <p:nvSpPr>
          <p:cNvPr id="4" name="Error protection">
            <a:extLst>
              <a:ext uri="{FF2B5EF4-FFF2-40B4-BE49-F238E27FC236}">
                <a16:creationId xmlns:a16="http://schemas.microsoft.com/office/drawing/2014/main" id="{CED94F79-D29C-D9D9-5623-FF522FCE9149}"/>
              </a:ext>
            </a:extLst>
          </p:cNvPr>
          <p:cNvSpPr/>
          <p:nvPr/>
        </p:nvSpPr>
        <p:spPr>
          <a:xfrm>
            <a:off x="5173633" y="5165315"/>
            <a:ext cx="6401172"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r">
              <a:lnSpc>
                <a:spcPts val="4013"/>
              </a:lnSpc>
              <a:buNone/>
            </a:pPr>
            <a:r>
              <a:rPr lang="en-US" sz="3648" dirty="0">
                <a:solidFill>
                  <a:srgbClr val="000000"/>
                </a:solidFill>
                <a:latin typeface="Satoshi Medium" pitchFamily="34" charset="0"/>
                <a:ea typeface="Satoshi Medium" pitchFamily="34" charset="-122"/>
                <a:cs typeface="Satoshi Medium" pitchFamily="34" charset="-120"/>
              </a:rPr>
              <a:t>Error protection</a:t>
            </a:r>
            <a:endParaRPr lang="en-US" sz="3648" dirty="0">
              <a:solidFill>
                <a:srgbClr val="000000"/>
              </a:solidFill>
            </a:endParaRPr>
          </a:p>
        </p:txBody>
      </p:sp>
    </p:spTree>
    <p:extLst>
      <p:ext uri="{BB962C8B-B14F-4D97-AF65-F5344CB8AC3E}">
        <p14:creationId xmlns:p14="http://schemas.microsoft.com/office/powerpoint/2010/main" val="6714013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15A5A-93C2-DD23-EDEF-41E923AF37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213EB-FF9B-5B42-59FE-19D0B63918BD}"/>
              </a:ext>
            </a:extLst>
          </p:cNvPr>
          <p:cNvSpPr>
            <a:spLocks noGrp="1"/>
          </p:cNvSpPr>
          <p:nvPr>
            <p:ph type="title"/>
          </p:nvPr>
        </p:nvSpPr>
        <p:spPr/>
        <p:txBody>
          <a:bodyPr/>
          <a:lstStyle/>
          <a:p>
            <a:r>
              <a:rPr lang="en-US">
                <a:latin typeface="Bahnschrift SemiBold"/>
              </a:rPr>
              <a:t>Error Protection</a:t>
            </a:r>
            <a:endParaRPr lang="fr-FR"/>
          </a:p>
        </p:txBody>
      </p:sp>
      <p:pic>
        <p:nvPicPr>
          <p:cNvPr id="7" name="Mask Group" descr="preencoded.png">
            <a:extLst>
              <a:ext uri="{FF2B5EF4-FFF2-40B4-BE49-F238E27FC236}">
                <a16:creationId xmlns:a16="http://schemas.microsoft.com/office/drawing/2014/main" id="{065AFF85-EDFD-263A-0941-C8B80FC64EE9}"/>
              </a:ext>
            </a:extLst>
          </p:cNvPr>
          <p:cNvPicPr>
            <a:picLocks noChangeAspect="1"/>
          </p:cNvPicPr>
          <p:nvPr/>
        </p:nvPicPr>
        <p:blipFill>
          <a:blip r:embed="rId3"/>
          <a:srcRect/>
          <a:stretch/>
        </p:blipFill>
        <p:spPr>
          <a:xfrm>
            <a:off x="5589206" y="3278653"/>
            <a:ext cx="3301397" cy="3533074"/>
          </a:xfrm>
          <a:prstGeom prst="rect">
            <a:avLst/>
          </a:prstGeom>
        </p:spPr>
      </p:pic>
      <p:pic>
        <p:nvPicPr>
          <p:cNvPr id="10" name="Mask Group" descr="preencoded.png">
            <a:extLst>
              <a:ext uri="{FF2B5EF4-FFF2-40B4-BE49-F238E27FC236}">
                <a16:creationId xmlns:a16="http://schemas.microsoft.com/office/drawing/2014/main" id="{A4E842D3-C676-51C0-2DF7-091ACA379087}"/>
              </a:ext>
            </a:extLst>
          </p:cNvPr>
          <p:cNvPicPr>
            <a:picLocks noChangeAspect="1"/>
          </p:cNvPicPr>
          <p:nvPr/>
        </p:nvPicPr>
        <p:blipFill>
          <a:blip r:embed="rId4"/>
          <a:srcRect/>
          <a:stretch/>
        </p:blipFill>
        <p:spPr>
          <a:xfrm>
            <a:off x="8564664" y="1326713"/>
            <a:ext cx="3301397" cy="5531287"/>
          </a:xfrm>
          <a:prstGeom prst="rect">
            <a:avLst/>
          </a:prstGeom>
        </p:spPr>
      </p:pic>
      <p:pic>
        <p:nvPicPr>
          <p:cNvPr id="13" name="Mask Group" descr="preencoded.png">
            <a:extLst>
              <a:ext uri="{FF2B5EF4-FFF2-40B4-BE49-F238E27FC236}">
                <a16:creationId xmlns:a16="http://schemas.microsoft.com/office/drawing/2014/main" id="{22904079-F0C9-AD5E-0C98-4E3CC1C56AA0}"/>
              </a:ext>
            </a:extLst>
          </p:cNvPr>
          <p:cNvPicPr>
            <a:picLocks noChangeAspect="1"/>
          </p:cNvPicPr>
          <p:nvPr/>
        </p:nvPicPr>
        <p:blipFill>
          <a:blip r:embed="rId5"/>
          <a:srcRect/>
          <a:stretch/>
        </p:blipFill>
        <p:spPr>
          <a:xfrm>
            <a:off x="5589206" y="657809"/>
            <a:ext cx="3301397" cy="3938508"/>
          </a:xfrm>
          <a:prstGeom prst="rect">
            <a:avLst/>
          </a:prstGeom>
        </p:spPr>
      </p:pic>
      <p:sp>
        <p:nvSpPr>
          <p:cNvPr id="15" name="Prevention is better than cure what to cure">
            <a:extLst>
              <a:ext uri="{FF2B5EF4-FFF2-40B4-BE49-F238E27FC236}">
                <a16:creationId xmlns:a16="http://schemas.microsoft.com/office/drawing/2014/main" id="{5ABEAE16-652D-6386-6FFC-C3DE9F981691}"/>
              </a:ext>
            </a:extLst>
          </p:cNvPr>
          <p:cNvSpPr/>
          <p:nvPr/>
        </p:nvSpPr>
        <p:spPr>
          <a:xfrm>
            <a:off x="628830" y="2018911"/>
            <a:ext cx="6176681" cy="135032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4652"/>
              </a:lnSpc>
            </a:pPr>
            <a:r>
              <a:rPr lang="en-US" sz="3850" b="1" dirty="0">
                <a:solidFill>
                  <a:srgbClr val="000000"/>
                </a:solidFill>
                <a:latin typeface="Bahnschrift SemiLight" panose="020B0502040204020203" pitchFamily="34" charset="0"/>
                <a:ea typeface="Satoshi Bold"/>
                <a:cs typeface="Satoshi Bold" pitchFamily="34" charset="-120"/>
              </a:rPr>
              <a:t>Prevention is better than cure what to cure</a:t>
            </a:r>
            <a:endParaRPr lang="en-US" sz="3850" dirty="0">
              <a:solidFill>
                <a:srgbClr val="000000"/>
              </a:solidFill>
              <a:latin typeface="Bahnschrift SemiLight" panose="020B0502040204020203" pitchFamily="34" charset="0"/>
              <a:ea typeface="Satoshi Bold"/>
            </a:endParaRPr>
          </a:p>
        </p:txBody>
      </p:sp>
      <p:sp>
        <p:nvSpPr>
          <p:cNvPr id="17" name="Errors that may occur can be anticipated The user must then be warned in advance of an action In the event of an action being taken it is possible to provide safeguards">
            <a:extLst>
              <a:ext uri="{FF2B5EF4-FFF2-40B4-BE49-F238E27FC236}">
                <a16:creationId xmlns:a16="http://schemas.microsoft.com/office/drawing/2014/main" id="{F397FEF6-34A7-F30D-6C63-FADF4EDF3C00}"/>
              </a:ext>
            </a:extLst>
          </p:cNvPr>
          <p:cNvSpPr/>
          <p:nvPr/>
        </p:nvSpPr>
        <p:spPr>
          <a:xfrm>
            <a:off x="622632" y="3640649"/>
            <a:ext cx="4908656" cy="280908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Errors that may occur can be anticipated. 
The user must then be warned in advance of an action.
In the event of an action being taken, it is possible to provide safeguards.</a:t>
            </a:r>
            <a:endParaRPr lang="en-US" sz="1824" dirty="0">
              <a:solidFill>
                <a:srgbClr val="000000"/>
              </a:solidFill>
              <a:latin typeface="Bahnschrift SemiLight" panose="020B0502040204020203" pitchFamily="34" charset="0"/>
            </a:endParaRPr>
          </a:p>
        </p:txBody>
      </p:sp>
      <p:sp>
        <p:nvSpPr>
          <p:cNvPr id="4" name="ZoneTexte 3">
            <a:extLst>
              <a:ext uri="{FF2B5EF4-FFF2-40B4-BE49-F238E27FC236}">
                <a16:creationId xmlns:a16="http://schemas.microsoft.com/office/drawing/2014/main" id="{5AFF712D-BBBA-5241-B023-BCB6C151A8C8}"/>
              </a:ext>
            </a:extLst>
          </p:cNvPr>
          <p:cNvSpPr txBox="1"/>
          <p:nvPr/>
        </p:nvSpPr>
        <p:spPr>
          <a:xfrm>
            <a:off x="10215363" y="655867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ea typeface="Calibri"/>
                <a:cs typeface="Calibri"/>
              </a:rPr>
              <a:t>Source: </a:t>
            </a:r>
            <a:r>
              <a:rPr lang="fr-FR" sz="1200" dirty="0">
                <a:ea typeface="Calibri"/>
                <a:cs typeface="Calibri"/>
                <a:hlinkClick r:id="rId6"/>
              </a:rPr>
              <a:t>http://medium.com</a:t>
            </a:r>
            <a:r>
              <a:rPr lang="fr-FR" sz="1200" dirty="0">
                <a:ea typeface="Calibri"/>
                <a:cs typeface="Calibri"/>
              </a:rPr>
              <a:t> </a:t>
            </a:r>
            <a:endParaRPr lang="fr-FR" sz="1200" dirty="0"/>
          </a:p>
        </p:txBody>
      </p:sp>
    </p:spTree>
    <p:extLst>
      <p:ext uri="{BB962C8B-B14F-4D97-AF65-F5344CB8AC3E}">
        <p14:creationId xmlns:p14="http://schemas.microsoft.com/office/powerpoint/2010/main" val="7825105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C5A3D-DED7-2A6D-EC84-FB84D485C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B77807-B30F-147D-5823-E741E3B6858E}"/>
              </a:ext>
            </a:extLst>
          </p:cNvPr>
          <p:cNvSpPr>
            <a:spLocks noGrp="1"/>
          </p:cNvSpPr>
          <p:nvPr>
            <p:ph type="ctrTitle"/>
          </p:nvPr>
        </p:nvSpPr>
        <p:spPr>
          <a:xfrm>
            <a:off x="2430805" y="2777715"/>
            <a:ext cx="9144000" cy="2387600"/>
          </a:xfrm>
        </p:spPr>
        <p:txBody>
          <a:bodyPr/>
          <a:lstStyle/>
          <a:p>
            <a:r>
              <a:rPr lang="en-US">
                <a:latin typeface="Bahnschrift"/>
              </a:rPr>
              <a:t>05. Error Handling</a:t>
            </a:r>
          </a:p>
        </p:txBody>
      </p:sp>
      <p:sp>
        <p:nvSpPr>
          <p:cNvPr id="4" name="Error protection">
            <a:extLst>
              <a:ext uri="{FF2B5EF4-FFF2-40B4-BE49-F238E27FC236}">
                <a16:creationId xmlns:a16="http://schemas.microsoft.com/office/drawing/2014/main" id="{97B5F3AA-13EF-5575-DFE1-0FC909F62E3F}"/>
              </a:ext>
            </a:extLst>
          </p:cNvPr>
          <p:cNvSpPr/>
          <p:nvPr/>
        </p:nvSpPr>
        <p:spPr>
          <a:xfrm>
            <a:off x="6657742" y="5172402"/>
            <a:ext cx="5032402"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gn="r"/>
            <a:r>
              <a:rPr lang="en-US" sz="3600">
                <a:solidFill>
                  <a:srgbClr val="000000"/>
                </a:solidFill>
                <a:latin typeface="Satoshi Medium"/>
                <a:ea typeface="Satoshi Medium"/>
              </a:rPr>
              <a:t>Quality of error messages</a:t>
            </a:r>
            <a:endParaRPr lang="en-US" sz="3600">
              <a:solidFill>
                <a:srgbClr val="000000"/>
              </a:solidFill>
              <a:latin typeface="Satoshi Medium" pitchFamily="34" charset="0"/>
              <a:ea typeface="Satoshi Medium"/>
            </a:endParaRPr>
          </a:p>
        </p:txBody>
      </p:sp>
    </p:spTree>
    <p:extLst>
      <p:ext uri="{BB962C8B-B14F-4D97-AF65-F5344CB8AC3E}">
        <p14:creationId xmlns:p14="http://schemas.microsoft.com/office/powerpoint/2010/main" val="35424831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07408-777D-3362-E8B0-417DFE5DB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84994-0DD5-9AD2-26C4-3E722E02243D}"/>
              </a:ext>
            </a:extLst>
          </p:cNvPr>
          <p:cNvSpPr>
            <a:spLocks noGrp="1"/>
          </p:cNvSpPr>
          <p:nvPr>
            <p:ph type="title"/>
          </p:nvPr>
        </p:nvSpPr>
        <p:spPr/>
        <p:txBody>
          <a:bodyPr/>
          <a:lstStyle/>
          <a:p>
            <a:r>
              <a:rPr lang="en-US">
                <a:latin typeface="Bahnschrift SemiBold"/>
              </a:rPr>
              <a:t>Error message quality</a:t>
            </a:r>
            <a:endParaRPr lang="fr-FR"/>
          </a:p>
        </p:txBody>
      </p:sp>
      <p:pic>
        <p:nvPicPr>
          <p:cNvPr id="4" name="Mask Group" descr="preencoded.png">
            <a:extLst>
              <a:ext uri="{FF2B5EF4-FFF2-40B4-BE49-F238E27FC236}">
                <a16:creationId xmlns:a16="http://schemas.microsoft.com/office/drawing/2014/main" id="{57A6694F-35B5-2D79-714E-463F82A79C00}"/>
              </a:ext>
            </a:extLst>
          </p:cNvPr>
          <p:cNvPicPr>
            <a:picLocks noChangeAspect="1"/>
          </p:cNvPicPr>
          <p:nvPr/>
        </p:nvPicPr>
        <p:blipFill>
          <a:blip r:embed="rId3"/>
          <a:srcRect/>
          <a:stretch/>
        </p:blipFill>
        <p:spPr>
          <a:xfrm>
            <a:off x="5719525" y="1452101"/>
            <a:ext cx="6356637" cy="4894176"/>
          </a:xfrm>
          <a:prstGeom prst="rect">
            <a:avLst/>
          </a:prstGeom>
        </p:spPr>
      </p:pic>
      <p:sp>
        <p:nvSpPr>
          <p:cNvPr id="6" name="Stay intelligible as for any text">
            <a:extLst>
              <a:ext uri="{FF2B5EF4-FFF2-40B4-BE49-F238E27FC236}">
                <a16:creationId xmlns:a16="http://schemas.microsoft.com/office/drawing/2014/main" id="{AF604B70-99E3-667F-CF45-4267BE09E197}"/>
              </a:ext>
            </a:extLst>
          </p:cNvPr>
          <p:cNvSpPr/>
          <p:nvPr/>
        </p:nvSpPr>
        <p:spPr>
          <a:xfrm>
            <a:off x="637112" y="2031294"/>
            <a:ext cx="5038974"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Stay intelligible as for any text</a:t>
            </a:r>
            <a:endParaRPr lang="en-US" sz="3877" dirty="0">
              <a:solidFill>
                <a:srgbClr val="000000"/>
              </a:solidFill>
              <a:latin typeface="Bahnschrift SemiLight" panose="020B0502040204020203" pitchFamily="34" charset="0"/>
            </a:endParaRPr>
          </a:p>
        </p:txBody>
      </p:sp>
      <p:sp>
        <p:nvSpPr>
          <p:cNvPr id="9" name="The text should be specific  useful  composed of simple vocabulary and allow the user to pursue his objective Also pay attention to the tone used">
            <a:extLst>
              <a:ext uri="{FF2B5EF4-FFF2-40B4-BE49-F238E27FC236}">
                <a16:creationId xmlns:a16="http://schemas.microsoft.com/office/drawing/2014/main" id="{7B991F5E-BD62-252C-A103-72E8D4CB9729}"/>
              </a:ext>
            </a:extLst>
          </p:cNvPr>
          <p:cNvSpPr/>
          <p:nvPr/>
        </p:nvSpPr>
        <p:spPr>
          <a:xfrm>
            <a:off x="622633" y="3751035"/>
            <a:ext cx="4843338" cy="195830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00" b="1" dirty="0">
                <a:solidFill>
                  <a:srgbClr val="000000"/>
                </a:solidFill>
                <a:latin typeface="Bahnschrift SemiLight" panose="020B0502040204020203" pitchFamily="34" charset="0"/>
                <a:ea typeface="Satoshi Bold"/>
                <a:cs typeface="Satoshi Bold" pitchFamily="34" charset="-120"/>
              </a:rPr>
              <a:t>The text should be specific, useful</a:t>
            </a:r>
            <a:r>
              <a:rPr lang="en-US" sz="1800" dirty="0">
                <a:solidFill>
                  <a:srgbClr val="000000"/>
                </a:solidFill>
                <a:latin typeface="Bahnschrift SemiLight" panose="020B0502040204020203" pitchFamily="34" charset="0"/>
                <a:ea typeface="Satoshi Regular"/>
                <a:cs typeface="Satoshi Regular" pitchFamily="34" charset="-120"/>
              </a:rPr>
              <a:t>, composed of simple vocabulary and allow the user to pursue his objective.
Also pay attention to the tone used.</a:t>
            </a:r>
            <a:endParaRPr lang="en-US" sz="1800" dirty="0">
              <a:solidFill>
                <a:srgbClr val="000000"/>
              </a:solidFill>
              <a:latin typeface="Bahnschrift SemiLight" panose="020B0502040204020203" pitchFamily="34" charset="0"/>
              <a:ea typeface="Satoshi Regular"/>
            </a:endParaRPr>
          </a:p>
        </p:txBody>
      </p:sp>
      <p:sp>
        <p:nvSpPr>
          <p:cNvPr id="5" name="ZoneTexte 4">
            <a:extLst>
              <a:ext uri="{FF2B5EF4-FFF2-40B4-BE49-F238E27FC236}">
                <a16:creationId xmlns:a16="http://schemas.microsoft.com/office/drawing/2014/main" id="{83170002-9C46-B4D1-6CBA-D2EFF5197279}"/>
              </a:ext>
            </a:extLst>
          </p:cNvPr>
          <p:cNvSpPr txBox="1"/>
          <p:nvPr/>
        </p:nvSpPr>
        <p:spPr>
          <a:xfrm>
            <a:off x="9183350" y="606927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ea typeface="Calibri"/>
                <a:cs typeface="Calibri"/>
              </a:rPr>
              <a:t>Source: </a:t>
            </a:r>
            <a:r>
              <a:rPr lang="fr-FR" sz="1200" dirty="0">
                <a:ea typeface="Calibri"/>
                <a:cs typeface="Calibri"/>
                <a:hlinkClick r:id="rId4"/>
              </a:rPr>
              <a:t>https://www.nngroup.com</a:t>
            </a:r>
            <a:r>
              <a:rPr lang="fr-FR" sz="1200" dirty="0">
                <a:ea typeface="Calibri"/>
                <a:cs typeface="Calibri"/>
              </a:rPr>
              <a:t> </a:t>
            </a:r>
            <a:endParaRPr lang="fr-FR" sz="1200" dirty="0"/>
          </a:p>
        </p:txBody>
      </p:sp>
    </p:spTree>
    <p:extLst>
      <p:ext uri="{BB962C8B-B14F-4D97-AF65-F5344CB8AC3E}">
        <p14:creationId xmlns:p14="http://schemas.microsoft.com/office/powerpoint/2010/main" val="155296399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6E44E-8E2A-2C78-440E-FD041213F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22F2F-CBBE-D1D1-D470-C661FAB9EFD2}"/>
              </a:ext>
            </a:extLst>
          </p:cNvPr>
          <p:cNvSpPr>
            <a:spLocks noGrp="1"/>
          </p:cNvSpPr>
          <p:nvPr>
            <p:ph type="ctrTitle"/>
          </p:nvPr>
        </p:nvSpPr>
        <p:spPr>
          <a:xfrm>
            <a:off x="2430805" y="2777715"/>
            <a:ext cx="9144000" cy="2387600"/>
          </a:xfrm>
        </p:spPr>
        <p:txBody>
          <a:bodyPr/>
          <a:lstStyle/>
          <a:p>
            <a:r>
              <a:rPr lang="en-US">
                <a:latin typeface="Bahnschrift"/>
              </a:rPr>
              <a:t>05. Error Handling</a:t>
            </a:r>
          </a:p>
        </p:txBody>
      </p:sp>
      <p:sp>
        <p:nvSpPr>
          <p:cNvPr id="4" name="Error protection">
            <a:extLst>
              <a:ext uri="{FF2B5EF4-FFF2-40B4-BE49-F238E27FC236}">
                <a16:creationId xmlns:a16="http://schemas.microsoft.com/office/drawing/2014/main" id="{0140859C-5D3F-2B1B-F79C-10F2DDCDE126}"/>
              </a:ext>
            </a:extLst>
          </p:cNvPr>
          <p:cNvSpPr/>
          <p:nvPr/>
        </p:nvSpPr>
        <p:spPr>
          <a:xfrm>
            <a:off x="6396485" y="5165315"/>
            <a:ext cx="5032402" cy="506793"/>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gn="r"/>
            <a:r>
              <a:rPr lang="en-US" sz="3600" dirty="0">
                <a:solidFill>
                  <a:srgbClr val="000000"/>
                </a:solidFill>
                <a:latin typeface="Bahnschrift"/>
                <a:ea typeface="Satoshi Medium"/>
              </a:rPr>
              <a:t>Bug fixes</a:t>
            </a:r>
            <a:endParaRPr lang="fr-FR" dirty="0"/>
          </a:p>
        </p:txBody>
      </p:sp>
    </p:spTree>
    <p:extLst>
      <p:ext uri="{BB962C8B-B14F-4D97-AF65-F5344CB8AC3E}">
        <p14:creationId xmlns:p14="http://schemas.microsoft.com/office/powerpoint/2010/main" val="218270592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B52AB-5852-DAC6-4E13-83F769658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AFD53-1343-BE98-6717-711CE09D6CF6}"/>
              </a:ext>
            </a:extLst>
          </p:cNvPr>
          <p:cNvSpPr>
            <a:spLocks noGrp="1"/>
          </p:cNvSpPr>
          <p:nvPr>
            <p:ph type="title"/>
          </p:nvPr>
        </p:nvSpPr>
        <p:spPr/>
        <p:txBody>
          <a:bodyPr/>
          <a:lstStyle/>
          <a:p>
            <a:r>
              <a:rPr lang="en-US">
                <a:latin typeface="Bahnschrift SemiBold"/>
              </a:rPr>
              <a:t>Bug fixes</a:t>
            </a:r>
            <a:endParaRPr lang="fr-FR"/>
          </a:p>
        </p:txBody>
      </p:sp>
      <p:sp>
        <p:nvSpPr>
          <p:cNvPr id="8" name="Easy mistakes to correct disrupt the flow less">
            <a:extLst>
              <a:ext uri="{FF2B5EF4-FFF2-40B4-BE49-F238E27FC236}">
                <a16:creationId xmlns:a16="http://schemas.microsoft.com/office/drawing/2014/main" id="{91DE0306-050C-D392-DD41-4CB72A2C554F}"/>
              </a:ext>
            </a:extLst>
          </p:cNvPr>
          <p:cNvSpPr/>
          <p:nvPr/>
        </p:nvSpPr>
        <p:spPr>
          <a:xfrm>
            <a:off x="637112" y="2186654"/>
            <a:ext cx="5038974"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50" b="1" dirty="0">
                <a:solidFill>
                  <a:srgbClr val="000000"/>
                </a:solidFill>
                <a:latin typeface="Bahnschrift SemiLight" panose="020B0502040204020203" pitchFamily="34" charset="0"/>
                <a:ea typeface="Satoshi Bold"/>
                <a:cs typeface="Satoshi Bold" pitchFamily="34" charset="-120"/>
              </a:rPr>
              <a:t>Easy mistakes
to correct disrupt the flow less</a:t>
            </a:r>
            <a:endParaRPr lang="en-US" sz="3850" dirty="0">
              <a:solidFill>
                <a:srgbClr val="000000"/>
              </a:solidFill>
              <a:latin typeface="Bahnschrift SemiLight" panose="020B0502040204020203" pitchFamily="34" charset="0"/>
              <a:ea typeface="Satoshi Bold"/>
            </a:endParaRPr>
          </a:p>
        </p:txBody>
      </p:sp>
      <p:sp>
        <p:nvSpPr>
          <p:cNvPr id="11" name="So-called contextual errors should allow the user to determine where the problem lies and how to fix it">
            <a:extLst>
              <a:ext uri="{FF2B5EF4-FFF2-40B4-BE49-F238E27FC236}">
                <a16:creationId xmlns:a16="http://schemas.microsoft.com/office/drawing/2014/main" id="{D1AF00C5-9709-000F-D1A6-78190DC8056E}"/>
              </a:ext>
            </a:extLst>
          </p:cNvPr>
          <p:cNvSpPr/>
          <p:nvPr/>
        </p:nvSpPr>
        <p:spPr>
          <a:xfrm>
            <a:off x="622632" y="4402064"/>
            <a:ext cx="5154812" cy="280908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b="1" dirty="0">
                <a:solidFill>
                  <a:srgbClr val="000000"/>
                </a:solidFill>
                <a:latin typeface="Bahnschrift SemiLight" panose="020B0502040204020203" pitchFamily="34" charset="0"/>
                <a:ea typeface="Airbnb Cereal App Bold" pitchFamily="34" charset="-122"/>
                <a:cs typeface="Airbnb Cereal App Bold" pitchFamily="34" charset="-120"/>
              </a:rPr>
              <a:t>So-called </a:t>
            </a:r>
            <a:r>
              <a:rPr lang="en-US" sz="1824" dirty="0">
                <a:solidFill>
                  <a:srgbClr val="000000"/>
                </a:solidFill>
                <a:latin typeface="Bahnschrift SemiLight" panose="020B0502040204020203" pitchFamily="34" charset="0"/>
                <a:ea typeface="Satoshi Regular" pitchFamily="34" charset="-122"/>
                <a:cs typeface="Satoshi Regular" pitchFamily="34" charset="-120"/>
              </a:rPr>
              <a:t>contextual errors should allow the user to determine where the problem lies and how to fix it.</a:t>
            </a:r>
            <a:endParaRPr lang="en-US" sz="1824" dirty="0">
              <a:solidFill>
                <a:srgbClr val="000000"/>
              </a:solidFill>
              <a:latin typeface="Bahnschrift SemiLight" panose="020B0502040204020203" pitchFamily="34" charset="0"/>
            </a:endParaRPr>
          </a:p>
        </p:txBody>
      </p:sp>
      <p:sp>
        <p:nvSpPr>
          <p:cNvPr id="3" name="ZoneTexte 4">
            <a:extLst>
              <a:ext uri="{FF2B5EF4-FFF2-40B4-BE49-F238E27FC236}">
                <a16:creationId xmlns:a16="http://schemas.microsoft.com/office/drawing/2014/main" id="{FB851AB8-1FE2-A6CE-3692-6D95B1241406}"/>
              </a:ext>
            </a:extLst>
          </p:cNvPr>
          <p:cNvSpPr txBox="1"/>
          <p:nvPr/>
        </p:nvSpPr>
        <p:spPr>
          <a:xfrm>
            <a:off x="7235199" y="6244654"/>
            <a:ext cx="433416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latin typeface="Bahnschrift SemiLight" panose="020B0502040204020203" pitchFamily="34" charset="0"/>
                <a:ea typeface="Calibri"/>
                <a:cs typeface="Calibri"/>
              </a:rPr>
              <a:t>Source: </a:t>
            </a:r>
            <a:r>
              <a:rPr lang="fr-FR" sz="1200" dirty="0">
                <a:latin typeface="Bahnschrift SemiLight" panose="020B0502040204020203" pitchFamily="34" charset="0"/>
                <a:ea typeface="Calibri"/>
                <a:cs typeface="Calibri"/>
                <a:hlinkClick r:id="rId3"/>
              </a:rPr>
              <a:t>https://blog.hubspot.com/marketing/error-message</a:t>
            </a:r>
            <a:r>
              <a:rPr lang="fr-FR" sz="1200" dirty="0">
                <a:latin typeface="Bahnschrift SemiLight" panose="020B0502040204020203" pitchFamily="34" charset="0"/>
                <a:ea typeface="Calibri"/>
                <a:cs typeface="Calibri"/>
              </a:rPr>
              <a:t> </a:t>
            </a:r>
            <a:endParaRPr lang="fr-FR" sz="1200" dirty="0">
              <a:latin typeface="Bahnschrift SemiLight" panose="020B0502040204020203" pitchFamily="34" charset="0"/>
            </a:endParaRPr>
          </a:p>
        </p:txBody>
      </p:sp>
      <p:pic>
        <p:nvPicPr>
          <p:cNvPr id="7170" name="Picture 2" descr="easy-to-identify-error-messages">
            <a:extLst>
              <a:ext uri="{FF2B5EF4-FFF2-40B4-BE49-F238E27FC236}">
                <a16:creationId xmlns:a16="http://schemas.microsoft.com/office/drawing/2014/main" id="{3F45CAFD-83D1-3DE2-0457-5C4724011F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752" y="1766639"/>
            <a:ext cx="4723048" cy="440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5441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D03C1-48CF-E0D6-67DD-628358CAB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7F39C-CA8F-1EFA-50DB-A4564A1FDBE7}"/>
              </a:ext>
            </a:extLst>
          </p:cNvPr>
          <p:cNvSpPr>
            <a:spLocks noGrp="1"/>
          </p:cNvSpPr>
          <p:nvPr>
            <p:ph type="title"/>
          </p:nvPr>
        </p:nvSpPr>
        <p:spPr/>
        <p:txBody>
          <a:bodyPr/>
          <a:lstStyle/>
          <a:p>
            <a:r>
              <a:rPr lang="en-US">
                <a:latin typeface="Bahnschrift SemiBold"/>
              </a:rPr>
              <a:t>Bug fixes</a:t>
            </a:r>
            <a:endParaRPr lang="fr-FR"/>
          </a:p>
        </p:txBody>
      </p:sp>
      <p:pic>
        <p:nvPicPr>
          <p:cNvPr id="4" name="Mask Group" descr="preencoded.png">
            <a:extLst>
              <a:ext uri="{FF2B5EF4-FFF2-40B4-BE49-F238E27FC236}">
                <a16:creationId xmlns:a16="http://schemas.microsoft.com/office/drawing/2014/main" id="{4B774659-4B17-4B20-86F6-BC0F8CD56075}"/>
              </a:ext>
            </a:extLst>
          </p:cNvPr>
          <p:cNvPicPr>
            <a:picLocks noChangeAspect="1"/>
          </p:cNvPicPr>
          <p:nvPr/>
        </p:nvPicPr>
        <p:blipFill>
          <a:blip r:embed="rId3"/>
          <a:srcRect/>
          <a:stretch/>
        </p:blipFill>
        <p:spPr>
          <a:xfrm>
            <a:off x="6215522" y="1339544"/>
            <a:ext cx="5125221" cy="5629426"/>
          </a:xfrm>
          <a:prstGeom prst="rect">
            <a:avLst/>
          </a:prstGeom>
        </p:spPr>
      </p:pic>
      <p:sp>
        <p:nvSpPr>
          <p:cNvPr id="10" name="Writing tips related to contextual errors">
            <a:extLst>
              <a:ext uri="{FF2B5EF4-FFF2-40B4-BE49-F238E27FC236}">
                <a16:creationId xmlns:a16="http://schemas.microsoft.com/office/drawing/2014/main" id="{47B6A18C-1572-4650-F190-0976BD133B75}"/>
              </a:ext>
            </a:extLst>
          </p:cNvPr>
          <p:cNvSpPr/>
          <p:nvPr/>
        </p:nvSpPr>
        <p:spPr>
          <a:xfrm>
            <a:off x="637112" y="1942517"/>
            <a:ext cx="5936722"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Writing tips related to contextual errors</a:t>
            </a:r>
            <a:endParaRPr lang="en-US" sz="3877" dirty="0">
              <a:solidFill>
                <a:srgbClr val="000000"/>
              </a:solidFill>
              <a:latin typeface="Bahnschrift SemiLight" panose="020B0502040204020203" pitchFamily="34" charset="0"/>
            </a:endParaRPr>
          </a:p>
        </p:txBody>
      </p:sp>
      <p:sp>
        <p:nvSpPr>
          <p:cNvPr id="13" name="For a better understanding of the situation">
            <a:extLst>
              <a:ext uri="{FF2B5EF4-FFF2-40B4-BE49-F238E27FC236}">
                <a16:creationId xmlns:a16="http://schemas.microsoft.com/office/drawing/2014/main" id="{7D0F6F38-556B-4783-D5F2-7CF92D8C28AE}"/>
              </a:ext>
            </a:extLst>
          </p:cNvPr>
          <p:cNvSpPr/>
          <p:nvPr/>
        </p:nvSpPr>
        <p:spPr>
          <a:xfrm>
            <a:off x="622632" y="3378208"/>
            <a:ext cx="5140333" cy="36199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a:solidFill>
                  <a:srgbClr val="000000"/>
                </a:solidFill>
                <a:latin typeface="Bahnschrift SemiLight" panose="020B0502040204020203" pitchFamily="34" charset="0"/>
                <a:ea typeface="Satoshi Regular" pitchFamily="34" charset="-122"/>
                <a:cs typeface="Satoshi Regular" pitchFamily="34" charset="-120"/>
              </a:rPr>
              <a:t>For a better understanding of the situation:</a:t>
            </a:r>
            <a:endParaRPr lang="en-US" sz="1824">
              <a:solidFill>
                <a:srgbClr val="000000"/>
              </a:solidFill>
              <a:latin typeface="Bahnschrift SemiLight" panose="020B0502040204020203" pitchFamily="34" charset="0"/>
            </a:endParaRPr>
          </a:p>
        </p:txBody>
      </p:sp>
      <p:sp>
        <p:nvSpPr>
          <p:cNvPr id="15" name="Use the positive form Specify the nature of the error Offer a solution  alternative">
            <a:extLst>
              <a:ext uri="{FF2B5EF4-FFF2-40B4-BE49-F238E27FC236}">
                <a16:creationId xmlns:a16="http://schemas.microsoft.com/office/drawing/2014/main" id="{2EF48B44-D925-515A-E92C-80A2D6E854F5}"/>
              </a:ext>
            </a:extLst>
          </p:cNvPr>
          <p:cNvSpPr/>
          <p:nvPr/>
        </p:nvSpPr>
        <p:spPr>
          <a:xfrm>
            <a:off x="912229" y="4058759"/>
            <a:ext cx="5574727" cy="105702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85750" indent="-285750">
              <a:lnSpc>
                <a:spcPts val="2554"/>
              </a:lnSpc>
              <a:buFont typeface="Calibri"/>
              <a:buChar char="-"/>
            </a:pPr>
            <a:r>
              <a:rPr lang="en-US" sz="1800" dirty="0">
                <a:solidFill>
                  <a:srgbClr val="000000"/>
                </a:solidFill>
                <a:latin typeface="Bahnschrift SemiLight" panose="020B0502040204020203" pitchFamily="34" charset="0"/>
                <a:ea typeface="Satoshi Regular"/>
                <a:cs typeface="Satoshi Regular" pitchFamily="34" charset="-120"/>
              </a:rPr>
              <a:t>Use the positive form</a:t>
            </a:r>
          </a:p>
          <a:p>
            <a:pPr marL="285750" indent="-285750">
              <a:lnSpc>
                <a:spcPts val="2554"/>
              </a:lnSpc>
              <a:buFont typeface="Calibri"/>
              <a:buChar char="-"/>
            </a:pPr>
            <a:r>
              <a:rPr lang="en-US" sz="1800" dirty="0">
                <a:solidFill>
                  <a:srgbClr val="000000"/>
                </a:solidFill>
                <a:latin typeface="Bahnschrift SemiLight" panose="020B0502040204020203" pitchFamily="34" charset="0"/>
                <a:ea typeface="Satoshi Regular"/>
                <a:cs typeface="Satoshi Regular" pitchFamily="34" charset="-120"/>
              </a:rPr>
              <a:t>Specify the nature of the error</a:t>
            </a:r>
          </a:p>
          <a:p>
            <a:pPr marL="285750" indent="-285750" algn="l">
              <a:lnSpc>
                <a:spcPts val="2554"/>
              </a:lnSpc>
              <a:buFont typeface="Calibri"/>
              <a:buChar char="-"/>
            </a:pPr>
            <a:r>
              <a:rPr lang="en-US" sz="1800" dirty="0">
                <a:solidFill>
                  <a:srgbClr val="000000"/>
                </a:solidFill>
                <a:latin typeface="Bahnschrift SemiLight" panose="020B0502040204020203" pitchFamily="34" charset="0"/>
                <a:ea typeface="Satoshi Regular"/>
                <a:cs typeface="Satoshi Regular" pitchFamily="34" charset="-120"/>
              </a:rPr>
              <a:t>Offer a solution / alternative</a:t>
            </a:r>
            <a:endParaRPr lang="en-US" sz="1800" dirty="0">
              <a:solidFill>
                <a:srgbClr val="000000"/>
              </a:solidFill>
              <a:latin typeface="Bahnschrift SemiLight" panose="020B0502040204020203" pitchFamily="34" charset="0"/>
              <a:ea typeface="Satoshi Regular"/>
            </a:endParaRPr>
          </a:p>
        </p:txBody>
      </p:sp>
      <p:sp>
        <p:nvSpPr>
          <p:cNvPr id="3" name="ZoneTexte 4">
            <a:extLst>
              <a:ext uri="{FF2B5EF4-FFF2-40B4-BE49-F238E27FC236}">
                <a16:creationId xmlns:a16="http://schemas.microsoft.com/office/drawing/2014/main" id="{3E3E4CA5-9F97-DB95-9DBD-82F7CAE74C57}"/>
              </a:ext>
            </a:extLst>
          </p:cNvPr>
          <p:cNvSpPr txBox="1"/>
          <p:nvPr/>
        </p:nvSpPr>
        <p:spPr>
          <a:xfrm>
            <a:off x="8597543" y="6581001"/>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ea typeface="Calibri"/>
                <a:cs typeface="Calibri"/>
              </a:rPr>
              <a:t>Source: </a:t>
            </a:r>
            <a:r>
              <a:rPr lang="fr-FR" sz="1200" dirty="0">
                <a:ea typeface="Calibri"/>
                <a:cs typeface="Calibri"/>
                <a:hlinkClick r:id="rId4"/>
              </a:rPr>
              <a:t>https://www.nngroup.com</a:t>
            </a:r>
            <a:r>
              <a:rPr lang="fr-FR" sz="1200" dirty="0">
                <a:ea typeface="Calibri"/>
                <a:cs typeface="Calibri"/>
              </a:rPr>
              <a:t> </a:t>
            </a:r>
            <a:endParaRPr lang="fr-FR" sz="1200" dirty="0"/>
          </a:p>
        </p:txBody>
      </p:sp>
    </p:spTree>
    <p:extLst>
      <p:ext uri="{BB962C8B-B14F-4D97-AF65-F5344CB8AC3E}">
        <p14:creationId xmlns:p14="http://schemas.microsoft.com/office/powerpoint/2010/main" val="3190423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F954B-FDE3-C40D-674C-0977D5EDDED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E60F841-8B03-4CAF-4A0E-7FB13542B310}"/>
              </a:ext>
            </a:extLst>
          </p:cNvPr>
          <p:cNvSpPr>
            <a:spLocks noGrp="1"/>
          </p:cNvSpPr>
          <p:nvPr>
            <p:ph type="title"/>
          </p:nvPr>
        </p:nvSpPr>
        <p:spPr/>
        <p:txBody>
          <a:bodyPr/>
          <a:lstStyle/>
          <a:p>
            <a:r>
              <a:rPr lang="fr-FR" dirty="0" err="1">
                <a:latin typeface="Bahnschrift SemiBold"/>
              </a:rPr>
              <a:t>Exercise</a:t>
            </a:r>
            <a:endParaRPr lang="fr-FR" dirty="0"/>
          </a:p>
        </p:txBody>
      </p:sp>
      <p:sp>
        <p:nvSpPr>
          <p:cNvPr id="7" name="Can the user explore the interface without risk of irreversibility Does the interface prevent mistakes from being made inactive buttons input masks etc Does the interface warn the user if an error occurs Can the user revert to the initial state Does the i">
            <a:extLst>
              <a:ext uri="{FF2B5EF4-FFF2-40B4-BE49-F238E27FC236}">
                <a16:creationId xmlns:a16="http://schemas.microsoft.com/office/drawing/2014/main" id="{FD1AA685-5A70-4401-EA12-12B1AB5FEA2E}"/>
              </a:ext>
            </a:extLst>
          </p:cNvPr>
          <p:cNvSpPr/>
          <p:nvPr/>
        </p:nvSpPr>
        <p:spPr>
          <a:xfrm>
            <a:off x="835545" y="1896043"/>
            <a:ext cx="5869532" cy="477905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554"/>
              </a:lnSpc>
            </a:pPr>
            <a:r>
              <a:rPr lang="en-US" sz="1800" b="1" dirty="0">
                <a:solidFill>
                  <a:srgbClr val="444343"/>
                </a:solidFill>
                <a:latin typeface="Bahnschrift SemiLight"/>
                <a:ea typeface="Calibri"/>
                <a:cs typeface="Calibri"/>
              </a:rPr>
              <a:t>Continue to assess the same web interface with capian.co</a:t>
            </a:r>
            <a:endParaRPr lang="en-US" sz="2700" dirty="0">
              <a:latin typeface="Bahnschrift SemiLight"/>
            </a:endParaRPr>
          </a:p>
          <a:p>
            <a:pPr marL="285750" indent="-285750">
              <a:lnSpc>
                <a:spcPts val="2554"/>
              </a:lnSpc>
              <a:buFont typeface="Calibri"/>
              <a:buChar char="-"/>
            </a:pPr>
            <a:endParaRPr lang="en-US" sz="1800" dirty="0">
              <a:solidFill>
                <a:srgbClr val="000000"/>
              </a:solidFill>
              <a:latin typeface="Bahnschrift SemiLight"/>
              <a:ea typeface="Satoshi Regular"/>
              <a:cs typeface="Satoshi Regular" pitchFamily="34" charset="-120"/>
            </a:endParaRPr>
          </a:p>
          <a:p>
            <a:pPr marL="285750" indent="-285750">
              <a:lnSpc>
                <a:spcPts val="2554"/>
              </a:lnSpc>
              <a:buFont typeface="Calibri"/>
              <a:buChar char="-"/>
            </a:pPr>
            <a:endParaRPr lang="en-US" sz="1800" dirty="0">
              <a:solidFill>
                <a:srgbClr val="000000"/>
              </a:solidFill>
              <a:latin typeface="Bahnschrift SemiLight"/>
              <a:ea typeface="Satoshi Regular"/>
              <a:cs typeface="Satoshi Regular" pitchFamily="34" charset="-120"/>
            </a:endParaRPr>
          </a:p>
          <a:p>
            <a:pPr marL="285750" indent="-285750">
              <a:lnSpc>
                <a:spcPts val="2554"/>
              </a:lnSpc>
              <a:buFont typeface="Calibri"/>
              <a:buChar char="-"/>
            </a:pPr>
            <a:r>
              <a:rPr lang="en-US" sz="1800" dirty="0">
                <a:solidFill>
                  <a:srgbClr val="000000"/>
                </a:solidFill>
                <a:latin typeface="Bahnschrift SemiLight"/>
                <a:ea typeface="Satoshi Regular"/>
                <a:cs typeface="Satoshi Regular" pitchFamily="34" charset="-120"/>
              </a:rPr>
              <a:t>Can the user explore the interface without risk of irreversibility?</a:t>
            </a:r>
            <a:endParaRPr lang="en-US" sz="1800" dirty="0">
              <a:solidFill>
                <a:srgbClr val="000000"/>
              </a:solidFill>
              <a:latin typeface="Bahnschrift SemiLight"/>
              <a:ea typeface="Calibri"/>
              <a:cs typeface="Calibri"/>
            </a:endParaRPr>
          </a:p>
          <a:p>
            <a:pPr marL="285750" indent="-285750">
              <a:lnSpc>
                <a:spcPts val="2554"/>
              </a:lnSpc>
              <a:buFont typeface="Calibri"/>
              <a:buChar char="-"/>
            </a:pPr>
            <a:r>
              <a:rPr lang="en-US" sz="1800" dirty="0">
                <a:solidFill>
                  <a:srgbClr val="000000"/>
                </a:solidFill>
                <a:latin typeface="Bahnschrift SemiLight"/>
                <a:ea typeface="Satoshi Regular"/>
                <a:cs typeface="Satoshi Regular" pitchFamily="34" charset="-120"/>
              </a:rPr>
              <a:t>Does the interface prevent mistakes from being made (inactive buttons, input masks, etc.)?</a:t>
            </a:r>
            <a:endParaRPr lang="en-US" sz="1800" dirty="0">
              <a:solidFill>
                <a:srgbClr val="000000"/>
              </a:solidFill>
              <a:latin typeface="Bahnschrift SemiLight"/>
              <a:ea typeface="Calibri"/>
              <a:cs typeface="Calibri"/>
            </a:endParaRPr>
          </a:p>
          <a:p>
            <a:pPr marL="285750" indent="-285750">
              <a:lnSpc>
                <a:spcPts val="2554"/>
              </a:lnSpc>
              <a:buFont typeface="Calibri"/>
              <a:buChar char="-"/>
            </a:pPr>
            <a:r>
              <a:rPr lang="en-US" sz="1800" dirty="0">
                <a:solidFill>
                  <a:srgbClr val="000000"/>
                </a:solidFill>
                <a:latin typeface="Bahnschrift SemiLight"/>
                <a:ea typeface="Satoshi Regular"/>
                <a:cs typeface="Satoshi Regular" pitchFamily="34" charset="-120"/>
              </a:rPr>
              <a:t>Does the interface warn the user if an error occurs?</a:t>
            </a:r>
            <a:endParaRPr lang="en-US" sz="1800" dirty="0">
              <a:solidFill>
                <a:srgbClr val="000000"/>
              </a:solidFill>
              <a:latin typeface="Bahnschrift SemiLight"/>
              <a:ea typeface="Calibri"/>
              <a:cs typeface="Calibri"/>
            </a:endParaRPr>
          </a:p>
          <a:p>
            <a:pPr marL="285750" indent="-285750">
              <a:lnSpc>
                <a:spcPts val="2554"/>
              </a:lnSpc>
              <a:buFont typeface="Calibri"/>
              <a:buChar char="-"/>
            </a:pPr>
            <a:r>
              <a:rPr lang="en-US" sz="1800" dirty="0">
                <a:solidFill>
                  <a:srgbClr val="000000"/>
                </a:solidFill>
                <a:latin typeface="Bahnschrift SemiLight"/>
                <a:ea typeface="Satoshi Regular"/>
                <a:cs typeface="Satoshi Regular" pitchFamily="34" charset="-120"/>
              </a:rPr>
              <a:t>Can the user revert to the initial state?</a:t>
            </a:r>
            <a:endParaRPr lang="en-US" sz="1800" dirty="0">
              <a:solidFill>
                <a:srgbClr val="000000"/>
              </a:solidFill>
              <a:latin typeface="Bahnschrift SemiLight"/>
              <a:ea typeface="Calibri"/>
              <a:cs typeface="Calibri"/>
            </a:endParaRPr>
          </a:p>
          <a:p>
            <a:pPr marL="285750" indent="-285750" algn="l">
              <a:lnSpc>
                <a:spcPts val="2554"/>
              </a:lnSpc>
              <a:buFont typeface="Calibri"/>
              <a:buChar char="-"/>
            </a:pPr>
            <a:r>
              <a:rPr lang="en-US" sz="1800" dirty="0">
                <a:solidFill>
                  <a:srgbClr val="000000"/>
                </a:solidFill>
                <a:latin typeface="Bahnschrift SemiLight"/>
                <a:ea typeface="Satoshi Regular"/>
                <a:cs typeface="Satoshi Regular" pitchFamily="34" charset="-120"/>
              </a:rPr>
              <a:t>Does the interface help the user correct mistakes?</a:t>
            </a:r>
            <a:endParaRPr lang="en-US" sz="1800" dirty="0">
              <a:solidFill>
                <a:srgbClr val="000000"/>
              </a:solidFill>
              <a:latin typeface="Bahnschrift SemiLight"/>
              <a:ea typeface="Calibri"/>
              <a:cs typeface="Calibri"/>
            </a:endParaRPr>
          </a:p>
        </p:txBody>
      </p:sp>
      <p:pic>
        <p:nvPicPr>
          <p:cNvPr id="4" name="Picture 3" descr="Main, Écrivez, Stylo, Carnet, Journal">
            <a:extLst>
              <a:ext uri="{FF2B5EF4-FFF2-40B4-BE49-F238E27FC236}">
                <a16:creationId xmlns:a16="http://schemas.microsoft.com/office/drawing/2014/main" id="{942A115A-877E-43E5-4CAE-AAB6C4ACE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11732"/>
            <a:ext cx="4076700" cy="2716542"/>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3">
            <a:extLst>
              <a:ext uri="{FF2B5EF4-FFF2-40B4-BE49-F238E27FC236}">
                <a16:creationId xmlns:a16="http://schemas.microsoft.com/office/drawing/2014/main" id="{7084D785-5A9E-1DA0-1A99-B6AD83307551}"/>
              </a:ext>
            </a:extLst>
          </p:cNvPr>
          <p:cNvSpPr txBox="1"/>
          <p:nvPr/>
        </p:nvSpPr>
        <p:spPr>
          <a:xfrm>
            <a:off x="9004300" y="5128274"/>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http://pixabay.com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4891108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04E44-2B4F-7CB1-73C7-D0E25374F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185601-B75E-833F-B82F-D08F9204770C}"/>
              </a:ext>
            </a:extLst>
          </p:cNvPr>
          <p:cNvSpPr>
            <a:spLocks noGrp="1"/>
          </p:cNvSpPr>
          <p:nvPr>
            <p:ph type="ctrTitle"/>
          </p:nvPr>
        </p:nvSpPr>
        <p:spPr>
          <a:xfrm>
            <a:off x="2430805" y="3430858"/>
            <a:ext cx="9144000" cy="2387600"/>
          </a:xfrm>
        </p:spPr>
        <p:txBody>
          <a:bodyPr/>
          <a:lstStyle/>
          <a:p>
            <a:r>
              <a:rPr lang="en-US">
                <a:latin typeface="Bahnschrift"/>
              </a:rPr>
              <a:t>06. Consistency</a:t>
            </a:r>
            <a:endParaRPr lang="en-US"/>
          </a:p>
        </p:txBody>
      </p:sp>
    </p:spTree>
    <p:extLst>
      <p:ext uri="{BB962C8B-B14F-4D97-AF65-F5344CB8AC3E}">
        <p14:creationId xmlns:p14="http://schemas.microsoft.com/office/powerpoint/2010/main" val="30573764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3CDFA-8C76-5E9F-5FD8-52739BBB1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E4121-112A-168B-1A80-D41C8381F081}"/>
              </a:ext>
            </a:extLst>
          </p:cNvPr>
          <p:cNvSpPr>
            <a:spLocks noGrp="1"/>
          </p:cNvSpPr>
          <p:nvPr>
            <p:ph type="title"/>
          </p:nvPr>
        </p:nvSpPr>
        <p:spPr/>
        <p:txBody>
          <a:bodyPr/>
          <a:lstStyle/>
          <a:p>
            <a:r>
              <a:rPr lang="en-US" dirty="0">
                <a:latin typeface="Bahnschrift SemiBold"/>
              </a:rPr>
              <a:t>Quick test</a:t>
            </a:r>
            <a:endParaRPr lang="fr-FR" dirty="0"/>
          </a:p>
        </p:txBody>
      </p:sp>
      <p:sp>
        <p:nvSpPr>
          <p:cNvPr id="3" name="DIY tool  Color">
            <a:extLst>
              <a:ext uri="{FF2B5EF4-FFF2-40B4-BE49-F238E27FC236}">
                <a16:creationId xmlns:a16="http://schemas.microsoft.com/office/drawing/2014/main" id="{33362428-B797-43BA-4509-D35DC99C9E7B}"/>
              </a:ext>
            </a:extLst>
          </p:cNvPr>
          <p:cNvSpPr/>
          <p:nvPr/>
        </p:nvSpPr>
        <p:spPr>
          <a:xfrm>
            <a:off x="622632" y="2218758"/>
            <a:ext cx="5980162" cy="1781017"/>
          </a:xfrm>
          <a:prstGeom prst="rect">
            <a:avLst/>
          </a:prstGeom>
          <a:noFill/>
          <a:ln/>
        </p:spPr>
        <p:txBody>
          <a:bodyPr wrap="square" lIns="0" tIns="0" rIns="0" bIns="0" rtlCol="0" anchor="t"/>
          <a:lstStyle>
            <a:defPPr>
              <a:defRPr lang="sr-Latn-RS"/>
            </a:defPPr>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dirty="0">
                <a:solidFill>
                  <a:srgbClr val="000000"/>
                </a:solidFill>
                <a:latin typeface="Bahnschrift SemiLight" panose="020B0502040204020203" pitchFamily="34" charset="0"/>
                <a:ea typeface="Satoshi Bold" pitchFamily="34" charset="-122"/>
                <a:cs typeface="Satoshi Bold" pitchFamily="34" charset="-120"/>
              </a:rPr>
              <a:t>(DIY) tool
 </a:t>
            </a:r>
            <a:r>
              <a:rPr lang="en-US" sz="3877" dirty="0">
                <a:solidFill>
                  <a:srgbClr val="A5A5A5"/>
                </a:solidFill>
                <a:latin typeface="Bahnschrift SemiLight" panose="020B0502040204020203" pitchFamily="34" charset="0"/>
                <a:ea typeface="Satoshi Bold" pitchFamily="34" charset="-122"/>
                <a:cs typeface="Satoshi Bold" pitchFamily="34" charset="-120"/>
              </a:rPr>
              <a:t>+
</a:t>
            </a:r>
            <a:r>
              <a:rPr lang="en-US" sz="3877" dirty="0">
                <a:solidFill>
                  <a:srgbClr val="000000"/>
                </a:solidFill>
                <a:latin typeface="Bahnschrift SemiLight" panose="020B0502040204020203" pitchFamily="34" charset="0"/>
                <a:ea typeface="Satoshi Bold" pitchFamily="34" charset="-122"/>
                <a:cs typeface="Satoshi Bold" pitchFamily="34" charset="-120"/>
              </a:rPr>
              <a:t> Color</a:t>
            </a:r>
            <a:endParaRPr lang="en-US" sz="3877" dirty="0">
              <a:latin typeface="Bahnschrift SemiLight" panose="020B0502040204020203" pitchFamily="34" charset="0"/>
            </a:endParaRPr>
          </a:p>
        </p:txBody>
      </p:sp>
      <p:pic>
        <p:nvPicPr>
          <p:cNvPr id="5" name="Mask Group" descr="preencoded.png">
            <a:extLst>
              <a:ext uri="{FF2B5EF4-FFF2-40B4-BE49-F238E27FC236}">
                <a16:creationId xmlns:a16="http://schemas.microsoft.com/office/drawing/2014/main" id="{5F2B1404-53E8-5E90-E771-F2CBF7D3A8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36780" y="1599798"/>
            <a:ext cx="5555220" cy="5252840"/>
          </a:xfrm>
          <a:prstGeom prst="rect">
            <a:avLst/>
          </a:prstGeom>
        </p:spPr>
      </p:pic>
      <p:sp>
        <p:nvSpPr>
          <p:cNvPr id="7" name="default_name">
            <a:extLst>
              <a:ext uri="{FF2B5EF4-FFF2-40B4-BE49-F238E27FC236}">
                <a16:creationId xmlns:a16="http://schemas.microsoft.com/office/drawing/2014/main" id="{5FCA1A3E-454F-CF19-EDC1-E0FC53BB3C14}"/>
              </a:ext>
            </a:extLst>
          </p:cNvPr>
          <p:cNvSpPr/>
          <p:nvPr/>
        </p:nvSpPr>
        <p:spPr>
          <a:xfrm>
            <a:off x="6950310" y="2618130"/>
            <a:ext cx="4879696" cy="422810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r">
              <a:lnSpc>
                <a:spcPts val="34547"/>
              </a:lnSpc>
              <a:buNone/>
            </a:pPr>
            <a:r>
              <a:rPr lang="en-US" sz="28504" b="1" dirty="0">
                <a:ln w="9525">
                  <a:solidFill>
                    <a:srgbClr val="FFFFFF"/>
                  </a:solidFill>
                </a:ln>
                <a:solidFill>
                  <a:srgbClr val="000000">
                    <a:alpha val="0"/>
                  </a:srgbClr>
                </a:solidFill>
                <a:latin typeface="Airbnb Cereal App Bold" pitchFamily="34" charset="0"/>
                <a:ea typeface="Airbnb Cereal App Bold" pitchFamily="34" charset="-122"/>
                <a:cs typeface="Airbnb Cereal App Bold" pitchFamily="34" charset="-120"/>
              </a:rPr>
              <a:t>?</a:t>
            </a:r>
            <a:endParaRPr lang="en-US" sz="28504" dirty="0"/>
          </a:p>
        </p:txBody>
      </p:sp>
      <p:sp>
        <p:nvSpPr>
          <p:cNvPr id="6" name="TextBox 5">
            <a:extLst>
              <a:ext uri="{FF2B5EF4-FFF2-40B4-BE49-F238E27FC236}">
                <a16:creationId xmlns:a16="http://schemas.microsoft.com/office/drawing/2014/main" id="{1BD86586-89ED-D5F0-093D-1FC1EB4647F3}"/>
              </a:ext>
            </a:extLst>
          </p:cNvPr>
          <p:cNvSpPr txBox="1"/>
          <p:nvPr/>
        </p:nvSpPr>
        <p:spPr>
          <a:xfrm>
            <a:off x="697545" y="4641334"/>
            <a:ext cx="6096000" cy="646331"/>
          </a:xfrm>
          <a:prstGeom prst="rect">
            <a:avLst/>
          </a:prstGeom>
          <a:noFill/>
        </p:spPr>
        <p:txBody>
          <a:bodyPr wrap="square">
            <a:spAutoFit/>
          </a:bodyPr>
          <a:lstStyle/>
          <a:p>
            <a:r>
              <a:rPr lang="en-US" dirty="0">
                <a:latin typeface="Bahnschrift SemiLight" panose="020B0502040204020203" pitchFamily="34" charset="0"/>
                <a:ea typeface="Calibri"/>
                <a:cs typeface="Calibri"/>
                <a:hlinkClick r:id="rId5"/>
              </a:rPr>
              <a:t>https://jaced.com/wp/2008/01/18/test-your-mind-with-this/</a:t>
            </a:r>
            <a:r>
              <a:rPr lang="en-US" dirty="0">
                <a:latin typeface="Bahnschrift SemiLight" panose="020B0502040204020203" pitchFamily="34" charset="0"/>
                <a:ea typeface="Calibri"/>
                <a:cs typeface="Calibri"/>
              </a:rPr>
              <a:t>   </a:t>
            </a:r>
          </a:p>
        </p:txBody>
      </p:sp>
      <p:sp>
        <p:nvSpPr>
          <p:cNvPr id="9" name="Arrow: Notched Right 8">
            <a:extLst>
              <a:ext uri="{FF2B5EF4-FFF2-40B4-BE49-F238E27FC236}">
                <a16:creationId xmlns:a16="http://schemas.microsoft.com/office/drawing/2014/main" id="{80FD8F54-500B-DE8A-B6F9-127CF1A434FD}"/>
              </a:ext>
            </a:extLst>
          </p:cNvPr>
          <p:cNvSpPr/>
          <p:nvPr/>
        </p:nvSpPr>
        <p:spPr>
          <a:xfrm rot="5400000">
            <a:off x="1019410" y="4356100"/>
            <a:ext cx="431800" cy="171745"/>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529381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869A6-DA3A-786C-2000-EAE53FF6D6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F9399-32DC-431C-D120-3E2559A6D8FA}"/>
              </a:ext>
            </a:extLst>
          </p:cNvPr>
          <p:cNvSpPr>
            <a:spLocks noGrp="1"/>
          </p:cNvSpPr>
          <p:nvPr>
            <p:ph type="title"/>
          </p:nvPr>
        </p:nvSpPr>
        <p:spPr>
          <a:xfrm>
            <a:off x="838200" y="365125"/>
            <a:ext cx="10515600" cy="1325563"/>
          </a:xfrm>
        </p:spPr>
        <p:txBody>
          <a:bodyPr anchor="ctr">
            <a:normAutofit/>
          </a:bodyPr>
          <a:lstStyle/>
          <a:p>
            <a:r>
              <a:rPr lang="fr-BE" b="1" i="0" dirty="0">
                <a:effectLst/>
              </a:rPr>
              <a:t>The </a:t>
            </a:r>
            <a:r>
              <a:rPr lang="fr-BE" b="1" dirty="0"/>
              <a:t>Psychology</a:t>
            </a:r>
            <a:r>
              <a:rPr lang="fr-BE" b="1" i="0" dirty="0">
                <a:effectLst/>
              </a:rPr>
              <a:t> of </a:t>
            </a:r>
            <a:r>
              <a:rPr lang="fr-BE" b="1" i="0" dirty="0" err="1">
                <a:effectLst/>
              </a:rPr>
              <a:t>Colors</a:t>
            </a:r>
            <a:endParaRPr lang="fr-BE" dirty="0"/>
          </a:p>
        </p:txBody>
      </p:sp>
      <p:sp>
        <p:nvSpPr>
          <p:cNvPr id="3" name="Content Placeholder 2">
            <a:extLst>
              <a:ext uri="{FF2B5EF4-FFF2-40B4-BE49-F238E27FC236}">
                <a16:creationId xmlns:a16="http://schemas.microsoft.com/office/drawing/2014/main" id="{573365BF-0501-448B-7BE0-606E70088157}"/>
              </a:ext>
            </a:extLst>
          </p:cNvPr>
          <p:cNvSpPr>
            <a:spLocks noGrp="1"/>
          </p:cNvSpPr>
          <p:nvPr>
            <p:ph sz="half" idx="1"/>
          </p:nvPr>
        </p:nvSpPr>
        <p:spPr>
          <a:xfrm>
            <a:off x="838200" y="1825625"/>
            <a:ext cx="5181600" cy="4351338"/>
          </a:xfrm>
        </p:spPr>
        <p:txBody>
          <a:bodyPr>
            <a:normAutofit/>
          </a:bodyPr>
          <a:lstStyle/>
          <a:p>
            <a:pPr marL="0" indent="0">
              <a:buNone/>
            </a:pPr>
            <a:r>
              <a:rPr lang="en-US" b="0" dirty="0">
                <a:effectLst/>
              </a:rPr>
              <a:t>Examples</a:t>
            </a:r>
          </a:p>
          <a:p>
            <a:endParaRPr lang="fr-BE" dirty="0"/>
          </a:p>
        </p:txBody>
      </p:sp>
      <p:sp>
        <p:nvSpPr>
          <p:cNvPr id="4" name="TextBox 3">
            <a:extLst>
              <a:ext uri="{FF2B5EF4-FFF2-40B4-BE49-F238E27FC236}">
                <a16:creationId xmlns:a16="http://schemas.microsoft.com/office/drawing/2014/main" id="{B32D449B-DBB9-2887-6E5F-541BEECA3A64}"/>
              </a:ext>
            </a:extLst>
          </p:cNvPr>
          <p:cNvSpPr txBox="1"/>
          <p:nvPr/>
        </p:nvSpPr>
        <p:spPr>
          <a:xfrm>
            <a:off x="9144000" y="6169709"/>
            <a:ext cx="3045988" cy="646331"/>
          </a:xfrm>
          <a:prstGeom prst="rect">
            <a:avLst/>
          </a:prstGeom>
          <a:noFill/>
        </p:spPr>
        <p:txBody>
          <a:bodyPr wrap="squar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3"/>
              </a:rPr>
              <a:t>https://www.alexarzuman.com/2013/05/couleur-design-graphique-signification/</a:t>
            </a:r>
            <a:r>
              <a:rPr lang="fr-BE" sz="1200" dirty="0">
                <a:latin typeface="Bahnschrift SemiLight" panose="020B0502040204020203" pitchFamily="34" charset="0"/>
              </a:rPr>
              <a:t> </a:t>
            </a:r>
          </a:p>
        </p:txBody>
      </p:sp>
      <p:pic>
        <p:nvPicPr>
          <p:cNvPr id="1026" name="Picture 2">
            <a:extLst>
              <a:ext uri="{FF2B5EF4-FFF2-40B4-BE49-F238E27FC236}">
                <a16:creationId xmlns:a16="http://schemas.microsoft.com/office/drawing/2014/main" id="{55D096BC-E1BB-5570-EECF-139C9953AC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61" b="2235"/>
          <a:stretch>
            <a:fillRect/>
          </a:stretch>
        </p:blipFill>
        <p:spPr bwMode="auto">
          <a:xfrm>
            <a:off x="3543300" y="1825625"/>
            <a:ext cx="5600700" cy="499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5681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3BF7C-2A58-5799-A849-A2CA97199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F14CA-94B2-35DA-FEDA-C4C5EAAD1A68}"/>
              </a:ext>
            </a:extLst>
          </p:cNvPr>
          <p:cNvSpPr>
            <a:spLocks noGrp="1"/>
          </p:cNvSpPr>
          <p:nvPr>
            <p:ph type="title"/>
          </p:nvPr>
        </p:nvSpPr>
        <p:spPr/>
        <p:txBody>
          <a:bodyPr/>
          <a:lstStyle/>
          <a:p>
            <a:r>
              <a:rPr lang="en-US">
                <a:latin typeface="Bahnschrift SemiBold"/>
              </a:rPr>
              <a:t>Definition</a:t>
            </a:r>
            <a:endParaRPr lang="fr-FR"/>
          </a:p>
        </p:txBody>
      </p:sp>
      <p:pic>
        <p:nvPicPr>
          <p:cNvPr id="6" name="Mask Group" descr="preencoded.png">
            <a:extLst>
              <a:ext uri="{FF2B5EF4-FFF2-40B4-BE49-F238E27FC236}">
                <a16:creationId xmlns:a16="http://schemas.microsoft.com/office/drawing/2014/main" id="{E2EA7AAC-BCB2-CDD5-F451-634B2D6E8FB4}"/>
              </a:ext>
            </a:extLst>
          </p:cNvPr>
          <p:cNvPicPr>
            <a:picLocks noChangeAspect="1"/>
          </p:cNvPicPr>
          <p:nvPr/>
        </p:nvPicPr>
        <p:blipFill>
          <a:blip r:embed="rId3"/>
          <a:srcRect t="22846" r="26" b="-58"/>
          <a:stretch/>
        </p:blipFill>
        <p:spPr>
          <a:xfrm>
            <a:off x="6675200" y="1574185"/>
            <a:ext cx="5515355" cy="5277025"/>
          </a:xfrm>
          <a:prstGeom prst="rect">
            <a:avLst/>
          </a:prstGeom>
        </p:spPr>
      </p:pic>
      <p:sp>
        <p:nvSpPr>
          <p:cNvPr id="9" name="Only 2 of the adult population does not think of a red hammer">
            <a:extLst>
              <a:ext uri="{FF2B5EF4-FFF2-40B4-BE49-F238E27FC236}">
                <a16:creationId xmlns:a16="http://schemas.microsoft.com/office/drawing/2014/main" id="{7D902E99-9E7E-3E51-5160-DA4BBAB6DDD3}"/>
              </a:ext>
            </a:extLst>
          </p:cNvPr>
          <p:cNvSpPr/>
          <p:nvPr/>
        </p:nvSpPr>
        <p:spPr>
          <a:xfrm>
            <a:off x="622632" y="2090044"/>
            <a:ext cx="6400076"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Only 2% of the adult population does not think of a red hammer</a:t>
            </a:r>
            <a:endParaRPr lang="en-US" sz="3877" dirty="0">
              <a:solidFill>
                <a:srgbClr val="000000"/>
              </a:solidFill>
              <a:latin typeface="Bahnschrift SemiLight" panose="020B0502040204020203" pitchFamily="34" charset="0"/>
            </a:endParaRPr>
          </a:p>
        </p:txBody>
      </p:sp>
      <p:sp>
        <p:nvSpPr>
          <p:cNvPr id="11" name="This is because we share a system of thought">
            <a:extLst>
              <a:ext uri="{FF2B5EF4-FFF2-40B4-BE49-F238E27FC236}">
                <a16:creationId xmlns:a16="http://schemas.microsoft.com/office/drawing/2014/main" id="{8FA2F8ED-1623-61D9-364F-DD5F4FE956EC}"/>
              </a:ext>
            </a:extLst>
          </p:cNvPr>
          <p:cNvSpPr/>
          <p:nvPr/>
        </p:nvSpPr>
        <p:spPr>
          <a:xfrm>
            <a:off x="622632" y="4305455"/>
            <a:ext cx="5092367" cy="105702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This is because we share a system of thought.</a:t>
            </a:r>
            <a:endParaRPr lang="en-US" sz="1824" dirty="0">
              <a:solidFill>
                <a:srgbClr val="000000"/>
              </a:solidFill>
              <a:latin typeface="Bahnschrift SemiLight" panose="020B0502040204020203" pitchFamily="34" charset="0"/>
            </a:endParaRPr>
          </a:p>
        </p:txBody>
      </p:sp>
      <p:sp>
        <p:nvSpPr>
          <p:cNvPr id="3" name="ZoneTexte 2">
            <a:extLst>
              <a:ext uri="{FF2B5EF4-FFF2-40B4-BE49-F238E27FC236}">
                <a16:creationId xmlns:a16="http://schemas.microsoft.com/office/drawing/2014/main" id="{05C0D4FE-45F4-7685-C8F1-8138145B969C}"/>
              </a:ext>
            </a:extLst>
          </p:cNvPr>
          <p:cNvSpPr txBox="1"/>
          <p:nvPr/>
        </p:nvSpPr>
        <p:spPr>
          <a:xfrm>
            <a:off x="6007100" y="657326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8936609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4E847-824A-B90C-EDFC-03E4F4A2F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4BFED-B627-6044-847C-38A1B9CB71BD}"/>
              </a:ext>
            </a:extLst>
          </p:cNvPr>
          <p:cNvSpPr>
            <a:spLocks noGrp="1"/>
          </p:cNvSpPr>
          <p:nvPr>
            <p:ph type="title"/>
          </p:nvPr>
        </p:nvSpPr>
        <p:spPr/>
        <p:txBody>
          <a:bodyPr/>
          <a:lstStyle/>
          <a:p>
            <a:r>
              <a:rPr lang="en-US">
                <a:latin typeface="Bahnschrift SemiBold"/>
              </a:rPr>
              <a:t>Consistency criterion</a:t>
            </a:r>
          </a:p>
        </p:txBody>
      </p:sp>
      <p:pic>
        <p:nvPicPr>
          <p:cNvPr id="4" name="Mask Group" descr="preencoded.png">
            <a:extLst>
              <a:ext uri="{FF2B5EF4-FFF2-40B4-BE49-F238E27FC236}">
                <a16:creationId xmlns:a16="http://schemas.microsoft.com/office/drawing/2014/main" id="{836E004D-3A67-FEF7-7696-0DEFD829C49A}"/>
              </a:ext>
            </a:extLst>
          </p:cNvPr>
          <p:cNvPicPr>
            <a:picLocks noChangeAspect="1"/>
          </p:cNvPicPr>
          <p:nvPr/>
        </p:nvPicPr>
        <p:blipFill>
          <a:blip r:embed="rId3"/>
          <a:srcRect l="211" t="22786" r="127" b="-4"/>
          <a:stretch/>
        </p:blipFill>
        <p:spPr>
          <a:xfrm>
            <a:off x="6686864" y="1569625"/>
            <a:ext cx="5498169" cy="5277489"/>
          </a:xfrm>
          <a:prstGeom prst="rect">
            <a:avLst/>
          </a:prstGeom>
        </p:spPr>
      </p:pic>
      <p:sp>
        <p:nvSpPr>
          <p:cNvPr id="7" name="Jacobs Law">
            <a:extLst>
              <a:ext uri="{FF2B5EF4-FFF2-40B4-BE49-F238E27FC236}">
                <a16:creationId xmlns:a16="http://schemas.microsoft.com/office/drawing/2014/main" id="{C882E0A0-E26B-75B2-B141-BBBD84011928}"/>
              </a:ext>
            </a:extLst>
          </p:cNvPr>
          <p:cNvSpPr/>
          <p:nvPr/>
        </p:nvSpPr>
        <p:spPr>
          <a:xfrm>
            <a:off x="738470" y="2106905"/>
            <a:ext cx="7848057"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Jacob's Law</a:t>
            </a:r>
            <a:endParaRPr lang="en-US" sz="3877" dirty="0">
              <a:solidFill>
                <a:srgbClr val="000000"/>
              </a:solidFill>
              <a:latin typeface="Bahnschrift SemiLight" panose="020B0502040204020203" pitchFamily="34" charset="0"/>
            </a:endParaRPr>
          </a:p>
        </p:txBody>
      </p:sp>
      <p:sp>
        <p:nvSpPr>
          <p:cNvPr id="10" name="Users spend most of their time on other sites This means that users prefer your site to work the same way as all the other sites they already know">
            <a:extLst>
              <a:ext uri="{FF2B5EF4-FFF2-40B4-BE49-F238E27FC236}">
                <a16:creationId xmlns:a16="http://schemas.microsoft.com/office/drawing/2014/main" id="{11AFE74C-B3D0-34C5-8AD4-529660A63FAA}"/>
              </a:ext>
            </a:extLst>
          </p:cNvPr>
          <p:cNvSpPr/>
          <p:nvPr/>
        </p:nvSpPr>
        <p:spPr>
          <a:xfrm>
            <a:off x="723991" y="3134970"/>
            <a:ext cx="5980162" cy="214301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Users spend most of their time on other sites.
This means that users prefer your site to work the same way as all the other sites they already know.
</a:t>
            </a:r>
            <a:endParaRPr lang="en-US" sz="1824" dirty="0">
              <a:solidFill>
                <a:srgbClr val="000000"/>
              </a:solidFill>
              <a:latin typeface="Bahnschrift SemiLight" panose="020B0502040204020203" pitchFamily="34" charset="0"/>
            </a:endParaRPr>
          </a:p>
        </p:txBody>
      </p:sp>
      <p:sp>
        <p:nvSpPr>
          <p:cNvPr id="3" name="ZoneTexte 2">
            <a:extLst>
              <a:ext uri="{FF2B5EF4-FFF2-40B4-BE49-F238E27FC236}">
                <a16:creationId xmlns:a16="http://schemas.microsoft.com/office/drawing/2014/main" id="{3F78083C-C59A-3993-493E-B12481AE0DFD}"/>
              </a:ext>
            </a:extLst>
          </p:cNvPr>
          <p:cNvSpPr txBox="1"/>
          <p:nvPr/>
        </p:nvSpPr>
        <p:spPr>
          <a:xfrm>
            <a:off x="5843327" y="648248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41477422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D68D1-17E4-9598-A6FC-13804AB28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7D925-EC06-3175-8230-A8349206E838}"/>
              </a:ext>
            </a:extLst>
          </p:cNvPr>
          <p:cNvSpPr>
            <a:spLocks noGrp="1"/>
          </p:cNvSpPr>
          <p:nvPr>
            <p:ph type="title"/>
          </p:nvPr>
        </p:nvSpPr>
        <p:spPr/>
        <p:txBody>
          <a:bodyPr/>
          <a:lstStyle/>
          <a:p>
            <a:r>
              <a:rPr lang="en-US">
                <a:latin typeface="Bahnschrift SemiBold"/>
              </a:rPr>
              <a:t>Principles of Gestalt</a:t>
            </a:r>
          </a:p>
        </p:txBody>
      </p:sp>
      <p:pic>
        <p:nvPicPr>
          <p:cNvPr id="5" name="Group 233" descr="preencoded.png">
            <a:extLst>
              <a:ext uri="{FF2B5EF4-FFF2-40B4-BE49-F238E27FC236}">
                <a16:creationId xmlns:a16="http://schemas.microsoft.com/office/drawing/2014/main" id="{3E169198-41D4-951B-3A86-A3A178578B3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3991" y="4806688"/>
            <a:ext cx="1592779" cy="1592779"/>
          </a:xfrm>
          <a:prstGeom prst="rect">
            <a:avLst/>
          </a:prstGeom>
        </p:spPr>
      </p:pic>
      <p:pic>
        <p:nvPicPr>
          <p:cNvPr id="8" name="Group 232" descr="preencoded.png">
            <a:extLst>
              <a:ext uri="{FF2B5EF4-FFF2-40B4-BE49-F238E27FC236}">
                <a16:creationId xmlns:a16="http://schemas.microsoft.com/office/drawing/2014/main" id="{71DDC9CA-7FAA-3A2D-3CB0-007EA32E22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606366" y="4806688"/>
            <a:ext cx="1592779" cy="1592779"/>
          </a:xfrm>
          <a:prstGeom prst="rect">
            <a:avLst/>
          </a:prstGeom>
        </p:spPr>
      </p:pic>
      <p:sp>
        <p:nvSpPr>
          <p:cNvPr id="11" name="Good shape">
            <a:extLst>
              <a:ext uri="{FF2B5EF4-FFF2-40B4-BE49-F238E27FC236}">
                <a16:creationId xmlns:a16="http://schemas.microsoft.com/office/drawing/2014/main" id="{7B0A3813-3A8C-532A-FA74-E1A5E42CC659}"/>
              </a:ext>
            </a:extLst>
          </p:cNvPr>
          <p:cNvSpPr/>
          <p:nvPr/>
        </p:nvSpPr>
        <p:spPr>
          <a:xfrm>
            <a:off x="738471" y="1823848"/>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Good shape</a:t>
            </a:r>
            <a:endParaRPr lang="en-US" sz="3877" dirty="0">
              <a:latin typeface="Bahnschrift SemiLight" panose="020B0502040204020203" pitchFamily="34" charset="0"/>
            </a:endParaRPr>
          </a:p>
        </p:txBody>
      </p:sp>
      <p:sp>
        <p:nvSpPr>
          <p:cNvPr id="13" name="When a formless set of parts tends to be perceived first automatically as a form This form is intended to be simple symmetrical stable all in all a good shape">
            <a:extLst>
              <a:ext uri="{FF2B5EF4-FFF2-40B4-BE49-F238E27FC236}">
                <a16:creationId xmlns:a16="http://schemas.microsoft.com/office/drawing/2014/main" id="{410E9A7B-B71A-DBAC-F6FA-A99D206C8C86}"/>
              </a:ext>
            </a:extLst>
          </p:cNvPr>
          <p:cNvSpPr/>
          <p:nvPr/>
        </p:nvSpPr>
        <p:spPr>
          <a:xfrm>
            <a:off x="723991" y="2851914"/>
            <a:ext cx="5574727" cy="183893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444343"/>
                </a:solidFill>
                <a:latin typeface="Bahnschrift SemiLight" panose="020B0502040204020203" pitchFamily="34" charset="0"/>
                <a:ea typeface="Satoshi Regular" pitchFamily="34" charset="-122"/>
                <a:cs typeface="Satoshi Regular" pitchFamily="34" charset="-120"/>
              </a:rPr>
              <a:t>When a formless set of parts tends to be perceived first (automatically) as a form.
This form is intended to be simple, symmetrical, stable, all in all a good shape.</a:t>
            </a:r>
            <a:endParaRPr lang="en-US" sz="1824" dirty="0">
              <a:latin typeface="Bahnschrift SemiLight" panose="020B0502040204020203" pitchFamily="34" charset="0"/>
            </a:endParaRPr>
          </a:p>
        </p:txBody>
      </p:sp>
      <p:pic>
        <p:nvPicPr>
          <p:cNvPr id="15" name="Mask Group" descr="preencoded.png">
            <a:extLst>
              <a:ext uri="{FF2B5EF4-FFF2-40B4-BE49-F238E27FC236}">
                <a16:creationId xmlns:a16="http://schemas.microsoft.com/office/drawing/2014/main" id="{02EBC624-6B06-1F1E-320F-06DACB2137CF}"/>
              </a:ext>
            </a:extLst>
          </p:cNvPr>
          <p:cNvPicPr>
            <a:picLocks noChangeAspect="1"/>
          </p:cNvPicPr>
          <p:nvPr/>
        </p:nvPicPr>
        <p:blipFill>
          <a:blip r:embed="rId7"/>
          <a:srcRect t="22981" r="-107" b="-85"/>
          <a:stretch/>
        </p:blipFill>
        <p:spPr>
          <a:xfrm>
            <a:off x="6675200" y="1582418"/>
            <a:ext cx="5522648" cy="5269595"/>
          </a:xfrm>
          <a:prstGeom prst="rect">
            <a:avLst/>
          </a:prstGeom>
        </p:spPr>
      </p:pic>
      <p:sp>
        <p:nvSpPr>
          <p:cNvPr id="3" name="ZoneTexte 2">
            <a:extLst>
              <a:ext uri="{FF2B5EF4-FFF2-40B4-BE49-F238E27FC236}">
                <a16:creationId xmlns:a16="http://schemas.microsoft.com/office/drawing/2014/main" id="{2FFABEC3-EE14-76D1-620C-F35A8C456FF1}"/>
              </a:ext>
            </a:extLst>
          </p:cNvPr>
          <p:cNvSpPr txBox="1"/>
          <p:nvPr/>
        </p:nvSpPr>
        <p:spPr>
          <a:xfrm>
            <a:off x="4927118"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panose="020B0502040204020203" pitchFamily="34" charset="0"/>
                <a:ea typeface="Calibri"/>
                <a:cs typeface="Calibri"/>
              </a:rPr>
              <a:t>Source: </a:t>
            </a:r>
            <a:r>
              <a:rPr lang="fr-FR" sz="1200" dirty="0">
                <a:latin typeface="Bahnschrift SemiLight" panose="020B0502040204020203" pitchFamily="34" charset="0"/>
                <a:ea typeface="Calibri"/>
                <a:cs typeface="Calibri"/>
                <a:hlinkClick r:id="rId8"/>
              </a:rPr>
              <a:t>http://medium.com</a:t>
            </a:r>
            <a:r>
              <a:rPr lang="fr-FR" sz="1200" dirty="0">
                <a:latin typeface="Bahnschrift SemiLight" panose="020B0502040204020203" pitchFamily="34" charset="0"/>
                <a:ea typeface="Calibri"/>
                <a:cs typeface="Calibri"/>
              </a:rPr>
              <a:t> </a:t>
            </a:r>
            <a:endParaRPr lang="fr-FR" sz="1200" dirty="0">
              <a:latin typeface="Bahnschrift SemiLight" panose="020B0502040204020203" pitchFamily="34" charset="0"/>
            </a:endParaRPr>
          </a:p>
        </p:txBody>
      </p:sp>
    </p:spTree>
    <p:extLst>
      <p:ext uri="{BB962C8B-B14F-4D97-AF65-F5344CB8AC3E}">
        <p14:creationId xmlns:p14="http://schemas.microsoft.com/office/powerpoint/2010/main" val="261170767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9BE92-063A-E7B9-DC8B-0CA7F4EA8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37F3D-98AF-F9CE-0B52-016A42A280DE}"/>
              </a:ext>
            </a:extLst>
          </p:cNvPr>
          <p:cNvSpPr>
            <a:spLocks noGrp="1"/>
          </p:cNvSpPr>
          <p:nvPr>
            <p:ph type="title"/>
          </p:nvPr>
        </p:nvSpPr>
        <p:spPr/>
        <p:txBody>
          <a:bodyPr/>
          <a:lstStyle/>
          <a:p>
            <a:r>
              <a:rPr lang="en-US">
                <a:latin typeface="Bahnschrift SemiBold"/>
              </a:rPr>
              <a:t>Principles of Gestalt</a:t>
            </a:r>
          </a:p>
        </p:txBody>
      </p:sp>
      <p:pic>
        <p:nvPicPr>
          <p:cNvPr id="4" name="Mask Group" descr="preencoded.png">
            <a:extLst>
              <a:ext uri="{FF2B5EF4-FFF2-40B4-BE49-F238E27FC236}">
                <a16:creationId xmlns:a16="http://schemas.microsoft.com/office/drawing/2014/main" id="{19E35092-BE6A-B81F-DDAB-B0880DEE2783}"/>
              </a:ext>
            </a:extLst>
          </p:cNvPr>
          <p:cNvPicPr>
            <a:picLocks noChangeAspect="1"/>
          </p:cNvPicPr>
          <p:nvPr/>
        </p:nvPicPr>
        <p:blipFill>
          <a:blip r:embed="rId3"/>
          <a:srcRect t="22525" r="34" b="-28"/>
          <a:stretch/>
        </p:blipFill>
        <p:spPr>
          <a:xfrm>
            <a:off x="6677103" y="1561135"/>
            <a:ext cx="5514897" cy="5296865"/>
          </a:xfrm>
          <a:prstGeom prst="rect">
            <a:avLst/>
          </a:prstGeom>
        </p:spPr>
      </p:pic>
      <p:sp>
        <p:nvSpPr>
          <p:cNvPr id="7" name="Consistency">
            <a:extLst>
              <a:ext uri="{FF2B5EF4-FFF2-40B4-BE49-F238E27FC236}">
                <a16:creationId xmlns:a16="http://schemas.microsoft.com/office/drawing/2014/main" id="{B50F88EC-5C7E-4983-4F1A-F0218CD76106}"/>
              </a:ext>
            </a:extLst>
          </p:cNvPr>
          <p:cNvSpPr/>
          <p:nvPr/>
        </p:nvSpPr>
        <p:spPr>
          <a:xfrm>
            <a:off x="738471" y="1994909"/>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Consistency</a:t>
            </a:r>
            <a:endParaRPr lang="en-US" sz="3877" dirty="0">
              <a:solidFill>
                <a:srgbClr val="000000"/>
              </a:solidFill>
              <a:latin typeface="Bahnschrift SemiLight" panose="020B0502040204020203" pitchFamily="34" charset="0"/>
            </a:endParaRPr>
          </a:p>
        </p:txBody>
      </p:sp>
      <p:sp>
        <p:nvSpPr>
          <p:cNvPr id="10" name="Closely spaced points tend to represent shapes when perceived we first perceive them in a continuity as extensions of each other">
            <a:extLst>
              <a:ext uri="{FF2B5EF4-FFF2-40B4-BE49-F238E27FC236}">
                <a16:creationId xmlns:a16="http://schemas.microsoft.com/office/drawing/2014/main" id="{1D103289-DDB0-76AE-43FE-7B39883926B3}"/>
              </a:ext>
            </a:extLst>
          </p:cNvPr>
          <p:cNvSpPr/>
          <p:nvPr/>
        </p:nvSpPr>
        <p:spPr>
          <a:xfrm>
            <a:off x="723991" y="3022975"/>
            <a:ext cx="5574727" cy="183893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solidFill>
                  <a:srgbClr val="000000"/>
                </a:solidFill>
                <a:latin typeface="Bahnschrift SemiLight" panose="020B0502040204020203" pitchFamily="34" charset="0"/>
                <a:ea typeface="Satoshi Regular" pitchFamily="34" charset="-122"/>
                <a:cs typeface="Satoshi Regular" pitchFamily="34" charset="-120"/>
              </a:rPr>
              <a:t>Closely spaced points tend to represent shapes when perceived; we first perceive them in a continuity, as extensions of each other.</a:t>
            </a:r>
            <a:endParaRPr lang="en-US" sz="1824" dirty="0">
              <a:solidFill>
                <a:srgbClr val="000000"/>
              </a:solidFill>
              <a:latin typeface="Bahnschrift SemiLight" panose="020B0502040204020203" pitchFamily="34" charset="0"/>
            </a:endParaRPr>
          </a:p>
        </p:txBody>
      </p:sp>
      <p:sp>
        <p:nvSpPr>
          <p:cNvPr id="3" name="ZoneTexte 2">
            <a:extLst>
              <a:ext uri="{FF2B5EF4-FFF2-40B4-BE49-F238E27FC236}">
                <a16:creationId xmlns:a16="http://schemas.microsoft.com/office/drawing/2014/main" id="{B7F16B7E-C417-F626-7C79-91C4C393DCBD}"/>
              </a:ext>
            </a:extLst>
          </p:cNvPr>
          <p:cNvSpPr txBox="1"/>
          <p:nvPr/>
        </p:nvSpPr>
        <p:spPr>
          <a:xfrm>
            <a:off x="4927118"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panose="020B0502040204020203" pitchFamily="34" charset="0"/>
                <a:ea typeface="Calibri"/>
                <a:cs typeface="Calibri"/>
              </a:rPr>
              <a:t>Source: </a:t>
            </a:r>
            <a:r>
              <a:rPr lang="fr-FR" sz="1200" dirty="0">
                <a:latin typeface="Bahnschrift SemiLight" panose="020B0502040204020203" pitchFamily="34" charset="0"/>
                <a:ea typeface="Calibri"/>
                <a:cs typeface="Calibri"/>
                <a:hlinkClick r:id="rId4"/>
              </a:rPr>
              <a:t>http://medium.com</a:t>
            </a:r>
            <a:r>
              <a:rPr lang="fr-FR" sz="1200" dirty="0">
                <a:latin typeface="Bahnschrift SemiLight" panose="020B0502040204020203" pitchFamily="34" charset="0"/>
                <a:ea typeface="Calibri"/>
                <a:cs typeface="Calibri"/>
              </a:rPr>
              <a:t> </a:t>
            </a:r>
            <a:endParaRPr lang="fr-FR" sz="1200" dirty="0">
              <a:latin typeface="Bahnschrift SemiLight" panose="020B0502040204020203" pitchFamily="34" charset="0"/>
            </a:endParaRPr>
          </a:p>
        </p:txBody>
      </p:sp>
    </p:spTree>
    <p:extLst>
      <p:ext uri="{BB962C8B-B14F-4D97-AF65-F5344CB8AC3E}">
        <p14:creationId xmlns:p14="http://schemas.microsoft.com/office/powerpoint/2010/main" val="42209862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5D50B-D862-B951-2AEB-9382C8844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AC8FB2-7F6F-F4E6-9168-C7D8E5952DE9}"/>
              </a:ext>
            </a:extLst>
          </p:cNvPr>
          <p:cNvSpPr>
            <a:spLocks noGrp="1"/>
          </p:cNvSpPr>
          <p:nvPr>
            <p:ph type="title"/>
          </p:nvPr>
        </p:nvSpPr>
        <p:spPr/>
        <p:txBody>
          <a:bodyPr/>
          <a:lstStyle/>
          <a:p>
            <a:r>
              <a:rPr lang="en-US">
                <a:latin typeface="Bahnschrift SemiBold"/>
              </a:rPr>
              <a:t>Reading direction</a:t>
            </a:r>
            <a:endParaRPr lang="fr-FR"/>
          </a:p>
        </p:txBody>
      </p:sp>
      <p:sp>
        <p:nvSpPr>
          <p:cNvPr id="8" name="When it is not constrained the path of the gaze is actually predictable">
            <a:extLst>
              <a:ext uri="{FF2B5EF4-FFF2-40B4-BE49-F238E27FC236}">
                <a16:creationId xmlns:a16="http://schemas.microsoft.com/office/drawing/2014/main" id="{F5E131D2-DA49-4C8E-D0FD-136147440A8E}"/>
              </a:ext>
            </a:extLst>
          </p:cNvPr>
          <p:cNvSpPr/>
          <p:nvPr/>
        </p:nvSpPr>
        <p:spPr>
          <a:xfrm>
            <a:off x="637112" y="2026011"/>
            <a:ext cx="6704152"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When it is not constrained, the path of the gaze is actually predictable.</a:t>
            </a:r>
            <a:endParaRPr lang="en-US" sz="3877" dirty="0">
              <a:solidFill>
                <a:srgbClr val="000000"/>
              </a:solidFill>
              <a:latin typeface="Bahnschrift SemiLight" panose="020B0502040204020203" pitchFamily="34" charset="0"/>
            </a:endParaRPr>
          </a:p>
        </p:txBody>
      </p:sp>
      <p:sp>
        <p:nvSpPr>
          <p:cNvPr id="11" name="Two common models in the West">
            <a:extLst>
              <a:ext uri="{FF2B5EF4-FFF2-40B4-BE49-F238E27FC236}">
                <a16:creationId xmlns:a16="http://schemas.microsoft.com/office/drawing/2014/main" id="{1C527CD4-7A50-BD77-04B8-B38823277879}"/>
              </a:ext>
            </a:extLst>
          </p:cNvPr>
          <p:cNvSpPr/>
          <p:nvPr/>
        </p:nvSpPr>
        <p:spPr>
          <a:xfrm>
            <a:off x="622633" y="4284861"/>
            <a:ext cx="5574727" cy="41991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a:solidFill>
                  <a:srgbClr val="000000"/>
                </a:solidFill>
                <a:latin typeface="Bahnschrift SemiLight" panose="020B0502040204020203" pitchFamily="34" charset="0"/>
                <a:ea typeface="Satoshi Regular" pitchFamily="34" charset="-122"/>
                <a:cs typeface="Satoshi Regular" pitchFamily="34" charset="-120"/>
              </a:rPr>
              <a:t>Two common models in the West:</a:t>
            </a:r>
            <a:endParaRPr lang="en-US" sz="1824">
              <a:solidFill>
                <a:srgbClr val="000000"/>
              </a:solidFill>
              <a:latin typeface="Bahnschrift SemiLight" panose="020B0502040204020203" pitchFamily="34" charset="0"/>
            </a:endParaRPr>
          </a:p>
        </p:txBody>
      </p:sp>
      <p:sp>
        <p:nvSpPr>
          <p:cNvPr id="13" name="The Z-pattern for fast and sporadic reading The F-pattern that appears in long unformatted text content with a lack of hook">
            <a:extLst>
              <a:ext uri="{FF2B5EF4-FFF2-40B4-BE49-F238E27FC236}">
                <a16:creationId xmlns:a16="http://schemas.microsoft.com/office/drawing/2014/main" id="{AA76B5E7-5226-8EC5-F4CC-CB87FFCBCD68}"/>
              </a:ext>
            </a:extLst>
          </p:cNvPr>
          <p:cNvSpPr/>
          <p:nvPr/>
        </p:nvSpPr>
        <p:spPr>
          <a:xfrm>
            <a:off x="912228" y="4965412"/>
            <a:ext cx="6081520" cy="17375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85750" indent="-285750">
              <a:lnSpc>
                <a:spcPts val="2554"/>
              </a:lnSpc>
              <a:buFont typeface="Calibri"/>
              <a:buChar char="-"/>
            </a:pPr>
            <a:r>
              <a:rPr lang="en-US" sz="1800" b="1" dirty="0">
                <a:solidFill>
                  <a:srgbClr val="000000"/>
                </a:solidFill>
                <a:latin typeface="Bahnschrift SemiLight" panose="020B0502040204020203" pitchFamily="34" charset="0"/>
                <a:ea typeface="Airbnb Cereal App Bold"/>
                <a:cs typeface="Airbnb Cereal App Bold" pitchFamily="34" charset="-120"/>
              </a:rPr>
              <a:t>The Z-pattern for fast and sporadic reading</a:t>
            </a:r>
            <a:endParaRPr lang="en-US" sz="1824" dirty="0">
              <a:solidFill>
                <a:srgbClr val="000000"/>
              </a:solidFill>
              <a:latin typeface="Bahnschrift SemiLight" panose="020B0502040204020203" pitchFamily="34" charset="0"/>
              <a:ea typeface="Calibri" panose="020F0502020204030204"/>
              <a:cs typeface="Calibri" panose="020F0502020204030204"/>
            </a:endParaRPr>
          </a:p>
          <a:p>
            <a:pPr marL="285750" indent="-285750" algn="l">
              <a:lnSpc>
                <a:spcPts val="2554"/>
              </a:lnSpc>
              <a:buFont typeface="Calibri"/>
              <a:buChar char="-"/>
            </a:pPr>
            <a:r>
              <a:rPr lang="en-US" sz="1800" b="1" dirty="0">
                <a:solidFill>
                  <a:srgbClr val="000000"/>
                </a:solidFill>
                <a:latin typeface="Bahnschrift SemiLight" panose="020B0502040204020203" pitchFamily="34" charset="0"/>
                <a:ea typeface="Airbnb Cereal App Bold"/>
                <a:cs typeface="Airbnb Cereal App Bold" pitchFamily="34" charset="-120"/>
              </a:rPr>
              <a:t>The </a:t>
            </a:r>
            <a:r>
              <a:rPr lang="en-US" sz="1800" dirty="0">
                <a:solidFill>
                  <a:srgbClr val="000000"/>
                </a:solidFill>
                <a:latin typeface="Bahnschrift SemiLight" panose="020B0502040204020203" pitchFamily="34" charset="0"/>
                <a:ea typeface="Satoshi Regular"/>
                <a:cs typeface="Satoshi Regular" pitchFamily="34" charset="-120"/>
              </a:rPr>
              <a:t>F-pattern that appears in long, unformatted text content... with a lack of hook</a:t>
            </a:r>
            <a:endParaRPr lang="en-US" sz="1800" dirty="0">
              <a:solidFill>
                <a:srgbClr val="000000"/>
              </a:solidFill>
              <a:latin typeface="Bahnschrift SemiLight" panose="020B0502040204020203" pitchFamily="34" charset="0"/>
              <a:ea typeface="Calibri" panose="020F0502020204030204"/>
              <a:cs typeface="Calibri" panose="020F0502020204030204"/>
            </a:endParaRPr>
          </a:p>
        </p:txBody>
      </p:sp>
      <p:pic>
        <p:nvPicPr>
          <p:cNvPr id="15" name="Group 289" descr="preencoded.png">
            <a:extLst>
              <a:ext uri="{FF2B5EF4-FFF2-40B4-BE49-F238E27FC236}">
                <a16:creationId xmlns:a16="http://schemas.microsoft.com/office/drawing/2014/main" id="{B48A4142-A274-B186-A58B-B8F3F371D92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82452" y="2026490"/>
            <a:ext cx="1922639" cy="1922639"/>
          </a:xfrm>
          <a:prstGeom prst="rect">
            <a:avLst/>
          </a:prstGeom>
        </p:spPr>
      </p:pic>
      <p:pic>
        <p:nvPicPr>
          <p:cNvPr id="17" name="Group 288" descr="preencoded.png">
            <a:extLst>
              <a:ext uri="{FF2B5EF4-FFF2-40B4-BE49-F238E27FC236}">
                <a16:creationId xmlns:a16="http://schemas.microsoft.com/office/drawing/2014/main" id="{221E1E9D-0C77-DE4E-BDBB-0E02C961960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282452" y="4285138"/>
            <a:ext cx="1922639" cy="1922639"/>
          </a:xfrm>
          <a:prstGeom prst="rect">
            <a:avLst/>
          </a:prstGeom>
        </p:spPr>
      </p:pic>
      <p:sp>
        <p:nvSpPr>
          <p:cNvPr id="3" name="ZoneTexte 4">
            <a:extLst>
              <a:ext uri="{FF2B5EF4-FFF2-40B4-BE49-F238E27FC236}">
                <a16:creationId xmlns:a16="http://schemas.microsoft.com/office/drawing/2014/main" id="{BF6FCCB4-18E0-E505-23B2-921374F0517A}"/>
              </a:ext>
            </a:extLst>
          </p:cNvPr>
          <p:cNvSpPr txBox="1"/>
          <p:nvPr/>
        </p:nvSpPr>
        <p:spPr>
          <a:xfrm>
            <a:off x="8218952" y="640528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ea typeface="Calibri"/>
                <a:cs typeface="Calibri"/>
              </a:rPr>
              <a:t>Source: </a:t>
            </a:r>
            <a:r>
              <a:rPr lang="fr-FR" sz="1200" dirty="0">
                <a:ea typeface="Calibri"/>
                <a:cs typeface="Calibri"/>
                <a:hlinkClick r:id="rId7"/>
              </a:rPr>
              <a:t>https://www.nngroup.com</a:t>
            </a:r>
            <a:r>
              <a:rPr lang="fr-FR" sz="1200" dirty="0">
                <a:ea typeface="Calibri"/>
                <a:cs typeface="Calibri"/>
              </a:rPr>
              <a:t> </a:t>
            </a:r>
            <a:endParaRPr lang="fr-FR" sz="1200" dirty="0"/>
          </a:p>
        </p:txBody>
      </p:sp>
    </p:spTree>
    <p:extLst>
      <p:ext uri="{BB962C8B-B14F-4D97-AF65-F5344CB8AC3E}">
        <p14:creationId xmlns:p14="http://schemas.microsoft.com/office/powerpoint/2010/main" val="9930724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CD80C-748C-EB60-3AE8-CA9BE39ED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5454B-42D1-0301-35DD-5B8ED6D1D41B}"/>
              </a:ext>
            </a:extLst>
          </p:cNvPr>
          <p:cNvSpPr>
            <a:spLocks noGrp="1"/>
          </p:cNvSpPr>
          <p:nvPr>
            <p:ph type="title"/>
          </p:nvPr>
        </p:nvSpPr>
        <p:spPr/>
        <p:txBody>
          <a:bodyPr/>
          <a:lstStyle/>
          <a:p>
            <a:r>
              <a:rPr lang="en-US">
                <a:latin typeface="Bahnschrift SemiBold"/>
              </a:rPr>
              <a:t>Reading direction</a:t>
            </a:r>
            <a:endParaRPr lang="fr-FR"/>
          </a:p>
        </p:txBody>
      </p:sp>
      <p:pic>
        <p:nvPicPr>
          <p:cNvPr id="4" name="Rectangle 150" descr="preencoded.png">
            <a:extLst>
              <a:ext uri="{FF2B5EF4-FFF2-40B4-BE49-F238E27FC236}">
                <a16:creationId xmlns:a16="http://schemas.microsoft.com/office/drawing/2014/main" id="{C287F8A5-80FA-B0A7-A1C4-6D001EF02710}"/>
              </a:ext>
            </a:extLst>
          </p:cNvPr>
          <p:cNvPicPr>
            <a:picLocks noChangeAspect="1"/>
          </p:cNvPicPr>
          <p:nvPr/>
        </p:nvPicPr>
        <p:blipFill>
          <a:blip r:embed="rId3"/>
          <a:srcRect/>
          <a:stretch/>
        </p:blipFill>
        <p:spPr>
          <a:xfrm>
            <a:off x="5808547" y="1718241"/>
            <a:ext cx="6385596" cy="4778337"/>
          </a:xfrm>
          <a:prstGeom prst="rect">
            <a:avLst/>
          </a:prstGeom>
        </p:spPr>
      </p:pic>
      <p:sp>
        <p:nvSpPr>
          <p:cNvPr id="6" name="Patterns">
            <a:extLst>
              <a:ext uri="{FF2B5EF4-FFF2-40B4-BE49-F238E27FC236}">
                <a16:creationId xmlns:a16="http://schemas.microsoft.com/office/drawing/2014/main" id="{963EB347-5639-C19F-4385-64C6AC553EF5}"/>
              </a:ext>
            </a:extLst>
          </p:cNvPr>
          <p:cNvSpPr/>
          <p:nvPr/>
        </p:nvSpPr>
        <p:spPr>
          <a:xfrm>
            <a:off x="637112" y="1901603"/>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latin typeface="Bahnschrift SemiLight" panose="020B0502040204020203" pitchFamily="34" charset="0"/>
                <a:ea typeface="Satoshi Bold" pitchFamily="34" charset="-122"/>
                <a:cs typeface="Satoshi Bold" pitchFamily="34" charset="-120"/>
              </a:rPr>
              <a:t>Patterns?</a:t>
            </a:r>
            <a:endParaRPr lang="en-US" sz="3877" dirty="0">
              <a:latin typeface="Bahnschrift SemiLight" panose="020B0502040204020203" pitchFamily="34" charset="0"/>
            </a:endParaRP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A3D3B039-2E25-AAD6-10FB-5408B3D0B830}"/>
              </a:ext>
            </a:extLst>
          </p:cNvPr>
          <p:cNvSpPr/>
          <p:nvPr/>
        </p:nvSpPr>
        <p:spPr>
          <a:xfrm>
            <a:off x="637112" y="2857270"/>
            <a:ext cx="5183772" cy="37213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02565" indent="-202565">
              <a:lnSpc>
                <a:spcPts val="2235"/>
              </a:lnSpc>
              <a:buSzPct val="100000"/>
              <a:buChar char="•"/>
            </a:pPr>
            <a:r>
              <a:rPr lang="en-US" sz="1550" dirty="0">
                <a:latin typeface="Bahnschrift SemiLight" panose="020B0502040204020203" pitchFamily="34" charset="0"/>
                <a:ea typeface="Satoshi Regular"/>
                <a:cs typeface="Satoshi Regular" pitchFamily="34" charset="-120"/>
              </a:rPr>
              <a:t>The Z-model: Quick reading of the screen</a:t>
            </a:r>
            <a:endParaRPr lang="en-US" sz="1596" dirty="0">
              <a:latin typeface="Bahnschrift SemiLight" panose="020B0502040204020203" pitchFamily="34" charset="0"/>
              <a:ea typeface="Satoshi Regular"/>
              <a:cs typeface="Satoshi Regular" pitchFamily="34" charset="-120"/>
            </a:endParaRPr>
          </a:p>
          <a:p>
            <a:pPr marL="202565" indent="-202565">
              <a:lnSpc>
                <a:spcPts val="2235"/>
              </a:lnSpc>
              <a:buSzPct val="100000"/>
              <a:buChar char="•"/>
            </a:pPr>
            <a:r>
              <a:rPr lang="en-US" sz="1550" dirty="0">
                <a:latin typeface="Bahnschrift SemiLight" panose="020B0502040204020203" pitchFamily="34" charset="0"/>
                <a:ea typeface="Satoshi Regular"/>
                <a:cs typeface="Satoshi Regular" pitchFamily="34" charset="-120"/>
              </a:rPr>
              <a:t>The title and subtitle model: the user only looks at these elements</a:t>
            </a:r>
          </a:p>
          <a:p>
            <a:pPr marL="202565" indent="-202565">
              <a:lnSpc>
                <a:spcPts val="2235"/>
              </a:lnSpc>
              <a:buSzPct val="100000"/>
              <a:buChar char="•"/>
            </a:pPr>
            <a:r>
              <a:rPr lang="en-US" sz="1550" dirty="0">
                <a:latin typeface="Bahnschrift SemiLight" panose="020B0502040204020203" pitchFamily="34" charset="0"/>
                <a:ea typeface="Satoshi Regular"/>
                <a:cs typeface="Satoshi Regular" pitchFamily="34" charset="-120"/>
              </a:rPr>
              <a:t>The selective model: the user only searches for links</a:t>
            </a:r>
          </a:p>
          <a:p>
            <a:pPr marL="202565" indent="-202565">
              <a:lnSpc>
                <a:spcPts val="2235"/>
              </a:lnSpc>
              <a:buSzPct val="100000"/>
              <a:buChar char="•"/>
            </a:pPr>
            <a:r>
              <a:rPr lang="en-US" sz="1550" dirty="0">
                <a:latin typeface="Bahnschrift SemiLight" panose="020B0502040204020203" pitchFamily="34" charset="0"/>
                <a:ea typeface="Satoshi Regular"/>
                <a:cs typeface="Satoshi Regular" pitchFamily="34" charset="-120"/>
              </a:rPr>
              <a:t>The fixative model: the user only looks at the area of the mouse or finger on the touchscreen</a:t>
            </a:r>
          </a:p>
          <a:p>
            <a:pPr marL="202565" indent="-202565">
              <a:lnSpc>
                <a:spcPts val="2235"/>
              </a:lnSpc>
              <a:buSzPct val="100000"/>
              <a:buChar char="•"/>
            </a:pPr>
            <a:r>
              <a:rPr lang="en-US" sz="1550" dirty="0">
                <a:latin typeface="Bahnschrift SemiLight" panose="020B0502040204020203" pitchFamily="34" charset="0"/>
                <a:ea typeface="Satoshi Regular"/>
                <a:cs typeface="Satoshi Regular" pitchFamily="34" charset="-120"/>
              </a:rPr>
              <a:t>The avoidance pattern: the user deliberately avoids reading the first few sentences or first few words when paragraphs or a list always start with the same words.</a:t>
            </a:r>
          </a:p>
          <a:p>
            <a:pPr marL="202565" indent="-202565" algn="l">
              <a:lnSpc>
                <a:spcPts val="2235"/>
              </a:lnSpc>
              <a:buSzPct val="100000"/>
              <a:buChar char="•"/>
            </a:pPr>
            <a:r>
              <a:rPr lang="en-US" sz="1550" dirty="0">
                <a:latin typeface="Bahnschrift SemiLight" panose="020B0502040204020203" pitchFamily="34" charset="0"/>
                <a:ea typeface="Satoshi Regular"/>
                <a:cs typeface="Satoshi Regular" pitchFamily="34" charset="-120"/>
              </a:rPr>
              <a:t>The engagement model: the user focuses intently on all elements of the page because he is highly motivated and interested in the content. </a:t>
            </a:r>
            <a:endParaRPr lang="en-US" sz="1550" dirty="0">
              <a:latin typeface="Bahnschrift SemiLight" panose="020B0502040204020203" pitchFamily="34" charset="0"/>
              <a:ea typeface="Satoshi Regular"/>
            </a:endParaRPr>
          </a:p>
        </p:txBody>
      </p:sp>
      <p:sp>
        <p:nvSpPr>
          <p:cNvPr id="3" name="ZoneTexte 4">
            <a:extLst>
              <a:ext uri="{FF2B5EF4-FFF2-40B4-BE49-F238E27FC236}">
                <a16:creationId xmlns:a16="http://schemas.microsoft.com/office/drawing/2014/main" id="{71769321-F058-8545-BE13-335E7242D8D7}"/>
              </a:ext>
            </a:extLst>
          </p:cNvPr>
          <p:cNvSpPr txBox="1"/>
          <p:nvPr/>
        </p:nvSpPr>
        <p:spPr>
          <a:xfrm>
            <a:off x="9183350" y="606927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ea typeface="Calibri"/>
                <a:cs typeface="Calibri"/>
              </a:rPr>
              <a:t>Source: </a:t>
            </a:r>
            <a:r>
              <a:rPr lang="fr-FR" sz="1200" dirty="0">
                <a:ea typeface="Calibri"/>
                <a:cs typeface="Calibri"/>
                <a:hlinkClick r:id="rId4"/>
              </a:rPr>
              <a:t>https://www.nngroup.com</a:t>
            </a:r>
            <a:r>
              <a:rPr lang="fr-FR" sz="1200" dirty="0">
                <a:ea typeface="Calibri"/>
                <a:cs typeface="Calibri"/>
              </a:rPr>
              <a:t> </a:t>
            </a:r>
            <a:endParaRPr lang="fr-FR" sz="1200" dirty="0"/>
          </a:p>
        </p:txBody>
      </p:sp>
    </p:spTree>
    <p:extLst>
      <p:ext uri="{BB962C8B-B14F-4D97-AF65-F5344CB8AC3E}">
        <p14:creationId xmlns:p14="http://schemas.microsoft.com/office/powerpoint/2010/main" val="39606114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FC142-CF87-F1A2-D22C-1D6B10807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330AAB-17E8-ED5F-1422-3FA8BD9967C1}"/>
              </a:ext>
            </a:extLst>
          </p:cNvPr>
          <p:cNvSpPr>
            <a:spLocks noGrp="1"/>
          </p:cNvSpPr>
          <p:nvPr>
            <p:ph type="title"/>
          </p:nvPr>
        </p:nvSpPr>
        <p:spPr/>
        <p:txBody>
          <a:bodyPr/>
          <a:lstStyle/>
          <a:p>
            <a:r>
              <a:rPr lang="en-US">
                <a:latin typeface="Bahnschrift SemiBold"/>
              </a:rPr>
              <a:t>Reading direction</a:t>
            </a:r>
            <a:endParaRPr lang="fr-FR"/>
          </a:p>
        </p:txBody>
      </p:sp>
      <p:sp>
        <p:nvSpPr>
          <p:cNvPr id="6" name="Patterns">
            <a:extLst>
              <a:ext uri="{FF2B5EF4-FFF2-40B4-BE49-F238E27FC236}">
                <a16:creationId xmlns:a16="http://schemas.microsoft.com/office/drawing/2014/main" id="{9B0E24F3-2045-7927-FC18-179E340FD792}"/>
              </a:ext>
            </a:extLst>
          </p:cNvPr>
          <p:cNvSpPr/>
          <p:nvPr/>
        </p:nvSpPr>
        <p:spPr>
          <a:xfrm>
            <a:off x="637112" y="1901603"/>
            <a:ext cx="67041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a:solidFill>
                  <a:srgbClr val="000000"/>
                </a:solidFill>
                <a:latin typeface="Bahnschrift"/>
                <a:ea typeface="Satoshi Bold" pitchFamily="34" charset="-122"/>
              </a:rPr>
              <a:t>Analysis techniques: the blur</a:t>
            </a:r>
          </a:p>
        </p:txBody>
      </p:sp>
      <p:pic>
        <p:nvPicPr>
          <p:cNvPr id="5" name="tec1 1" descr="preencoded.png">
            <a:extLst>
              <a:ext uri="{FF2B5EF4-FFF2-40B4-BE49-F238E27FC236}">
                <a16:creationId xmlns:a16="http://schemas.microsoft.com/office/drawing/2014/main" id="{3ACB61C0-5522-4F38-2CF9-5EC2AF93B20D}"/>
              </a:ext>
            </a:extLst>
          </p:cNvPr>
          <p:cNvPicPr>
            <a:picLocks noChangeAspect="1"/>
          </p:cNvPicPr>
          <p:nvPr/>
        </p:nvPicPr>
        <p:blipFill>
          <a:blip r:embed="rId3"/>
          <a:srcRect/>
          <a:stretch/>
        </p:blipFill>
        <p:spPr>
          <a:xfrm>
            <a:off x="651592" y="3095965"/>
            <a:ext cx="4966575" cy="3750271"/>
          </a:xfrm>
          <a:prstGeom prst="rect">
            <a:avLst/>
          </a:prstGeom>
        </p:spPr>
      </p:pic>
      <p:pic>
        <p:nvPicPr>
          <p:cNvPr id="8" name="tec2 1" descr="preencoded.png">
            <a:extLst>
              <a:ext uri="{FF2B5EF4-FFF2-40B4-BE49-F238E27FC236}">
                <a16:creationId xmlns:a16="http://schemas.microsoft.com/office/drawing/2014/main" id="{C9E5E97B-E54C-6748-8155-AECB600C4426}"/>
              </a:ext>
            </a:extLst>
          </p:cNvPr>
          <p:cNvPicPr>
            <a:picLocks noChangeAspect="1"/>
          </p:cNvPicPr>
          <p:nvPr/>
        </p:nvPicPr>
        <p:blipFill>
          <a:blip r:embed="rId4"/>
          <a:srcRect/>
          <a:stretch/>
        </p:blipFill>
        <p:spPr>
          <a:xfrm>
            <a:off x="6472476" y="3197323"/>
            <a:ext cx="4850736" cy="3648912"/>
          </a:xfrm>
          <a:prstGeom prst="rect">
            <a:avLst/>
          </a:prstGeom>
        </p:spPr>
      </p:pic>
      <p:sp>
        <p:nvSpPr>
          <p:cNvPr id="3" name="ZoneTexte 4">
            <a:extLst>
              <a:ext uri="{FF2B5EF4-FFF2-40B4-BE49-F238E27FC236}">
                <a16:creationId xmlns:a16="http://schemas.microsoft.com/office/drawing/2014/main" id="{6D5C777E-10BD-6954-E689-C0DFD62C627A}"/>
              </a:ext>
            </a:extLst>
          </p:cNvPr>
          <p:cNvSpPr txBox="1"/>
          <p:nvPr/>
        </p:nvSpPr>
        <p:spPr>
          <a:xfrm>
            <a:off x="9448800"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ea typeface="Calibri"/>
                <a:cs typeface="Calibri"/>
              </a:rPr>
              <a:t>Source: </a:t>
            </a:r>
            <a:r>
              <a:rPr lang="fr-FR" sz="1200" dirty="0">
                <a:ea typeface="Calibri"/>
                <a:cs typeface="Calibri"/>
                <a:hlinkClick r:id="rId5"/>
              </a:rPr>
              <a:t>https://www.nngroup.com</a:t>
            </a:r>
            <a:r>
              <a:rPr lang="fr-FR" sz="1200" dirty="0">
                <a:ea typeface="Calibri"/>
                <a:cs typeface="Calibri"/>
              </a:rPr>
              <a:t> </a:t>
            </a:r>
            <a:endParaRPr lang="fr-FR" sz="1200" dirty="0"/>
          </a:p>
        </p:txBody>
      </p:sp>
    </p:spTree>
    <p:extLst>
      <p:ext uri="{BB962C8B-B14F-4D97-AF65-F5344CB8AC3E}">
        <p14:creationId xmlns:p14="http://schemas.microsoft.com/office/powerpoint/2010/main" val="175701102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055EA-E585-60AB-8DB5-6BA9009ED8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2DFF3-CCEA-8BAE-9D86-DA1CADC5C591}"/>
              </a:ext>
            </a:extLst>
          </p:cNvPr>
          <p:cNvSpPr>
            <a:spLocks noGrp="1"/>
          </p:cNvSpPr>
          <p:nvPr>
            <p:ph type="title"/>
          </p:nvPr>
        </p:nvSpPr>
        <p:spPr/>
        <p:txBody>
          <a:bodyPr/>
          <a:lstStyle/>
          <a:p>
            <a:r>
              <a:rPr lang="en-US">
                <a:latin typeface="Bahnschrift SemiBold"/>
              </a:rPr>
              <a:t>Reading direction</a:t>
            </a:r>
            <a:endParaRPr lang="fr-FR"/>
          </a:p>
        </p:txBody>
      </p:sp>
      <p:sp>
        <p:nvSpPr>
          <p:cNvPr id="6" name="Patterns">
            <a:extLst>
              <a:ext uri="{FF2B5EF4-FFF2-40B4-BE49-F238E27FC236}">
                <a16:creationId xmlns:a16="http://schemas.microsoft.com/office/drawing/2014/main" id="{01406226-09DC-BB0E-413D-72A719426EA5}"/>
              </a:ext>
            </a:extLst>
          </p:cNvPr>
          <p:cNvSpPr/>
          <p:nvPr/>
        </p:nvSpPr>
        <p:spPr>
          <a:xfrm>
            <a:off x="651223" y="1901603"/>
            <a:ext cx="9357041"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a:solidFill>
                  <a:srgbClr val="000000"/>
                </a:solidFill>
                <a:latin typeface="Bahnschrift"/>
                <a:ea typeface="Satoshi Bold"/>
              </a:rPr>
              <a:t>Analysis techniques: wireframing</a:t>
            </a:r>
          </a:p>
        </p:txBody>
      </p:sp>
      <p:pic>
        <p:nvPicPr>
          <p:cNvPr id="4" name="tec1 1" descr="preencoded.png">
            <a:extLst>
              <a:ext uri="{FF2B5EF4-FFF2-40B4-BE49-F238E27FC236}">
                <a16:creationId xmlns:a16="http://schemas.microsoft.com/office/drawing/2014/main" id="{836D4F81-DE1A-B3F1-FBF6-70836EB30228}"/>
              </a:ext>
            </a:extLst>
          </p:cNvPr>
          <p:cNvPicPr>
            <a:picLocks noChangeAspect="1"/>
          </p:cNvPicPr>
          <p:nvPr/>
        </p:nvPicPr>
        <p:blipFill>
          <a:blip r:embed="rId3"/>
          <a:srcRect/>
          <a:stretch/>
        </p:blipFill>
        <p:spPr>
          <a:xfrm>
            <a:off x="1317663" y="2835329"/>
            <a:ext cx="9469796" cy="4010907"/>
          </a:xfrm>
          <a:prstGeom prst="rect">
            <a:avLst/>
          </a:prstGeom>
        </p:spPr>
      </p:pic>
    </p:spTree>
    <p:extLst>
      <p:ext uri="{BB962C8B-B14F-4D97-AF65-F5344CB8AC3E}">
        <p14:creationId xmlns:p14="http://schemas.microsoft.com/office/powerpoint/2010/main" val="279809720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34312-083D-7C1F-F106-12805951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964305-95B9-5CEE-99D4-1CC6E912E3A0}"/>
              </a:ext>
            </a:extLst>
          </p:cNvPr>
          <p:cNvSpPr>
            <a:spLocks noGrp="1"/>
          </p:cNvSpPr>
          <p:nvPr>
            <p:ph type="title"/>
          </p:nvPr>
        </p:nvSpPr>
        <p:spPr/>
        <p:txBody>
          <a:bodyPr/>
          <a:lstStyle/>
          <a:p>
            <a:r>
              <a:rPr lang="en-US">
                <a:latin typeface="Bahnschrift SemiBold"/>
              </a:rPr>
              <a:t>Analyzing an interface screen with AI</a:t>
            </a:r>
          </a:p>
        </p:txBody>
      </p:sp>
      <p:pic>
        <p:nvPicPr>
          <p:cNvPr id="4" name="Base / Left-Right" descr="preencoded.png">
            <a:extLst>
              <a:ext uri="{FF2B5EF4-FFF2-40B4-BE49-F238E27FC236}">
                <a16:creationId xmlns:a16="http://schemas.microsoft.com/office/drawing/2014/main" id="{D86D9FF0-B404-EF11-2780-756BD69BDA7A}"/>
              </a:ext>
            </a:extLst>
          </p:cNvPr>
          <p:cNvPicPr>
            <a:picLocks noChangeAspect="1"/>
          </p:cNvPicPr>
          <p:nvPr/>
        </p:nvPicPr>
        <p:blipFill>
          <a:blip r:embed="rId3"/>
          <a:srcRect l="55543" t="22159" r="-229" b="8523"/>
          <a:stretch/>
        </p:blipFill>
        <p:spPr>
          <a:xfrm>
            <a:off x="6570454" y="1593275"/>
            <a:ext cx="5622516" cy="5274349"/>
          </a:xfrm>
          <a:prstGeom prst="rect">
            <a:avLst/>
          </a:prstGeom>
        </p:spPr>
      </p:pic>
      <p:sp>
        <p:nvSpPr>
          <p:cNvPr id="7" name="Titre">
            <a:extLst>
              <a:ext uri="{FF2B5EF4-FFF2-40B4-BE49-F238E27FC236}">
                <a16:creationId xmlns:a16="http://schemas.microsoft.com/office/drawing/2014/main" id="{C00C4DEC-6620-C477-5154-1CBE3A8727B7}"/>
              </a:ext>
            </a:extLst>
          </p:cNvPr>
          <p:cNvSpPr/>
          <p:nvPr/>
        </p:nvSpPr>
        <p:spPr>
          <a:xfrm>
            <a:off x="412812" y="1712221"/>
            <a:ext cx="5500484" cy="46796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8756"/>
              </a:lnSpc>
              <a:buNone/>
            </a:pPr>
            <a:r>
              <a:rPr lang="en-US" sz="3600" b="1" dirty="0">
                <a:solidFill>
                  <a:srgbClr val="222222"/>
                </a:solidFill>
                <a:latin typeface="Bahnschrift SemiLight" panose="020B0502040204020203" pitchFamily="34" charset="0"/>
                <a:ea typeface="Satoshi Bold" pitchFamily="34" charset="-122"/>
                <a:cs typeface="Satoshi Bold" pitchFamily="34" charset="-120"/>
              </a:rPr>
              <a:t>Attention Insights</a:t>
            </a:r>
            <a:endParaRPr lang="en-US" sz="3600" dirty="0">
              <a:latin typeface="Bahnschrift SemiLight" panose="020B0502040204020203" pitchFamily="34" charset="0"/>
            </a:endParaRPr>
          </a:p>
        </p:txBody>
      </p:sp>
      <p:sp>
        <p:nvSpPr>
          <p:cNvPr id="10"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3F8BD813-2939-8FED-F982-296DBFAD5645}"/>
              </a:ext>
            </a:extLst>
          </p:cNvPr>
          <p:cNvSpPr/>
          <p:nvPr/>
        </p:nvSpPr>
        <p:spPr>
          <a:xfrm>
            <a:off x="513453" y="2746025"/>
            <a:ext cx="7399217" cy="269208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462915" indent="-462915">
              <a:lnSpc>
                <a:spcPts val="5108"/>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Artificial intelligence</a:t>
            </a:r>
            <a:endParaRPr lang="en-US" sz="2000" dirty="0">
              <a:solidFill>
                <a:srgbClr val="000000"/>
              </a:solidFill>
              <a:latin typeface="Bahnschrift SemiLight" panose="020B0502040204020203" pitchFamily="34" charset="0"/>
              <a:ea typeface="Satoshi Regular"/>
              <a:cs typeface="Calibri"/>
            </a:endParaRPr>
          </a:p>
          <a:p>
            <a:pPr marL="462915" indent="-462915">
              <a:lnSpc>
                <a:spcPts val="5108"/>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Predictive models</a:t>
            </a:r>
            <a:endParaRPr lang="en-US" sz="2000" dirty="0">
              <a:solidFill>
                <a:srgbClr val="000000"/>
              </a:solidFill>
              <a:latin typeface="Bahnschrift SemiLight" panose="020B0502040204020203" pitchFamily="34" charset="0"/>
              <a:ea typeface="Satoshi Regular"/>
              <a:cs typeface="Calibri"/>
            </a:endParaRPr>
          </a:p>
          <a:p>
            <a:pPr marL="462915" indent="-462915">
              <a:lnSpc>
                <a:spcPts val="5108"/>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Heat maps</a:t>
            </a:r>
            <a:endParaRPr lang="en-US" sz="2000" dirty="0">
              <a:solidFill>
                <a:srgbClr val="000000"/>
              </a:solidFill>
              <a:latin typeface="Bahnschrift SemiLight" panose="020B0502040204020203" pitchFamily="34" charset="0"/>
              <a:ea typeface="Satoshi Regular"/>
              <a:cs typeface="Calibri"/>
            </a:endParaRPr>
          </a:p>
          <a:p>
            <a:pPr marL="462915" indent="-462915">
              <a:lnSpc>
                <a:spcPts val="5108"/>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Computer Vision</a:t>
            </a:r>
            <a:endParaRPr lang="en-US" sz="2000" dirty="0">
              <a:solidFill>
                <a:srgbClr val="000000"/>
              </a:solidFill>
              <a:latin typeface="Bahnschrift SemiLight" panose="020B0502040204020203" pitchFamily="34" charset="0"/>
              <a:ea typeface="Satoshi Regular"/>
              <a:cs typeface="Calibri"/>
            </a:endParaRPr>
          </a:p>
          <a:p>
            <a:pPr marL="462915" indent="-462915" algn="l">
              <a:lnSpc>
                <a:spcPts val="5108"/>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Cognitive psychology
</a:t>
            </a:r>
            <a:r>
              <a:rPr lang="en-US" sz="2000" dirty="0">
                <a:solidFill>
                  <a:srgbClr val="222222"/>
                </a:solidFill>
                <a:latin typeface="Bahnschrift SemiLight" panose="020B0502040204020203" pitchFamily="34" charset="0"/>
                <a:ea typeface="Satoshi Regular"/>
                <a:cs typeface="Satoshi Regular" pitchFamily="34" charset="-120"/>
                <a:hlinkClick r:id="rId4"/>
              </a:rPr>
              <a:t>https://attentioninsight.com/</a:t>
            </a:r>
            <a:r>
              <a:rPr lang="en-US" sz="2000" dirty="0">
                <a:solidFill>
                  <a:srgbClr val="222222"/>
                </a:solidFill>
                <a:latin typeface="Bahnschrift SemiLight" panose="020B0502040204020203" pitchFamily="34" charset="0"/>
                <a:ea typeface="Satoshi Regular"/>
                <a:cs typeface="Satoshi Regular" pitchFamily="34" charset="-120"/>
              </a:rPr>
              <a:t> </a:t>
            </a:r>
            <a:endParaRPr lang="en-US" sz="2000" dirty="0">
              <a:latin typeface="Bahnschrift SemiLight" panose="020B0502040204020203" pitchFamily="34" charset="0"/>
              <a:ea typeface="Satoshi Regular"/>
              <a:cs typeface="Calibri"/>
            </a:endParaRPr>
          </a:p>
        </p:txBody>
      </p:sp>
      <p:sp>
        <p:nvSpPr>
          <p:cNvPr id="3" name="ZoneTexte 4">
            <a:extLst>
              <a:ext uri="{FF2B5EF4-FFF2-40B4-BE49-F238E27FC236}">
                <a16:creationId xmlns:a16="http://schemas.microsoft.com/office/drawing/2014/main" id="{8A9D6B09-0A1F-E9B4-674F-C8C1B436FCFB}"/>
              </a:ext>
            </a:extLst>
          </p:cNvPr>
          <p:cNvSpPr txBox="1"/>
          <p:nvPr/>
        </p:nvSpPr>
        <p:spPr>
          <a:xfrm>
            <a:off x="9704050" y="166920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ea typeface="Calibri"/>
                <a:cs typeface="Calibri"/>
              </a:rPr>
              <a:t>Source: </a:t>
            </a:r>
            <a:r>
              <a:rPr lang="fr-FR" sz="1200" dirty="0">
                <a:ea typeface="Calibri"/>
                <a:cs typeface="Calibri"/>
                <a:hlinkClick r:id="rId5"/>
              </a:rPr>
              <a:t>https://www.nngroup.com</a:t>
            </a:r>
            <a:r>
              <a:rPr lang="fr-FR" sz="1200" dirty="0">
                <a:ea typeface="Calibri"/>
                <a:cs typeface="Calibri"/>
              </a:rPr>
              <a:t> </a:t>
            </a:r>
            <a:endParaRPr lang="fr-FR" sz="1200" dirty="0"/>
          </a:p>
        </p:txBody>
      </p:sp>
    </p:spTree>
    <p:extLst>
      <p:ext uri="{BB962C8B-B14F-4D97-AF65-F5344CB8AC3E}">
        <p14:creationId xmlns:p14="http://schemas.microsoft.com/office/powerpoint/2010/main" val="63047570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E00D0-AEEC-CEFF-DACC-5C44C5FF1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37D44-16E4-D753-B738-139A587DAF3F}"/>
              </a:ext>
            </a:extLst>
          </p:cNvPr>
          <p:cNvSpPr>
            <a:spLocks noGrp="1"/>
          </p:cNvSpPr>
          <p:nvPr>
            <p:ph type="title"/>
          </p:nvPr>
        </p:nvSpPr>
        <p:spPr/>
        <p:txBody>
          <a:bodyPr/>
          <a:lstStyle/>
          <a:p>
            <a:r>
              <a:rPr lang="en-US">
                <a:latin typeface="Bahnschrift SemiBold"/>
              </a:rPr>
              <a:t>Application of the principle of consistency</a:t>
            </a:r>
          </a:p>
          <a:p>
            <a:endParaRPr lang="en-US"/>
          </a:p>
        </p:txBody>
      </p:sp>
      <p:sp>
        <p:nvSpPr>
          <p:cNvPr id="6" name="Patterns">
            <a:extLst>
              <a:ext uri="{FF2B5EF4-FFF2-40B4-BE49-F238E27FC236}">
                <a16:creationId xmlns:a16="http://schemas.microsoft.com/office/drawing/2014/main" id="{03AB16EF-295A-E4DD-D14A-8B454E047A82}"/>
              </a:ext>
            </a:extLst>
          </p:cNvPr>
          <p:cNvSpPr/>
          <p:nvPr/>
        </p:nvSpPr>
        <p:spPr>
          <a:xfrm>
            <a:off x="637112" y="1901603"/>
            <a:ext cx="89139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pitchFamily="34" charset="-122"/>
              </a:rPr>
              <a:t>Consistency applies to content...</a:t>
            </a:r>
          </a:p>
          <a:p>
            <a:pPr marL="0" indent="0" algn="l">
              <a:lnSpc>
                <a:spcPts val="4652"/>
              </a:lnSpc>
              <a:buNone/>
            </a:pPr>
            <a:endParaRPr lang="en-US" sz="3850" b="1" dirty="0">
              <a:solidFill>
                <a:srgbClr val="000000"/>
              </a:solidFill>
              <a:latin typeface="Bahnschrift SemiLight" panose="020B0502040204020203" pitchFamily="34" charset="0"/>
              <a:ea typeface="Satoshi Bold"/>
            </a:endParaRP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9981E574-5F38-61F4-B184-A165045CE821}"/>
              </a:ext>
            </a:extLst>
          </p:cNvPr>
          <p:cNvSpPr/>
          <p:nvPr/>
        </p:nvSpPr>
        <p:spPr>
          <a:xfrm>
            <a:off x="637112" y="2857270"/>
            <a:ext cx="5183772" cy="37213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85750" indent="-285750">
              <a:lnSpc>
                <a:spcPts val="2235"/>
              </a:lnSpc>
              <a:buSzPct val="100000"/>
              <a:buFont typeface="Arial"/>
              <a:buChar char="•"/>
            </a:pPr>
            <a:r>
              <a:rPr lang="en-US" sz="2000" dirty="0">
                <a:solidFill>
                  <a:srgbClr val="000000"/>
                </a:solidFill>
                <a:latin typeface="Bahnschrift SemiLight" panose="020B0502040204020203" pitchFamily="34" charset="0"/>
                <a:ea typeface="Satoshi Regular"/>
                <a:cs typeface="Satoshi Regular" pitchFamily="34" charset="-120"/>
              </a:rPr>
              <a:t>The tone, wording and vocabulary should give the user the impression of having only one and the same interlocutor.</a:t>
            </a:r>
          </a:p>
          <a:p>
            <a:pPr marL="285750" indent="-285750">
              <a:lnSpc>
                <a:spcPts val="2235"/>
              </a:lnSpc>
              <a:buSzPct val="100000"/>
              <a:buFont typeface="Arial"/>
              <a:buChar char="•"/>
            </a:pPr>
            <a:r>
              <a:rPr lang="en-US" sz="2000" dirty="0">
                <a:solidFill>
                  <a:srgbClr val="000000"/>
                </a:solidFill>
                <a:latin typeface="Bahnschrift SemiLight" panose="020B0502040204020203" pitchFamily="34" charset="0"/>
                <a:ea typeface="Satoshi Regular"/>
                <a:cs typeface="Satoshi Regular" pitchFamily="34" charset="-120"/>
              </a:rPr>
              <a:t>Hence the need for an editorial charter.</a:t>
            </a:r>
          </a:p>
        </p:txBody>
      </p:sp>
      <p:pic>
        <p:nvPicPr>
          <p:cNvPr id="39" name="Mask Group" descr="preencoded.png">
            <a:extLst>
              <a:ext uri="{FF2B5EF4-FFF2-40B4-BE49-F238E27FC236}">
                <a16:creationId xmlns:a16="http://schemas.microsoft.com/office/drawing/2014/main" id="{DDF27B5A-2770-1112-A109-6636F1B9C834}"/>
              </a:ext>
            </a:extLst>
          </p:cNvPr>
          <p:cNvPicPr>
            <a:picLocks noChangeAspect="1"/>
          </p:cNvPicPr>
          <p:nvPr/>
        </p:nvPicPr>
        <p:blipFill>
          <a:blip r:embed="rId3"/>
          <a:srcRect/>
          <a:stretch/>
        </p:blipFill>
        <p:spPr>
          <a:xfrm>
            <a:off x="5719525" y="2191365"/>
            <a:ext cx="6356637" cy="5010014"/>
          </a:xfrm>
          <a:prstGeom prst="rect">
            <a:avLst/>
          </a:prstGeom>
        </p:spPr>
      </p:pic>
      <p:sp>
        <p:nvSpPr>
          <p:cNvPr id="41" name="What to do in case of">
            <a:extLst>
              <a:ext uri="{FF2B5EF4-FFF2-40B4-BE49-F238E27FC236}">
                <a16:creationId xmlns:a16="http://schemas.microsoft.com/office/drawing/2014/main" id="{E6E6FADE-0807-8499-3005-F015817C9351}"/>
              </a:ext>
            </a:extLst>
          </p:cNvPr>
          <p:cNvSpPr/>
          <p:nvPr/>
        </p:nvSpPr>
        <p:spPr>
          <a:xfrm>
            <a:off x="6573835" y="2958794"/>
            <a:ext cx="2331249"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235"/>
              </a:lnSpc>
              <a:buNone/>
            </a:pPr>
            <a:r>
              <a:rPr lang="en-US" sz="1596">
                <a:solidFill>
                  <a:srgbClr val="000000"/>
                </a:solidFill>
                <a:latin typeface="Ubuntu Regular" pitchFamily="34" charset="0"/>
                <a:ea typeface="Ubuntu Regular" pitchFamily="34" charset="-122"/>
                <a:cs typeface="Ubuntu Regular" pitchFamily="34" charset="-120"/>
              </a:rPr>
              <a:t>What to do in case of...</a:t>
            </a:r>
            <a:endParaRPr lang="en-US" sz="1596"/>
          </a:p>
        </p:txBody>
      </p:sp>
      <p:sp>
        <p:nvSpPr>
          <p:cNvPr id="43" name="More situations">
            <a:extLst>
              <a:ext uri="{FF2B5EF4-FFF2-40B4-BE49-F238E27FC236}">
                <a16:creationId xmlns:a16="http://schemas.microsoft.com/office/drawing/2014/main" id="{01DE8447-1C72-1DE0-BC0A-CD6C86819C62}"/>
              </a:ext>
            </a:extLst>
          </p:cNvPr>
          <p:cNvSpPr/>
          <p:nvPr/>
        </p:nvSpPr>
        <p:spPr>
          <a:xfrm>
            <a:off x="9223640" y="3031193"/>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r">
              <a:lnSpc>
                <a:spcPts val="1596"/>
              </a:lnSpc>
              <a:buNone/>
            </a:pPr>
            <a:r>
              <a:rPr lang="en-US" sz="1140" dirty="0">
                <a:solidFill>
                  <a:srgbClr val="63A359"/>
                </a:solidFill>
                <a:latin typeface="Ubuntu Medium" pitchFamily="34" charset="0"/>
                <a:ea typeface="Ubuntu Medium" pitchFamily="34" charset="-122"/>
                <a:cs typeface="Ubuntu Medium" pitchFamily="34" charset="-120"/>
              </a:rPr>
              <a:t>More situations</a:t>
            </a:r>
            <a:endParaRPr lang="en-US" sz="1140" dirty="0"/>
          </a:p>
        </p:txBody>
      </p:sp>
      <p:sp>
        <p:nvSpPr>
          <p:cNvPr id="45" name="Illness or accident">
            <a:extLst>
              <a:ext uri="{FF2B5EF4-FFF2-40B4-BE49-F238E27FC236}">
                <a16:creationId xmlns:a16="http://schemas.microsoft.com/office/drawing/2014/main" id="{DFFF75A8-0FA5-7134-3DA8-0AF4B9379D59}"/>
              </a:ext>
            </a:extLst>
          </p:cNvPr>
          <p:cNvSpPr/>
          <p:nvPr/>
        </p:nvSpPr>
        <p:spPr>
          <a:xfrm>
            <a:off x="6834471" y="3639345"/>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000000"/>
                </a:solidFill>
                <a:latin typeface="Ubuntu Regular" pitchFamily="34" charset="0"/>
                <a:ea typeface="Ubuntu Regular" pitchFamily="34" charset="-122"/>
                <a:cs typeface="Ubuntu Regular" pitchFamily="34" charset="-120"/>
              </a:rPr>
              <a:t>Illness or accident</a:t>
            </a:r>
            <a:endParaRPr lang="en-US" sz="1140"/>
          </a:p>
        </p:txBody>
      </p:sp>
      <p:sp>
        <p:nvSpPr>
          <p:cNvPr id="47" name="Admission to hospital">
            <a:extLst>
              <a:ext uri="{FF2B5EF4-FFF2-40B4-BE49-F238E27FC236}">
                <a16:creationId xmlns:a16="http://schemas.microsoft.com/office/drawing/2014/main" id="{D5A5950A-BF68-C89F-FAF8-7C6DE7619F8F}"/>
              </a:ext>
            </a:extLst>
          </p:cNvPr>
          <p:cNvSpPr/>
          <p:nvPr/>
        </p:nvSpPr>
        <p:spPr>
          <a:xfrm>
            <a:off x="6834471" y="4160619"/>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dirty="0">
                <a:solidFill>
                  <a:srgbClr val="000000"/>
                </a:solidFill>
                <a:latin typeface="Ubuntu Regular" pitchFamily="34" charset="0"/>
                <a:ea typeface="Ubuntu Regular" pitchFamily="34" charset="-122"/>
                <a:cs typeface="Ubuntu Regular" pitchFamily="34" charset="-120"/>
              </a:rPr>
              <a:t>Admission to hospital</a:t>
            </a:r>
            <a:endParaRPr lang="en-US" sz="1140" dirty="0"/>
          </a:p>
        </p:txBody>
      </p:sp>
      <p:sp>
        <p:nvSpPr>
          <p:cNvPr id="49" name="Change of situation">
            <a:extLst>
              <a:ext uri="{FF2B5EF4-FFF2-40B4-BE49-F238E27FC236}">
                <a16:creationId xmlns:a16="http://schemas.microsoft.com/office/drawing/2014/main" id="{BD34256B-BDD0-AC2B-0B79-2AC462181E0C}"/>
              </a:ext>
            </a:extLst>
          </p:cNvPr>
          <p:cNvSpPr/>
          <p:nvPr/>
        </p:nvSpPr>
        <p:spPr>
          <a:xfrm>
            <a:off x="6834471" y="4681892"/>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000000"/>
                </a:solidFill>
                <a:latin typeface="Ubuntu Regular" pitchFamily="34" charset="0"/>
                <a:ea typeface="Ubuntu Regular" pitchFamily="34" charset="-122"/>
                <a:cs typeface="Ubuntu Regular" pitchFamily="34" charset="-120"/>
              </a:rPr>
              <a:t>Change of situation</a:t>
            </a:r>
            <a:endParaRPr lang="en-US" sz="1140"/>
          </a:p>
        </p:txBody>
      </p:sp>
      <p:sp>
        <p:nvSpPr>
          <p:cNvPr id="51" name="Welcome to Belgium">
            <a:extLst>
              <a:ext uri="{FF2B5EF4-FFF2-40B4-BE49-F238E27FC236}">
                <a16:creationId xmlns:a16="http://schemas.microsoft.com/office/drawing/2014/main" id="{59470780-767C-177A-85DF-CC209388710D}"/>
              </a:ext>
            </a:extLst>
          </p:cNvPr>
          <p:cNvSpPr/>
          <p:nvPr/>
        </p:nvSpPr>
        <p:spPr>
          <a:xfrm>
            <a:off x="6834471" y="5203165"/>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000000"/>
                </a:solidFill>
                <a:latin typeface="Ubuntu Regular" pitchFamily="34" charset="0"/>
                <a:ea typeface="Ubuntu Regular" pitchFamily="34" charset="-122"/>
                <a:cs typeface="Ubuntu Regular" pitchFamily="34" charset="-120"/>
              </a:rPr>
              <a:t>Welcome to Belgium</a:t>
            </a:r>
            <a:endParaRPr lang="en-US" sz="1140"/>
          </a:p>
        </p:txBody>
      </p:sp>
      <p:sp>
        <p:nvSpPr>
          <p:cNvPr id="53" name="Borders">
            <a:extLst>
              <a:ext uri="{FF2B5EF4-FFF2-40B4-BE49-F238E27FC236}">
                <a16:creationId xmlns:a16="http://schemas.microsoft.com/office/drawing/2014/main" id="{35C3DD65-AA6D-1350-543E-41D82457CC3B}"/>
              </a:ext>
            </a:extLst>
          </p:cNvPr>
          <p:cNvSpPr/>
          <p:nvPr/>
        </p:nvSpPr>
        <p:spPr>
          <a:xfrm>
            <a:off x="6834471" y="5724438"/>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000000"/>
                </a:solidFill>
                <a:latin typeface="Ubuntu Regular" pitchFamily="34" charset="0"/>
                <a:ea typeface="Ubuntu Regular" pitchFamily="34" charset="-122"/>
                <a:cs typeface="Ubuntu Regular" pitchFamily="34" charset="-120"/>
              </a:rPr>
              <a:t>Borders</a:t>
            </a:r>
            <a:endParaRPr lang="en-US" sz="1140"/>
          </a:p>
        </p:txBody>
      </p:sp>
      <p:sp>
        <p:nvSpPr>
          <p:cNvPr id="55" name="Incapacity for work">
            <a:extLst>
              <a:ext uri="{FF2B5EF4-FFF2-40B4-BE49-F238E27FC236}">
                <a16:creationId xmlns:a16="http://schemas.microsoft.com/office/drawing/2014/main" id="{96A5C3B9-5958-631F-5ECE-BE49839626B0}"/>
              </a:ext>
            </a:extLst>
          </p:cNvPr>
          <p:cNvSpPr/>
          <p:nvPr/>
        </p:nvSpPr>
        <p:spPr>
          <a:xfrm>
            <a:off x="9310519" y="3639345"/>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000000"/>
                </a:solidFill>
                <a:latin typeface="Ubuntu Regular" pitchFamily="34" charset="0"/>
                <a:ea typeface="Ubuntu Regular" pitchFamily="34" charset="-122"/>
                <a:cs typeface="Ubuntu Regular" pitchFamily="34" charset="-120"/>
              </a:rPr>
              <a:t>Incapacity for work</a:t>
            </a:r>
            <a:endParaRPr lang="en-US" sz="1140"/>
          </a:p>
        </p:txBody>
      </p:sp>
      <p:sp>
        <p:nvSpPr>
          <p:cNvPr id="57" name="Chronic disease">
            <a:extLst>
              <a:ext uri="{FF2B5EF4-FFF2-40B4-BE49-F238E27FC236}">
                <a16:creationId xmlns:a16="http://schemas.microsoft.com/office/drawing/2014/main" id="{7CCAFCD0-A1DB-4279-623E-2A2674B10836}"/>
              </a:ext>
            </a:extLst>
          </p:cNvPr>
          <p:cNvSpPr/>
          <p:nvPr/>
        </p:nvSpPr>
        <p:spPr>
          <a:xfrm>
            <a:off x="9310519" y="4160619"/>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000000"/>
                </a:solidFill>
                <a:latin typeface="Ubuntu Regular" pitchFamily="34" charset="0"/>
                <a:ea typeface="Ubuntu Regular" pitchFamily="34" charset="-122"/>
                <a:cs typeface="Ubuntu Regular" pitchFamily="34" charset="-120"/>
              </a:rPr>
              <a:t>Chronic disease</a:t>
            </a:r>
            <a:endParaRPr lang="en-US" sz="1140"/>
          </a:p>
        </p:txBody>
      </p:sp>
      <p:sp>
        <p:nvSpPr>
          <p:cNvPr id="59" name="Departure abroad">
            <a:extLst>
              <a:ext uri="{FF2B5EF4-FFF2-40B4-BE49-F238E27FC236}">
                <a16:creationId xmlns:a16="http://schemas.microsoft.com/office/drawing/2014/main" id="{5CEC5027-3031-E2CD-F98C-5D00882ABB60}"/>
              </a:ext>
            </a:extLst>
          </p:cNvPr>
          <p:cNvSpPr/>
          <p:nvPr/>
        </p:nvSpPr>
        <p:spPr>
          <a:xfrm>
            <a:off x="9310519" y="4681892"/>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000000"/>
                </a:solidFill>
                <a:latin typeface="Ubuntu Regular" pitchFamily="34" charset="0"/>
                <a:ea typeface="Ubuntu Regular" pitchFamily="34" charset="-122"/>
                <a:cs typeface="Ubuntu Regular" pitchFamily="34" charset="-120"/>
              </a:rPr>
              <a:t>Departure abroad</a:t>
            </a:r>
            <a:endParaRPr lang="en-US" sz="1140"/>
          </a:p>
        </p:txBody>
      </p:sp>
      <p:sp>
        <p:nvSpPr>
          <p:cNvPr id="61" name="Welcome to Belgium">
            <a:extLst>
              <a:ext uri="{FF2B5EF4-FFF2-40B4-BE49-F238E27FC236}">
                <a16:creationId xmlns:a16="http://schemas.microsoft.com/office/drawing/2014/main" id="{F3614F81-434C-3026-AFCB-D3EBEA191D42}"/>
              </a:ext>
            </a:extLst>
          </p:cNvPr>
          <p:cNvSpPr/>
          <p:nvPr/>
        </p:nvSpPr>
        <p:spPr>
          <a:xfrm>
            <a:off x="9310519" y="5203165"/>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000000"/>
                </a:solidFill>
                <a:latin typeface="Ubuntu Regular" pitchFamily="34" charset="0"/>
                <a:ea typeface="Ubuntu Regular" pitchFamily="34" charset="-122"/>
                <a:cs typeface="Ubuntu Regular" pitchFamily="34" charset="-120"/>
              </a:rPr>
              <a:t>Welcome to Belgium</a:t>
            </a:r>
            <a:endParaRPr lang="en-US" sz="1140"/>
          </a:p>
        </p:txBody>
      </p:sp>
      <p:sp>
        <p:nvSpPr>
          <p:cNvPr id="63" name="Loss of autonomy or illness of a loved one">
            <a:extLst>
              <a:ext uri="{FF2B5EF4-FFF2-40B4-BE49-F238E27FC236}">
                <a16:creationId xmlns:a16="http://schemas.microsoft.com/office/drawing/2014/main" id="{AFB4B62A-B567-8EBF-DA72-CF0E4A7B3EC7}"/>
              </a:ext>
            </a:extLst>
          </p:cNvPr>
          <p:cNvSpPr/>
          <p:nvPr/>
        </p:nvSpPr>
        <p:spPr>
          <a:xfrm>
            <a:off x="9310519" y="5724438"/>
            <a:ext cx="1867895" cy="23167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000000"/>
                </a:solidFill>
                <a:latin typeface="Ubuntu Regular" pitchFamily="34" charset="0"/>
                <a:ea typeface="Ubuntu Regular" pitchFamily="34" charset="-122"/>
                <a:cs typeface="Ubuntu Regular" pitchFamily="34" charset="-120"/>
              </a:rPr>
              <a:t>Loss of autonomy or illness of a loved one</a:t>
            </a:r>
            <a:endParaRPr lang="en-US" sz="1140"/>
          </a:p>
        </p:txBody>
      </p:sp>
    </p:spTree>
    <p:extLst>
      <p:ext uri="{BB962C8B-B14F-4D97-AF65-F5344CB8AC3E}">
        <p14:creationId xmlns:p14="http://schemas.microsoft.com/office/powerpoint/2010/main" val="4287440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F96D7-B2CB-2973-3B63-045C2447CB91}"/>
              </a:ext>
            </a:extLst>
          </p:cNvPr>
          <p:cNvSpPr>
            <a:spLocks noGrp="1"/>
          </p:cNvSpPr>
          <p:nvPr>
            <p:ph type="title"/>
          </p:nvPr>
        </p:nvSpPr>
        <p:spPr/>
        <p:txBody>
          <a:bodyPr/>
          <a:lstStyle/>
          <a:p>
            <a:r>
              <a:rPr lang="en-US" b="1" dirty="0"/>
              <a:t>Don’t forget accessibility!</a:t>
            </a:r>
            <a:endParaRPr lang="fr-BE" b="1" dirty="0"/>
          </a:p>
        </p:txBody>
      </p:sp>
      <p:sp>
        <p:nvSpPr>
          <p:cNvPr id="5" name="Content Placeholder 4">
            <a:extLst>
              <a:ext uri="{FF2B5EF4-FFF2-40B4-BE49-F238E27FC236}">
                <a16:creationId xmlns:a16="http://schemas.microsoft.com/office/drawing/2014/main" id="{132B9CE8-D090-3F12-6F05-9777733AA899}"/>
              </a:ext>
            </a:extLst>
          </p:cNvPr>
          <p:cNvSpPr>
            <a:spLocks noGrp="1"/>
          </p:cNvSpPr>
          <p:nvPr>
            <p:ph idx="1"/>
          </p:nvPr>
        </p:nvSpPr>
        <p:spPr/>
        <p:txBody>
          <a:bodyPr/>
          <a:lstStyle/>
          <a:p>
            <a:r>
              <a:rPr lang="en-US" b="0" i="0" dirty="0">
                <a:solidFill>
                  <a:srgbClr val="242424"/>
                </a:solidFill>
                <a:effectLst/>
                <a:latin typeface="source-serif-pro"/>
              </a:rPr>
              <a:t>While checking contrast between two </a:t>
            </a:r>
            <a:r>
              <a:rPr lang="en-US" b="0" i="0" dirty="0" err="1">
                <a:solidFill>
                  <a:srgbClr val="242424"/>
                </a:solidFill>
                <a:effectLst/>
                <a:latin typeface="source-serif-pro"/>
              </a:rPr>
              <a:t>colours</a:t>
            </a:r>
            <a:r>
              <a:rPr lang="en-US" b="0" i="0" dirty="0">
                <a:solidFill>
                  <a:srgbClr val="242424"/>
                </a:solidFill>
                <a:effectLst/>
                <a:latin typeface="source-serif-pro"/>
              </a:rPr>
              <a:t>, we should keep in mind that, everyone is different and might have different visual limitations. Some people don’t see well, some have </a:t>
            </a:r>
            <a:r>
              <a:rPr lang="en-US" b="0" i="0" dirty="0" err="1">
                <a:solidFill>
                  <a:srgbClr val="242424"/>
                </a:solidFill>
                <a:effectLst/>
                <a:latin typeface="source-serif-pro"/>
              </a:rPr>
              <a:t>colour</a:t>
            </a:r>
            <a:r>
              <a:rPr lang="en-US" b="0" i="0" dirty="0">
                <a:solidFill>
                  <a:srgbClr val="242424"/>
                </a:solidFill>
                <a:effectLst/>
                <a:latin typeface="source-serif-pro"/>
              </a:rPr>
              <a:t> blindnesses, and some have technological limitations. Just because you see everything clearly on your screen doesn’t mean everyone have the same </a:t>
            </a:r>
            <a:r>
              <a:rPr lang="en-US" b="0" i="0" dirty="0" err="1">
                <a:solidFill>
                  <a:srgbClr val="242424"/>
                </a:solidFill>
                <a:effectLst/>
                <a:latin typeface="source-serif-pro"/>
              </a:rPr>
              <a:t>standarts</a:t>
            </a:r>
            <a:r>
              <a:rPr lang="en-US" b="0" i="0" dirty="0">
                <a:solidFill>
                  <a:srgbClr val="242424"/>
                </a:solidFill>
                <a:effectLst/>
                <a:latin typeface="source-serif-pro"/>
              </a:rPr>
              <a:t>.</a:t>
            </a:r>
          </a:p>
          <a:p>
            <a:r>
              <a:rPr lang="fr-BE" dirty="0">
                <a:hlinkClick r:id="rId3"/>
              </a:rPr>
              <a:t>https://webaim.org/resources/contrastchecker/</a:t>
            </a:r>
            <a:r>
              <a:rPr lang="en-US" dirty="0">
                <a:solidFill>
                  <a:srgbClr val="242424"/>
                </a:solidFill>
                <a:latin typeface="source-serif-pro"/>
              </a:rPr>
              <a:t> </a:t>
            </a:r>
          </a:p>
          <a:p>
            <a:r>
              <a:rPr lang="en-US" b="1" dirty="0">
                <a:solidFill>
                  <a:srgbClr val="242424"/>
                </a:solidFill>
                <a:latin typeface="source-serif-pro"/>
              </a:rPr>
              <a:t>But you'll have a whole course on the subject </a:t>
            </a:r>
            <a:endParaRPr lang="fr-BE" b="1" dirty="0"/>
          </a:p>
        </p:txBody>
      </p:sp>
    </p:spTree>
    <p:extLst>
      <p:ext uri="{BB962C8B-B14F-4D97-AF65-F5344CB8AC3E}">
        <p14:creationId xmlns:p14="http://schemas.microsoft.com/office/powerpoint/2010/main" val="307712549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8952-9B0B-9242-179C-956E8327C5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1E593D-2889-92F0-0C0B-B04608BC5D04}"/>
              </a:ext>
            </a:extLst>
          </p:cNvPr>
          <p:cNvSpPr>
            <a:spLocks noGrp="1"/>
          </p:cNvSpPr>
          <p:nvPr>
            <p:ph type="title"/>
          </p:nvPr>
        </p:nvSpPr>
        <p:spPr/>
        <p:txBody>
          <a:bodyPr/>
          <a:lstStyle/>
          <a:p>
            <a:r>
              <a:rPr lang="en-US">
                <a:latin typeface="Bahnschrift SemiBold"/>
              </a:rPr>
              <a:t>Application of the principle of consistency</a:t>
            </a:r>
          </a:p>
        </p:txBody>
      </p:sp>
      <p:sp>
        <p:nvSpPr>
          <p:cNvPr id="6" name="Patterns">
            <a:extLst>
              <a:ext uri="{FF2B5EF4-FFF2-40B4-BE49-F238E27FC236}">
                <a16:creationId xmlns:a16="http://schemas.microsoft.com/office/drawing/2014/main" id="{A14E8541-EC9E-2375-526E-049BAE269D0C}"/>
              </a:ext>
            </a:extLst>
          </p:cNvPr>
          <p:cNvSpPr/>
          <p:nvPr/>
        </p:nvSpPr>
        <p:spPr>
          <a:xfrm>
            <a:off x="637112" y="1901603"/>
            <a:ext cx="89139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pitchFamily="34" charset="-122"/>
              </a:rPr>
              <a:t>...as in style!</a:t>
            </a: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151A952C-BA0A-C7C0-77D2-0B80D8BDE94C}"/>
              </a:ext>
            </a:extLst>
          </p:cNvPr>
          <p:cNvSpPr/>
          <p:nvPr/>
        </p:nvSpPr>
        <p:spPr>
          <a:xfrm>
            <a:off x="637112" y="2857270"/>
            <a:ext cx="5183772" cy="37213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85750" indent="-285750">
              <a:lnSpc>
                <a:spcPts val="2235"/>
              </a:lnSpc>
              <a:buSzPct val="100000"/>
              <a:buFont typeface="Arial"/>
              <a:buChar char="•"/>
            </a:pPr>
            <a:r>
              <a:rPr lang="en-US" sz="2000" dirty="0">
                <a:solidFill>
                  <a:srgbClr val="000000"/>
                </a:solidFill>
                <a:latin typeface="Bahnschrift SemiLight" panose="020B0502040204020203" pitchFamily="34" charset="0"/>
                <a:ea typeface="Satoshi Regular"/>
                <a:cs typeface="Satoshi Regular" pitchFamily="34" charset="-120"/>
              </a:rPr>
              <a:t>The visual aspect, positioning and setting of an element must be perceived as systematic and adapted.</a:t>
            </a:r>
          </a:p>
          <a:p>
            <a:pPr marL="285750" indent="-285750">
              <a:lnSpc>
                <a:spcPts val="2235"/>
              </a:lnSpc>
              <a:buSzPct val="100000"/>
              <a:buFont typeface="Arial"/>
              <a:buChar char="•"/>
            </a:pPr>
            <a:r>
              <a:rPr lang="en-US" sz="2000" dirty="0">
                <a:solidFill>
                  <a:srgbClr val="000000"/>
                </a:solidFill>
                <a:latin typeface="Bahnschrift SemiLight" panose="020B0502040204020203" pitchFamily="34" charset="0"/>
                <a:ea typeface="Satoshi Regular"/>
                <a:cs typeface="Satoshi Regular" pitchFamily="34" charset="-120"/>
              </a:rPr>
              <a:t>Hence the need for a graphic charter.</a:t>
            </a:r>
          </a:p>
        </p:txBody>
      </p:sp>
      <p:pic>
        <p:nvPicPr>
          <p:cNvPr id="4" name="Mask Group" descr="preencoded.png">
            <a:extLst>
              <a:ext uri="{FF2B5EF4-FFF2-40B4-BE49-F238E27FC236}">
                <a16:creationId xmlns:a16="http://schemas.microsoft.com/office/drawing/2014/main" id="{16C9C60F-7147-23EC-DE2B-5CC2F118087D}"/>
              </a:ext>
            </a:extLst>
          </p:cNvPr>
          <p:cNvPicPr>
            <a:picLocks noChangeAspect="1"/>
          </p:cNvPicPr>
          <p:nvPr/>
        </p:nvPicPr>
        <p:blipFill>
          <a:blip r:embed="rId3"/>
          <a:srcRect/>
          <a:stretch/>
        </p:blipFill>
        <p:spPr>
          <a:xfrm>
            <a:off x="5719525" y="1570879"/>
            <a:ext cx="6356637" cy="4532181"/>
          </a:xfrm>
          <a:prstGeom prst="rect">
            <a:avLst/>
          </a:prstGeom>
        </p:spPr>
      </p:pic>
      <p:sp>
        <p:nvSpPr>
          <p:cNvPr id="3" name="ZoneTexte 2">
            <a:extLst>
              <a:ext uri="{FF2B5EF4-FFF2-40B4-BE49-F238E27FC236}">
                <a16:creationId xmlns:a16="http://schemas.microsoft.com/office/drawing/2014/main" id="{E5B70654-BA91-68FA-1DBE-971839CEDF2B}"/>
              </a:ext>
            </a:extLst>
          </p:cNvPr>
          <p:cNvSpPr txBox="1"/>
          <p:nvPr/>
        </p:nvSpPr>
        <p:spPr>
          <a:xfrm>
            <a:off x="10528300" y="572236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12505702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FA62F-2EFE-472F-0DB5-7E09BE4243B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A897403-9EBC-66EC-CA82-78CD0C4D126F}"/>
              </a:ext>
            </a:extLst>
          </p:cNvPr>
          <p:cNvSpPr>
            <a:spLocks noGrp="1"/>
          </p:cNvSpPr>
          <p:nvPr>
            <p:ph type="title"/>
          </p:nvPr>
        </p:nvSpPr>
        <p:spPr/>
        <p:txBody>
          <a:bodyPr/>
          <a:lstStyle/>
          <a:p>
            <a:r>
              <a:rPr lang="fr-FR" err="1">
                <a:latin typeface="Bahnschrift SemiBold"/>
              </a:rPr>
              <a:t>Exercise</a:t>
            </a:r>
            <a:endParaRPr lang="fr-FR" err="1"/>
          </a:p>
        </p:txBody>
      </p:sp>
      <p:sp>
        <p:nvSpPr>
          <p:cNvPr id="7" name="Can the user explore the interface without risk of irreversibility Does the interface prevent mistakes from being made inactive buttons input masks etc Does the interface warn the user if an error occurs Can the user revert to the initial state Does the i">
            <a:extLst>
              <a:ext uri="{FF2B5EF4-FFF2-40B4-BE49-F238E27FC236}">
                <a16:creationId xmlns:a16="http://schemas.microsoft.com/office/drawing/2014/main" id="{7D4C49D5-E361-D9B9-367A-AF99AF29B567}"/>
              </a:ext>
            </a:extLst>
          </p:cNvPr>
          <p:cNvSpPr/>
          <p:nvPr/>
        </p:nvSpPr>
        <p:spPr>
          <a:xfrm>
            <a:off x="835545" y="3084107"/>
            <a:ext cx="5869532" cy="359099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554"/>
              </a:lnSpc>
            </a:pPr>
            <a:r>
              <a:rPr lang="en-US" sz="1800" b="1" dirty="0">
                <a:solidFill>
                  <a:srgbClr val="444343"/>
                </a:solidFill>
                <a:latin typeface="Bahnschrift SemiLight"/>
                <a:ea typeface="Calibri"/>
                <a:cs typeface="Calibri"/>
              </a:rPr>
              <a:t>Continue to assess the same web interface with capian.co</a:t>
            </a:r>
            <a:endParaRPr lang="en-US" sz="2700" dirty="0">
              <a:latin typeface="Bahnschrift SemiLight"/>
            </a:endParaRPr>
          </a:p>
          <a:p>
            <a:pPr>
              <a:lnSpc>
                <a:spcPts val="2554"/>
              </a:lnSpc>
            </a:pPr>
            <a:endParaRPr lang="en-US" sz="1800" b="1" dirty="0">
              <a:solidFill>
                <a:srgbClr val="444343"/>
              </a:solidFill>
              <a:latin typeface="Bahnschrift SemiLight"/>
              <a:ea typeface="Calibri"/>
              <a:cs typeface="Calibri"/>
            </a:endParaRPr>
          </a:p>
          <a:p>
            <a:pPr marL="285750" indent="-285750">
              <a:lnSpc>
                <a:spcPts val="2554"/>
              </a:lnSpc>
              <a:buFont typeface="Calibri"/>
              <a:buChar char="-"/>
            </a:pPr>
            <a:r>
              <a:rPr lang="en-US" sz="1800" dirty="0">
                <a:solidFill>
                  <a:srgbClr val="000000"/>
                </a:solidFill>
                <a:latin typeface="Bahnschrift SemiLight"/>
                <a:ea typeface="Satoshi Regular"/>
                <a:cs typeface="Satoshi Regular" pitchFamily="34" charset="-120"/>
              </a:rPr>
              <a:t>Are the layouts similar throughout the interface? Do they meet current standards?</a:t>
            </a:r>
            <a:endParaRPr lang="en-US" sz="1800" dirty="0">
              <a:solidFill>
                <a:srgbClr val="000000"/>
              </a:solidFill>
              <a:latin typeface="Bahnschrift SemiLight"/>
              <a:ea typeface="Calibri"/>
              <a:cs typeface="Calibri"/>
            </a:endParaRPr>
          </a:p>
          <a:p>
            <a:pPr marL="285750" indent="-285750">
              <a:lnSpc>
                <a:spcPts val="2554"/>
              </a:lnSpc>
              <a:buFont typeface="Calibri"/>
              <a:buChar char="-"/>
            </a:pPr>
            <a:r>
              <a:rPr lang="en-US" sz="1800" dirty="0">
                <a:solidFill>
                  <a:srgbClr val="000000"/>
                </a:solidFill>
                <a:latin typeface="Bahnschrift SemiLight"/>
                <a:ea typeface="Satoshi Regular"/>
                <a:cs typeface="Satoshi Regular" pitchFamily="34" charset="-120"/>
              </a:rPr>
              <a:t>Are the colors, icons and typography consistent? Do they meet current standards?</a:t>
            </a:r>
            <a:endParaRPr lang="en-US" sz="1800" dirty="0">
              <a:solidFill>
                <a:srgbClr val="000000"/>
              </a:solidFill>
              <a:latin typeface="Bahnschrift SemiLight"/>
              <a:ea typeface="Calibri"/>
              <a:cs typeface="Calibri"/>
            </a:endParaRPr>
          </a:p>
          <a:p>
            <a:pPr marL="285750" indent="-285750">
              <a:lnSpc>
                <a:spcPts val="2554"/>
              </a:lnSpc>
              <a:buFont typeface="Calibri"/>
              <a:buChar char="-"/>
            </a:pPr>
            <a:r>
              <a:rPr lang="en-US" sz="1800" dirty="0">
                <a:solidFill>
                  <a:srgbClr val="000000"/>
                </a:solidFill>
                <a:latin typeface="Bahnschrift SemiLight"/>
                <a:ea typeface="Satoshi Regular"/>
                <a:cs typeface="Satoshi Regular" pitchFamily="34" charset="-120"/>
              </a:rPr>
              <a:t>Is the vocabulary used uniform?</a:t>
            </a:r>
            <a:endParaRPr lang="en-US" sz="1800" dirty="0">
              <a:solidFill>
                <a:srgbClr val="000000"/>
              </a:solidFill>
              <a:latin typeface="Bahnschrift SemiLight"/>
              <a:ea typeface="Calibri"/>
              <a:cs typeface="Calibri"/>
            </a:endParaRPr>
          </a:p>
          <a:p>
            <a:pPr marL="285750" indent="-285750">
              <a:lnSpc>
                <a:spcPts val="2554"/>
              </a:lnSpc>
              <a:buFont typeface="Calibri"/>
              <a:buChar char="-"/>
            </a:pPr>
            <a:r>
              <a:rPr lang="en-US" sz="1800" dirty="0">
                <a:solidFill>
                  <a:srgbClr val="000000"/>
                </a:solidFill>
                <a:latin typeface="Bahnschrift SemiLight"/>
                <a:ea typeface="Satoshi Regular"/>
                <a:cs typeface="Satoshi Regular" pitchFamily="34" charset="-120"/>
              </a:rPr>
              <a:t>Does the interface function the same throughout the experience?</a:t>
            </a:r>
            <a:endParaRPr lang="en-US" sz="1800" dirty="0">
              <a:solidFill>
                <a:srgbClr val="000000"/>
              </a:solidFill>
              <a:latin typeface="Bahnschrift SemiLight"/>
              <a:ea typeface="Calibri"/>
              <a:cs typeface="Calibri"/>
            </a:endParaRPr>
          </a:p>
        </p:txBody>
      </p:sp>
      <p:pic>
        <p:nvPicPr>
          <p:cNvPr id="3" name="Picture 2" descr="Main, Écrivez, Stylo, Carnet, Journal">
            <a:extLst>
              <a:ext uri="{FF2B5EF4-FFF2-40B4-BE49-F238E27FC236}">
                <a16:creationId xmlns:a16="http://schemas.microsoft.com/office/drawing/2014/main" id="{B5F2B053-04F4-C1E4-D3E3-D21FDED1E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11732"/>
            <a:ext cx="4076700" cy="271654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1A57724D-E5A3-1795-47E7-0BE51EBA386A}"/>
              </a:ext>
            </a:extLst>
          </p:cNvPr>
          <p:cNvSpPr txBox="1"/>
          <p:nvPr/>
        </p:nvSpPr>
        <p:spPr>
          <a:xfrm>
            <a:off x="9004300" y="5128274"/>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http://pixabay.com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048832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36B4F-BD27-42E5-A896-B201CD9347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DCEA6F-8C76-66DD-1553-C7784D60BC86}"/>
              </a:ext>
            </a:extLst>
          </p:cNvPr>
          <p:cNvSpPr>
            <a:spLocks noGrp="1"/>
          </p:cNvSpPr>
          <p:nvPr>
            <p:ph type="ctrTitle"/>
          </p:nvPr>
        </p:nvSpPr>
        <p:spPr>
          <a:xfrm>
            <a:off x="2430805" y="3430858"/>
            <a:ext cx="9144000" cy="2387600"/>
          </a:xfrm>
        </p:spPr>
        <p:txBody>
          <a:bodyPr/>
          <a:lstStyle/>
          <a:p>
            <a:r>
              <a:rPr lang="en-US">
                <a:latin typeface="Bahnschrift"/>
              </a:rPr>
              <a:t>07. Meaning of the codes</a:t>
            </a:r>
            <a:endParaRPr lang="en-US"/>
          </a:p>
        </p:txBody>
      </p:sp>
    </p:spTree>
    <p:extLst>
      <p:ext uri="{BB962C8B-B14F-4D97-AF65-F5344CB8AC3E}">
        <p14:creationId xmlns:p14="http://schemas.microsoft.com/office/powerpoint/2010/main" val="21071353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CC69-9FA8-8A57-E2C3-1CD6B4BA1C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2543C-3F44-E70D-EECF-C5BBA9A36090}"/>
              </a:ext>
            </a:extLst>
          </p:cNvPr>
          <p:cNvSpPr>
            <a:spLocks noGrp="1"/>
          </p:cNvSpPr>
          <p:nvPr>
            <p:ph type="title"/>
          </p:nvPr>
        </p:nvSpPr>
        <p:spPr/>
        <p:txBody>
          <a:bodyPr/>
          <a:lstStyle/>
          <a:p>
            <a:r>
              <a:rPr lang="en-US">
                <a:latin typeface="Bahnschrift SemiBold"/>
              </a:rPr>
              <a:t>Meaning of codes and names</a:t>
            </a:r>
          </a:p>
        </p:txBody>
      </p:sp>
      <p:pic>
        <p:nvPicPr>
          <p:cNvPr id="7" name="Group 272" descr="preencoded.png">
            <a:extLst>
              <a:ext uri="{FF2B5EF4-FFF2-40B4-BE49-F238E27FC236}">
                <a16:creationId xmlns:a16="http://schemas.microsoft.com/office/drawing/2014/main" id="{3F70B5B0-FB7D-CC6D-2130-CD707C9BDD8D}"/>
              </a:ext>
            </a:extLst>
          </p:cNvPr>
          <p:cNvPicPr>
            <a:picLocks noChangeAspect="1"/>
          </p:cNvPicPr>
          <p:nvPr/>
        </p:nvPicPr>
        <p:blipFill>
          <a:blip r:embed="rId3"/>
          <a:srcRect/>
          <a:stretch/>
        </p:blipFill>
        <p:spPr>
          <a:xfrm>
            <a:off x="1944599" y="2747379"/>
            <a:ext cx="2761707" cy="2767080"/>
          </a:xfrm>
          <a:prstGeom prst="rect">
            <a:avLst/>
          </a:prstGeom>
        </p:spPr>
      </p:pic>
      <p:pic>
        <p:nvPicPr>
          <p:cNvPr id="10" name="Group 271" descr="preencoded.png">
            <a:extLst>
              <a:ext uri="{FF2B5EF4-FFF2-40B4-BE49-F238E27FC236}">
                <a16:creationId xmlns:a16="http://schemas.microsoft.com/office/drawing/2014/main" id="{94A5A2D8-3A39-8BED-7A20-B8B345CC44A2}"/>
              </a:ext>
            </a:extLst>
          </p:cNvPr>
          <p:cNvPicPr>
            <a:picLocks noChangeAspect="1"/>
          </p:cNvPicPr>
          <p:nvPr/>
        </p:nvPicPr>
        <p:blipFill>
          <a:blip r:embed="rId4"/>
          <a:srcRect/>
          <a:stretch/>
        </p:blipFill>
        <p:spPr>
          <a:xfrm>
            <a:off x="5201286" y="1750888"/>
            <a:ext cx="2975412" cy="2976910"/>
          </a:xfrm>
          <a:prstGeom prst="rect">
            <a:avLst/>
          </a:prstGeom>
        </p:spPr>
      </p:pic>
      <p:pic>
        <p:nvPicPr>
          <p:cNvPr id="12" name="Group 273" descr="preencoded.png">
            <a:extLst>
              <a:ext uri="{FF2B5EF4-FFF2-40B4-BE49-F238E27FC236}">
                <a16:creationId xmlns:a16="http://schemas.microsoft.com/office/drawing/2014/main" id="{787396E3-55D3-B764-B807-A27CF027B775}"/>
              </a:ext>
            </a:extLst>
          </p:cNvPr>
          <p:cNvPicPr>
            <a:picLocks noChangeAspect="1"/>
          </p:cNvPicPr>
          <p:nvPr/>
        </p:nvPicPr>
        <p:blipFill>
          <a:blip r:embed="rId5"/>
          <a:srcRect/>
          <a:stretch/>
        </p:blipFill>
        <p:spPr>
          <a:xfrm>
            <a:off x="8458381" y="3518051"/>
            <a:ext cx="2952100" cy="2966584"/>
          </a:xfrm>
          <a:prstGeom prst="rect">
            <a:avLst/>
          </a:prstGeom>
        </p:spPr>
      </p:pic>
      <p:pic>
        <p:nvPicPr>
          <p:cNvPr id="3" name="Image 2" descr="Une image contenant oiseau, galliformes, poulet, volaille&#10;&#10;Le contenu généré par l’IA peut être incorrect.">
            <a:extLst>
              <a:ext uri="{FF2B5EF4-FFF2-40B4-BE49-F238E27FC236}">
                <a16:creationId xmlns:a16="http://schemas.microsoft.com/office/drawing/2014/main" id="{D44D7D73-FA16-A971-4DF0-E6B2DECB799D}"/>
              </a:ext>
            </a:extLst>
          </p:cNvPr>
          <p:cNvPicPr>
            <a:picLocks noChangeAspect="1"/>
          </p:cNvPicPr>
          <p:nvPr/>
        </p:nvPicPr>
        <p:blipFill>
          <a:blip r:embed="rId6"/>
          <a:stretch>
            <a:fillRect/>
          </a:stretch>
        </p:blipFill>
        <p:spPr>
          <a:xfrm>
            <a:off x="9050311" y="4109803"/>
            <a:ext cx="1773837" cy="1773837"/>
          </a:xfrm>
          <a:prstGeom prst="rect">
            <a:avLst/>
          </a:prstGeom>
        </p:spPr>
      </p:pic>
      <p:sp>
        <p:nvSpPr>
          <p:cNvPr id="4" name="ZoneTexte 2">
            <a:extLst>
              <a:ext uri="{FF2B5EF4-FFF2-40B4-BE49-F238E27FC236}">
                <a16:creationId xmlns:a16="http://schemas.microsoft.com/office/drawing/2014/main" id="{B44FF165-2200-A09B-4094-F8C6A428EBB8}"/>
              </a:ext>
            </a:extLst>
          </p:cNvPr>
          <p:cNvSpPr txBox="1"/>
          <p:nvPr/>
        </p:nvSpPr>
        <p:spPr>
          <a:xfrm>
            <a:off x="9232900" y="6508133"/>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18665533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7C56-5D7E-7DEA-E2ED-0F71C5DBDE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74A18E-BF23-3B7E-F4A8-3F748405DE96}"/>
              </a:ext>
            </a:extLst>
          </p:cNvPr>
          <p:cNvSpPr>
            <a:spLocks noGrp="1"/>
          </p:cNvSpPr>
          <p:nvPr>
            <p:ph type="title"/>
          </p:nvPr>
        </p:nvSpPr>
        <p:spPr/>
        <p:txBody>
          <a:bodyPr/>
          <a:lstStyle/>
          <a:p>
            <a:r>
              <a:rPr lang="en-US">
                <a:latin typeface="Bahnschrift SemiBold"/>
              </a:rPr>
              <a:t>Meaning of codes and names</a:t>
            </a:r>
          </a:p>
        </p:txBody>
      </p:sp>
      <p:sp>
        <p:nvSpPr>
          <p:cNvPr id="9" name="Only 2 of the adult population does not think of a red hammer">
            <a:extLst>
              <a:ext uri="{FF2B5EF4-FFF2-40B4-BE49-F238E27FC236}">
                <a16:creationId xmlns:a16="http://schemas.microsoft.com/office/drawing/2014/main" id="{05A1AC16-F0DE-4862-240C-5591C56A0FC0}"/>
              </a:ext>
            </a:extLst>
          </p:cNvPr>
          <p:cNvSpPr/>
          <p:nvPr/>
        </p:nvSpPr>
        <p:spPr>
          <a:xfrm>
            <a:off x="622632" y="2090044"/>
            <a:ext cx="6400076"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a:cs typeface="Satoshi Bold" pitchFamily="34" charset="-120"/>
              </a:rPr>
              <a:t>Ensure a semantic relationship between</a:t>
            </a:r>
            <a:br>
              <a:rPr lang="en-US" sz="3850" b="1" dirty="0">
                <a:latin typeface="Bahnschrift SemiLight" panose="020B0502040204020203" pitchFamily="34" charset="0"/>
                <a:ea typeface="Satoshi Bold" pitchFamily="34" charset="-122"/>
                <a:cs typeface="Satoshi Bold" pitchFamily="34" charset="-120"/>
              </a:rPr>
            </a:br>
            <a:r>
              <a:rPr lang="en-US" sz="3850" b="1" dirty="0">
                <a:solidFill>
                  <a:srgbClr val="000000"/>
                </a:solidFill>
                <a:latin typeface="Bahnschrift SemiLight" panose="020B0502040204020203" pitchFamily="34" charset="0"/>
                <a:ea typeface="Satoshi Bold"/>
                <a:cs typeface="Satoshi Bold" pitchFamily="34" charset="-120"/>
              </a:rPr>
              <a:t>forms, codes, names, items, actions, etc.</a:t>
            </a:r>
          </a:p>
        </p:txBody>
      </p:sp>
      <p:sp>
        <p:nvSpPr>
          <p:cNvPr id="11" name="This is because we share a system of thought">
            <a:extLst>
              <a:ext uri="{FF2B5EF4-FFF2-40B4-BE49-F238E27FC236}">
                <a16:creationId xmlns:a16="http://schemas.microsoft.com/office/drawing/2014/main" id="{AF4166E9-746B-82BE-CFAC-2540EC63E913}"/>
              </a:ext>
            </a:extLst>
          </p:cNvPr>
          <p:cNvSpPr/>
          <p:nvPr/>
        </p:nvSpPr>
        <p:spPr>
          <a:xfrm>
            <a:off x="622632" y="4751769"/>
            <a:ext cx="4836257" cy="105702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Codes and names that are not meaningful to users may suggest inappropriate operations to them and thus lead to errors.</a:t>
            </a:r>
          </a:p>
        </p:txBody>
      </p:sp>
      <p:pic>
        <p:nvPicPr>
          <p:cNvPr id="4" name="Mask Group" descr="preencoded.png">
            <a:extLst>
              <a:ext uri="{FF2B5EF4-FFF2-40B4-BE49-F238E27FC236}">
                <a16:creationId xmlns:a16="http://schemas.microsoft.com/office/drawing/2014/main" id="{FAEAA3C8-3192-274A-07C0-5EA62CB78D22}"/>
              </a:ext>
            </a:extLst>
          </p:cNvPr>
          <p:cNvPicPr>
            <a:picLocks noChangeAspect="1"/>
          </p:cNvPicPr>
          <p:nvPr/>
        </p:nvPicPr>
        <p:blipFill>
          <a:blip r:embed="rId3"/>
          <a:srcRect l="1302" t="22807" b="-273"/>
          <a:stretch/>
        </p:blipFill>
        <p:spPr>
          <a:xfrm>
            <a:off x="6747070" y="1568422"/>
            <a:ext cx="5444967" cy="5294364"/>
          </a:xfrm>
          <a:prstGeom prst="rect">
            <a:avLst/>
          </a:prstGeom>
        </p:spPr>
      </p:pic>
      <p:sp>
        <p:nvSpPr>
          <p:cNvPr id="5" name="ZoneTexte 2">
            <a:extLst>
              <a:ext uri="{FF2B5EF4-FFF2-40B4-BE49-F238E27FC236}">
                <a16:creationId xmlns:a16="http://schemas.microsoft.com/office/drawing/2014/main" id="{9A089283-104A-F296-2E7F-D3E9C31F423C}"/>
              </a:ext>
            </a:extLst>
          </p:cNvPr>
          <p:cNvSpPr txBox="1"/>
          <p:nvPr/>
        </p:nvSpPr>
        <p:spPr>
          <a:xfrm>
            <a:off x="5651108"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30077725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61093-E432-6292-3E4F-0D7BF42CE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D573F-7EFD-842A-E018-6F0EAD61FF28}"/>
              </a:ext>
            </a:extLst>
          </p:cNvPr>
          <p:cNvSpPr>
            <a:spLocks noGrp="1"/>
          </p:cNvSpPr>
          <p:nvPr>
            <p:ph type="title"/>
          </p:nvPr>
        </p:nvSpPr>
        <p:spPr/>
        <p:txBody>
          <a:bodyPr/>
          <a:lstStyle/>
          <a:p>
            <a:r>
              <a:rPr lang="en-US">
                <a:latin typeface="Bahnschrift SemiBold"/>
              </a:rPr>
              <a:t>Style</a:t>
            </a:r>
            <a:endParaRPr lang="fr-FR"/>
          </a:p>
        </p:txBody>
      </p:sp>
      <p:sp>
        <p:nvSpPr>
          <p:cNvPr id="6" name="Patterns">
            <a:extLst>
              <a:ext uri="{FF2B5EF4-FFF2-40B4-BE49-F238E27FC236}">
                <a16:creationId xmlns:a16="http://schemas.microsoft.com/office/drawing/2014/main" id="{17C15C50-C3B8-3AB7-538A-25F47628160F}"/>
              </a:ext>
            </a:extLst>
          </p:cNvPr>
          <p:cNvSpPr/>
          <p:nvPr/>
        </p:nvSpPr>
        <p:spPr>
          <a:xfrm>
            <a:off x="637112" y="1901603"/>
            <a:ext cx="89139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pitchFamily="34" charset="-122"/>
              </a:rPr>
              <a:t>Form Follow Functions</a:t>
            </a: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2F4FBF00-4D7A-59DC-80F4-72EFCE8A9339}"/>
              </a:ext>
            </a:extLst>
          </p:cNvPr>
          <p:cNvSpPr/>
          <p:nvPr/>
        </p:nvSpPr>
        <p:spPr>
          <a:xfrm>
            <a:off x="637112" y="2857270"/>
            <a:ext cx="5183772" cy="37213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235"/>
              </a:lnSpc>
              <a:buSzPct val="100000"/>
            </a:pPr>
            <a:r>
              <a:rPr lang="en-US" sz="1800" dirty="0">
                <a:solidFill>
                  <a:srgbClr val="000000"/>
                </a:solidFill>
                <a:latin typeface="Bahnschrift SemiLight" panose="020B0502040204020203" pitchFamily="34" charset="0"/>
                <a:ea typeface="Satoshi Regular"/>
                <a:cs typeface="Satoshi Regular" pitchFamily="34" charset="-120"/>
              </a:rPr>
              <a:t>Idea that the shape of the object should reflect its function, its purpose, with the aim of reducing the need for learning.</a:t>
            </a:r>
            <a:br>
              <a:rPr lang="en-US" sz="1800" dirty="0">
                <a:latin typeface="Bahnschrift SemiLight" panose="020B0502040204020203" pitchFamily="34" charset="0"/>
                <a:ea typeface="Satoshi Regular"/>
                <a:cs typeface="Satoshi Regular" pitchFamily="34" charset="-120"/>
              </a:rPr>
            </a:b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This principle is related to that of affordance.</a:t>
            </a:r>
            <a:endParaRPr lang="en-US" sz="1800" dirty="0">
              <a:latin typeface="Bahnschrift SemiLight" panose="020B0502040204020203" pitchFamily="34" charset="0"/>
              <a:ea typeface="Satoshi Regular"/>
              <a:cs typeface="Satoshi Regular" pitchFamily="34" charset="-120"/>
            </a:endParaRPr>
          </a:p>
        </p:txBody>
      </p:sp>
      <p:pic>
        <p:nvPicPr>
          <p:cNvPr id="5" name="Group 285" descr="preencoded.png">
            <a:extLst>
              <a:ext uri="{FF2B5EF4-FFF2-40B4-BE49-F238E27FC236}">
                <a16:creationId xmlns:a16="http://schemas.microsoft.com/office/drawing/2014/main" id="{C95C9870-4B79-0C26-6A6A-E7509488E536}"/>
              </a:ext>
            </a:extLst>
          </p:cNvPr>
          <p:cNvPicPr>
            <a:picLocks noChangeAspect="1"/>
          </p:cNvPicPr>
          <p:nvPr/>
        </p:nvPicPr>
        <p:blipFill>
          <a:blip r:embed="rId3"/>
          <a:srcRect/>
          <a:stretch/>
        </p:blipFill>
        <p:spPr>
          <a:xfrm>
            <a:off x="6764760" y="1400509"/>
            <a:ext cx="3475154" cy="5285131"/>
          </a:xfrm>
          <a:prstGeom prst="rect">
            <a:avLst/>
          </a:prstGeom>
        </p:spPr>
      </p:pic>
      <p:sp>
        <p:nvSpPr>
          <p:cNvPr id="3" name="ZoneTexte 2">
            <a:extLst>
              <a:ext uri="{FF2B5EF4-FFF2-40B4-BE49-F238E27FC236}">
                <a16:creationId xmlns:a16="http://schemas.microsoft.com/office/drawing/2014/main" id="{4CE888BA-43E6-5482-6613-EB1556E2DA17}"/>
              </a:ext>
            </a:extLst>
          </p:cNvPr>
          <p:cNvSpPr txBox="1"/>
          <p:nvPr/>
        </p:nvSpPr>
        <p:spPr>
          <a:xfrm>
            <a:off x="7496714" y="601446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a:t>
            </a:r>
            <a:r>
              <a:rPr lang="fr-FR" sz="1200" dirty="0">
                <a:latin typeface="Bahnschrift SemiLight"/>
                <a:ea typeface="Calibri"/>
                <a:cs typeface="Calibri"/>
                <a:hlinkClick r:id="rId4"/>
              </a:rPr>
              <a:t>https://medium.com</a:t>
            </a:r>
            <a:r>
              <a:rPr lang="fr-FR" sz="1200" dirty="0">
                <a:latin typeface="Bahnschrift SemiLight"/>
                <a:ea typeface="Calibri"/>
                <a:cs typeface="Calibri"/>
              </a:rPr>
              <a:t> </a:t>
            </a:r>
            <a:endParaRPr lang="fr-FR" sz="1200" dirty="0">
              <a:latin typeface="Bahnschrift SemiLight"/>
            </a:endParaRPr>
          </a:p>
        </p:txBody>
      </p:sp>
    </p:spTree>
    <p:extLst>
      <p:ext uri="{BB962C8B-B14F-4D97-AF65-F5344CB8AC3E}">
        <p14:creationId xmlns:p14="http://schemas.microsoft.com/office/powerpoint/2010/main" val="25366748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CB03-7A1D-55C2-F72C-AC95901C6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D88793-CB34-75BF-577C-78C3F2FA71CC}"/>
              </a:ext>
            </a:extLst>
          </p:cNvPr>
          <p:cNvSpPr>
            <a:spLocks noGrp="1"/>
          </p:cNvSpPr>
          <p:nvPr>
            <p:ph type="title"/>
          </p:nvPr>
        </p:nvSpPr>
        <p:spPr/>
        <p:txBody>
          <a:bodyPr/>
          <a:lstStyle/>
          <a:p>
            <a:r>
              <a:rPr lang="en-US">
                <a:latin typeface="Bahnschrift SemiBold"/>
              </a:rPr>
              <a:t>Style</a:t>
            </a:r>
            <a:endParaRPr lang="fr-FR"/>
          </a:p>
        </p:txBody>
      </p:sp>
      <p:sp>
        <p:nvSpPr>
          <p:cNvPr id="6" name="Patterns">
            <a:extLst>
              <a:ext uri="{FF2B5EF4-FFF2-40B4-BE49-F238E27FC236}">
                <a16:creationId xmlns:a16="http://schemas.microsoft.com/office/drawing/2014/main" id="{0331C895-1A16-F8C2-928C-4F61389FF745}"/>
              </a:ext>
            </a:extLst>
          </p:cNvPr>
          <p:cNvSpPr/>
          <p:nvPr/>
        </p:nvSpPr>
        <p:spPr>
          <a:xfrm>
            <a:off x="637112" y="1901603"/>
            <a:ext cx="89139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pitchFamily="34" charset="-122"/>
              </a:rPr>
              <a:t>Flat vs Skeuomorphism</a:t>
            </a: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749C1CB7-99F1-9A0A-A5B5-A0EEEBC72CC5}"/>
              </a:ext>
            </a:extLst>
          </p:cNvPr>
          <p:cNvSpPr/>
          <p:nvPr/>
        </p:nvSpPr>
        <p:spPr>
          <a:xfrm>
            <a:off x="637112" y="2857270"/>
            <a:ext cx="5183772" cy="37213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These two styles, which vary in their level of representation of physical objects, are the most representative of recent years. In fact, their affordance differs.</a:t>
            </a:r>
          </a:p>
          <a:p>
            <a:pPr>
              <a:lnSpc>
                <a:spcPts val="2235"/>
              </a:lnSpc>
            </a:pPr>
            <a:endParaRPr lang="en-US" sz="1550" dirty="0">
              <a:solidFill>
                <a:srgbClr val="000000"/>
              </a:solidFill>
              <a:latin typeface="Bahnschrift SemiLight" panose="020B0502040204020203" pitchFamily="34" charset="0"/>
              <a:ea typeface="Satoshi Regular"/>
              <a:cs typeface="Satoshi Regular" pitchFamily="34" charset="-120"/>
            </a:endParaRPr>
          </a:p>
        </p:txBody>
      </p:sp>
      <p:pic>
        <p:nvPicPr>
          <p:cNvPr id="4" name="Group 287" descr="preencoded.png">
            <a:extLst>
              <a:ext uri="{FF2B5EF4-FFF2-40B4-BE49-F238E27FC236}">
                <a16:creationId xmlns:a16="http://schemas.microsoft.com/office/drawing/2014/main" id="{72142E3E-B354-17B4-B4A9-7A6FCB756C26}"/>
              </a:ext>
            </a:extLst>
          </p:cNvPr>
          <p:cNvPicPr>
            <a:picLocks noChangeAspect="1"/>
          </p:cNvPicPr>
          <p:nvPr/>
        </p:nvPicPr>
        <p:blipFill>
          <a:blip r:embed="rId3"/>
          <a:srcRect/>
          <a:stretch/>
        </p:blipFill>
        <p:spPr>
          <a:xfrm>
            <a:off x="376475" y="3740885"/>
            <a:ext cx="11439050" cy="2982841"/>
          </a:xfrm>
          <a:prstGeom prst="rect">
            <a:avLst/>
          </a:prstGeom>
        </p:spPr>
      </p:pic>
      <p:sp>
        <p:nvSpPr>
          <p:cNvPr id="3" name="ZoneTexte 2">
            <a:extLst>
              <a:ext uri="{FF2B5EF4-FFF2-40B4-BE49-F238E27FC236}">
                <a16:creationId xmlns:a16="http://schemas.microsoft.com/office/drawing/2014/main" id="{12475A1B-CA75-0358-5B21-B4BC35F40E64}"/>
              </a:ext>
            </a:extLst>
          </p:cNvPr>
          <p:cNvSpPr txBox="1"/>
          <p:nvPr/>
        </p:nvSpPr>
        <p:spPr>
          <a:xfrm>
            <a:off x="4703404"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a:t>
            </a:r>
            <a:r>
              <a:rPr lang="fr-FR" sz="1200" dirty="0">
                <a:latin typeface="Bahnschrift SemiLight"/>
                <a:ea typeface="Calibri"/>
                <a:cs typeface="Calibri"/>
                <a:hlinkClick r:id="rId4"/>
              </a:rPr>
              <a:t>https://medium.com</a:t>
            </a:r>
            <a:r>
              <a:rPr lang="fr-FR" sz="1200" dirty="0">
                <a:latin typeface="Bahnschrift SemiLight"/>
                <a:ea typeface="Calibri"/>
                <a:cs typeface="Calibri"/>
              </a:rPr>
              <a:t> </a:t>
            </a:r>
            <a:endParaRPr lang="fr-FR" sz="1200" dirty="0">
              <a:latin typeface="Bahnschrift SemiLight"/>
            </a:endParaRPr>
          </a:p>
        </p:txBody>
      </p:sp>
    </p:spTree>
    <p:extLst>
      <p:ext uri="{BB962C8B-B14F-4D97-AF65-F5344CB8AC3E}">
        <p14:creationId xmlns:p14="http://schemas.microsoft.com/office/powerpoint/2010/main" val="34440889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625F6-B82E-7EF6-1432-D19A0D96AD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5E368-46FB-53C6-757A-978BCD0C8D6C}"/>
              </a:ext>
            </a:extLst>
          </p:cNvPr>
          <p:cNvSpPr>
            <a:spLocks noGrp="1"/>
          </p:cNvSpPr>
          <p:nvPr>
            <p:ph type="title"/>
          </p:nvPr>
        </p:nvSpPr>
        <p:spPr/>
        <p:txBody>
          <a:bodyPr/>
          <a:lstStyle/>
          <a:p>
            <a:r>
              <a:rPr lang="en-US">
                <a:latin typeface="Bahnschrift SemiBold"/>
              </a:rPr>
              <a:t>Style</a:t>
            </a:r>
            <a:endParaRPr lang="fr-FR"/>
          </a:p>
        </p:txBody>
      </p:sp>
      <p:sp>
        <p:nvSpPr>
          <p:cNvPr id="6" name="Patterns">
            <a:extLst>
              <a:ext uri="{FF2B5EF4-FFF2-40B4-BE49-F238E27FC236}">
                <a16:creationId xmlns:a16="http://schemas.microsoft.com/office/drawing/2014/main" id="{1DCDC186-A456-EE56-896D-F759536D74F4}"/>
              </a:ext>
            </a:extLst>
          </p:cNvPr>
          <p:cNvSpPr/>
          <p:nvPr/>
        </p:nvSpPr>
        <p:spPr>
          <a:xfrm>
            <a:off x="637112" y="1901603"/>
            <a:ext cx="89139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err="1">
                <a:solidFill>
                  <a:srgbClr val="000000"/>
                </a:solidFill>
                <a:latin typeface="Bahnschrift SemiLight" panose="020B0502040204020203" pitchFamily="34" charset="0"/>
                <a:ea typeface="Satoshi Bold" pitchFamily="34" charset="-122"/>
              </a:rPr>
              <a:t>Neuomorphism</a:t>
            </a:r>
            <a:endParaRPr lang="en-US" sz="3850" b="1" dirty="0">
              <a:solidFill>
                <a:srgbClr val="000000"/>
              </a:solidFill>
              <a:latin typeface="Bahnschrift SemiLight" panose="020B0502040204020203" pitchFamily="34" charset="0"/>
              <a:ea typeface="Satoshi Bold" pitchFamily="34" charset="-122"/>
            </a:endParaRP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0886D85E-AEB1-9D53-1278-1C52CF9A5804}"/>
              </a:ext>
            </a:extLst>
          </p:cNvPr>
          <p:cNvSpPr/>
          <p:nvPr/>
        </p:nvSpPr>
        <p:spPr>
          <a:xfrm>
            <a:off x="637112" y="2857270"/>
            <a:ext cx="5183772" cy="37213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A style that tends to correct, through depth effects and subtle shadow effects, the weaknesses of flat design which, through abstraction, has ended up producing interface elements lacking affordance.</a:t>
            </a:r>
            <a:br>
              <a:rPr lang="en-US" sz="1800" dirty="0">
                <a:latin typeface="Bahnschrift SemiLight" panose="020B0502040204020203" pitchFamily="34" charset="0"/>
                <a:ea typeface="Satoshi Regular"/>
                <a:cs typeface="Satoshi Regular" pitchFamily="34" charset="-120"/>
              </a:rPr>
            </a:b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The graphic effect, generally based on tones on tones, is aesthetic and soft, but their lack of contrast poses problems of accessibility and readability .</a:t>
            </a:r>
          </a:p>
          <a:p>
            <a:endParaRPr lang="en-US" sz="1550" dirty="0">
              <a:solidFill>
                <a:srgbClr val="000000"/>
              </a:solidFill>
              <a:latin typeface="Bahnschrift SemiLight" panose="020B0502040204020203" pitchFamily="34" charset="0"/>
              <a:ea typeface="Satoshi Regular"/>
              <a:cs typeface="Satoshi Regular" pitchFamily="34" charset="-120"/>
            </a:endParaRPr>
          </a:p>
        </p:txBody>
      </p:sp>
      <p:pic>
        <p:nvPicPr>
          <p:cNvPr id="5" name="Mask Group" descr="preencoded.png">
            <a:extLst>
              <a:ext uri="{FF2B5EF4-FFF2-40B4-BE49-F238E27FC236}">
                <a16:creationId xmlns:a16="http://schemas.microsoft.com/office/drawing/2014/main" id="{BF473834-F4F4-748E-8D49-CB88E8F4816E}"/>
              </a:ext>
            </a:extLst>
          </p:cNvPr>
          <p:cNvPicPr>
            <a:picLocks noChangeAspect="1"/>
          </p:cNvPicPr>
          <p:nvPr/>
        </p:nvPicPr>
        <p:blipFill>
          <a:blip r:embed="rId3"/>
          <a:srcRect/>
          <a:stretch/>
        </p:blipFill>
        <p:spPr>
          <a:xfrm>
            <a:off x="5589206" y="3993713"/>
            <a:ext cx="3301397" cy="2852523"/>
          </a:xfrm>
          <a:prstGeom prst="rect">
            <a:avLst/>
          </a:prstGeom>
        </p:spPr>
      </p:pic>
      <p:pic>
        <p:nvPicPr>
          <p:cNvPr id="8" name="Mask Group" descr="preencoded.png">
            <a:extLst>
              <a:ext uri="{FF2B5EF4-FFF2-40B4-BE49-F238E27FC236}">
                <a16:creationId xmlns:a16="http://schemas.microsoft.com/office/drawing/2014/main" id="{724AE054-CBEF-E53C-0FA4-150B6EE0E105}"/>
              </a:ext>
            </a:extLst>
          </p:cNvPr>
          <p:cNvPicPr>
            <a:picLocks noChangeAspect="1"/>
          </p:cNvPicPr>
          <p:nvPr/>
        </p:nvPicPr>
        <p:blipFill>
          <a:blip r:embed="rId4"/>
          <a:srcRect/>
          <a:stretch/>
        </p:blipFill>
        <p:spPr>
          <a:xfrm>
            <a:off x="8296931" y="1290823"/>
            <a:ext cx="3061912" cy="5439574"/>
          </a:xfrm>
          <a:prstGeom prst="rect">
            <a:avLst/>
          </a:prstGeom>
        </p:spPr>
      </p:pic>
      <p:sp>
        <p:nvSpPr>
          <p:cNvPr id="3" name="ZoneTexte 2">
            <a:extLst>
              <a:ext uri="{FF2B5EF4-FFF2-40B4-BE49-F238E27FC236}">
                <a16:creationId xmlns:a16="http://schemas.microsoft.com/office/drawing/2014/main" id="{6523D80B-668A-B98C-CEE8-6D76F786F0FF}"/>
              </a:ext>
            </a:extLst>
          </p:cNvPr>
          <p:cNvSpPr txBox="1"/>
          <p:nvPr/>
        </p:nvSpPr>
        <p:spPr>
          <a:xfrm>
            <a:off x="9046114"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a:t>
            </a:r>
            <a:r>
              <a:rPr lang="fr-FR" sz="1200" dirty="0">
                <a:latin typeface="Bahnschrift SemiLight"/>
                <a:ea typeface="Calibri"/>
                <a:cs typeface="Calibri"/>
                <a:hlinkClick r:id="rId5"/>
              </a:rPr>
              <a:t>https://medium.com</a:t>
            </a:r>
            <a:r>
              <a:rPr lang="fr-FR" sz="1200" dirty="0">
                <a:latin typeface="Bahnschrift SemiLight"/>
                <a:ea typeface="Calibri"/>
                <a:cs typeface="Calibri"/>
              </a:rPr>
              <a:t> </a:t>
            </a:r>
            <a:endParaRPr lang="fr-FR" sz="1200" dirty="0">
              <a:latin typeface="Bahnschrift SemiLight"/>
            </a:endParaRPr>
          </a:p>
        </p:txBody>
      </p:sp>
    </p:spTree>
    <p:extLst>
      <p:ext uri="{BB962C8B-B14F-4D97-AF65-F5344CB8AC3E}">
        <p14:creationId xmlns:p14="http://schemas.microsoft.com/office/powerpoint/2010/main" val="66521340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9EA4D-4D3C-7C7A-A8FA-6ADFC8D85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06BC1B-6642-266D-64DE-6E43F21CE22F}"/>
              </a:ext>
            </a:extLst>
          </p:cNvPr>
          <p:cNvSpPr>
            <a:spLocks noGrp="1"/>
          </p:cNvSpPr>
          <p:nvPr>
            <p:ph type="title"/>
          </p:nvPr>
        </p:nvSpPr>
        <p:spPr/>
        <p:txBody>
          <a:bodyPr/>
          <a:lstStyle/>
          <a:p>
            <a:r>
              <a:rPr lang="en-US">
                <a:latin typeface="Bahnschrift SemiBold"/>
              </a:rPr>
              <a:t>Conventions</a:t>
            </a:r>
            <a:endParaRPr lang="fr-FR"/>
          </a:p>
        </p:txBody>
      </p:sp>
      <p:pic>
        <p:nvPicPr>
          <p:cNvPr id="5" name="Group 132" descr="preencoded.png">
            <a:extLst>
              <a:ext uri="{FF2B5EF4-FFF2-40B4-BE49-F238E27FC236}">
                <a16:creationId xmlns:a16="http://schemas.microsoft.com/office/drawing/2014/main" id="{6AF6AFAF-468F-DAA9-33BD-B5F618D2419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38471" y="1688554"/>
            <a:ext cx="6356637" cy="4416342"/>
          </a:xfrm>
          <a:prstGeom prst="rect">
            <a:avLst/>
          </a:prstGeom>
        </p:spPr>
      </p:pic>
      <p:sp>
        <p:nvSpPr>
          <p:cNvPr id="7" name="Information neutrality Positive validation agreement Be careful be careful Negative ban error deletion">
            <a:extLst>
              <a:ext uri="{FF2B5EF4-FFF2-40B4-BE49-F238E27FC236}">
                <a16:creationId xmlns:a16="http://schemas.microsoft.com/office/drawing/2014/main" id="{E0326D23-86EA-B689-3B98-74543B9B5067}"/>
              </a:ext>
            </a:extLst>
          </p:cNvPr>
          <p:cNvSpPr/>
          <p:nvPr/>
        </p:nvSpPr>
        <p:spPr>
          <a:xfrm>
            <a:off x="1303184" y="3903964"/>
            <a:ext cx="5574727" cy="214301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2554"/>
              </a:lnSpc>
              <a:buNone/>
            </a:pPr>
            <a:r>
              <a:rPr lang="en-US" sz="1824" dirty="0">
                <a:latin typeface="Bahnschrift SemiLight" panose="020B0502040204020203" pitchFamily="34" charset="0"/>
                <a:ea typeface="Satoshi Regular" pitchFamily="34" charset="-122"/>
                <a:cs typeface="Satoshi Regular" pitchFamily="34" charset="-120"/>
              </a:rPr>
              <a:t>Information, neutrality...
Positive, validation, agreement...
Be careful, be careful...
Negative, ban, error, deletion...</a:t>
            </a:r>
            <a:endParaRPr lang="en-US" sz="1824" dirty="0">
              <a:latin typeface="Bahnschrift SemiLight" panose="020B0502040204020203" pitchFamily="34" charset="0"/>
            </a:endParaRPr>
          </a:p>
        </p:txBody>
      </p:sp>
      <p:sp>
        <p:nvSpPr>
          <p:cNvPr id="19" name="Colors have connotations and functions">
            <a:extLst>
              <a:ext uri="{FF2B5EF4-FFF2-40B4-BE49-F238E27FC236}">
                <a16:creationId xmlns:a16="http://schemas.microsoft.com/office/drawing/2014/main" id="{09D920AE-2901-FF8A-F686-EEA45BBD4DE3}"/>
              </a:ext>
            </a:extLst>
          </p:cNvPr>
          <p:cNvSpPr/>
          <p:nvPr/>
        </p:nvSpPr>
        <p:spPr>
          <a:xfrm>
            <a:off x="738470" y="1857776"/>
            <a:ext cx="6400076" cy="118734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4652"/>
              </a:lnSpc>
              <a:buNone/>
            </a:pPr>
            <a:r>
              <a:rPr lang="en-US" sz="3877" b="1" dirty="0">
                <a:solidFill>
                  <a:srgbClr val="000000"/>
                </a:solidFill>
                <a:latin typeface="Bahnschrift SemiLight" panose="020B0502040204020203" pitchFamily="34" charset="0"/>
                <a:ea typeface="Satoshi Bold" pitchFamily="34" charset="-122"/>
                <a:cs typeface="Satoshi Bold" pitchFamily="34" charset="-120"/>
              </a:rPr>
              <a:t>Colors have connotations and functions</a:t>
            </a:r>
            <a:endParaRPr lang="en-US" sz="3877" dirty="0">
              <a:latin typeface="Bahnschrift SemiLight" panose="020B0502040204020203" pitchFamily="34" charset="0"/>
            </a:endParaRPr>
          </a:p>
        </p:txBody>
      </p:sp>
      <p:pic>
        <p:nvPicPr>
          <p:cNvPr id="21" name="Mask Group" descr="preencoded.png">
            <a:extLst>
              <a:ext uri="{FF2B5EF4-FFF2-40B4-BE49-F238E27FC236}">
                <a16:creationId xmlns:a16="http://schemas.microsoft.com/office/drawing/2014/main" id="{21A6F9FD-24D3-E576-3CFD-C18C7DD5E30C}"/>
              </a:ext>
            </a:extLst>
          </p:cNvPr>
          <p:cNvPicPr>
            <a:picLocks noChangeAspect="1"/>
          </p:cNvPicPr>
          <p:nvPr/>
        </p:nvPicPr>
        <p:blipFill>
          <a:blip r:embed="rId5"/>
          <a:srcRect t="23077" r="251" b="-31"/>
          <a:stretch/>
        </p:blipFill>
        <p:spPr>
          <a:xfrm>
            <a:off x="6675200" y="1591183"/>
            <a:ext cx="5502976" cy="5259378"/>
          </a:xfrm>
          <a:prstGeom prst="rect">
            <a:avLst/>
          </a:prstGeom>
        </p:spPr>
      </p:pic>
      <p:sp>
        <p:nvSpPr>
          <p:cNvPr id="6" name="ZoneTexte 2">
            <a:extLst>
              <a:ext uri="{FF2B5EF4-FFF2-40B4-BE49-F238E27FC236}">
                <a16:creationId xmlns:a16="http://schemas.microsoft.com/office/drawing/2014/main" id="{CB25F1F2-2899-D15C-F962-24FF3E838451}"/>
              </a:ext>
            </a:extLst>
          </p:cNvPr>
          <p:cNvSpPr txBox="1"/>
          <p:nvPr/>
        </p:nvSpPr>
        <p:spPr>
          <a:xfrm>
            <a:off x="5651108"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9730806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C7A0C-DD80-764C-5B86-0D2E79C74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60783-3626-1B2C-9274-3FDBDCF9A404}"/>
              </a:ext>
            </a:extLst>
          </p:cNvPr>
          <p:cNvSpPr>
            <a:spLocks noGrp="1"/>
          </p:cNvSpPr>
          <p:nvPr>
            <p:ph type="title"/>
          </p:nvPr>
        </p:nvSpPr>
        <p:spPr/>
        <p:txBody>
          <a:bodyPr/>
          <a:lstStyle/>
          <a:p>
            <a:r>
              <a:rPr lang="en-US">
                <a:latin typeface="Bahnschrift SemiBold"/>
              </a:rPr>
              <a:t>Conventions</a:t>
            </a:r>
            <a:endParaRPr lang="fr-FR"/>
          </a:p>
        </p:txBody>
      </p:sp>
      <p:sp>
        <p:nvSpPr>
          <p:cNvPr id="6" name="Patterns">
            <a:extLst>
              <a:ext uri="{FF2B5EF4-FFF2-40B4-BE49-F238E27FC236}">
                <a16:creationId xmlns:a16="http://schemas.microsoft.com/office/drawing/2014/main" id="{49C6C959-DBD3-5607-777E-2D84D772B71C}"/>
              </a:ext>
            </a:extLst>
          </p:cNvPr>
          <p:cNvSpPr/>
          <p:nvPr/>
        </p:nvSpPr>
        <p:spPr>
          <a:xfrm>
            <a:off x="637112" y="1901603"/>
            <a:ext cx="89139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pitchFamily="34" charset="-122"/>
              </a:rPr>
              <a:t>The ambivalence of pictograms</a:t>
            </a: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A7738023-43C4-89FC-3315-F6DAB02B1534}"/>
              </a:ext>
            </a:extLst>
          </p:cNvPr>
          <p:cNvSpPr/>
          <p:nvPr/>
        </p:nvSpPr>
        <p:spPr>
          <a:xfrm>
            <a:off x="637112" y="2857270"/>
            <a:ext cx="5183772" cy="37213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They have the advantage of being easy to scan , having a vast associative universe , and saving space within the interface. They also represent an aesthetic contribution and do not require any translation.</a:t>
            </a:r>
            <a:br>
              <a:rPr lang="en-US" sz="1800" dirty="0">
                <a:latin typeface="Bahnschrift SemiLight" panose="020B0502040204020203" pitchFamily="34" charset="0"/>
                <a:ea typeface="Satoshi Regular"/>
                <a:cs typeface="Satoshi Regular" pitchFamily="34" charset="-120"/>
              </a:rPr>
            </a:b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However, they are a source of ambiguity (approximate meaning) and are poorly memorized by the brain.</a:t>
            </a:r>
          </a:p>
          <a:p>
            <a:endParaRPr lang="en-US" sz="1550" dirty="0">
              <a:solidFill>
                <a:srgbClr val="000000"/>
              </a:solidFill>
              <a:latin typeface="Bahnschrift SemiLight" panose="020B0502040204020203" pitchFamily="34" charset="0"/>
              <a:ea typeface="Satoshi Regular"/>
              <a:cs typeface="Satoshi Regular" pitchFamily="34" charset="-120"/>
            </a:endParaRPr>
          </a:p>
        </p:txBody>
      </p:sp>
      <p:pic>
        <p:nvPicPr>
          <p:cNvPr id="4" name="Group 265" descr="preencoded.png">
            <a:extLst>
              <a:ext uri="{FF2B5EF4-FFF2-40B4-BE49-F238E27FC236}">
                <a16:creationId xmlns:a16="http://schemas.microsoft.com/office/drawing/2014/main" id="{5ED1E689-C5BA-BB76-5429-1F0786B3D5D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144422" y="2614346"/>
            <a:ext cx="969325" cy="969325"/>
          </a:xfrm>
          <a:prstGeom prst="rect">
            <a:avLst/>
          </a:prstGeom>
        </p:spPr>
      </p:pic>
      <p:pic>
        <p:nvPicPr>
          <p:cNvPr id="10" name="Group 266" descr="preencoded.png">
            <a:extLst>
              <a:ext uri="{FF2B5EF4-FFF2-40B4-BE49-F238E27FC236}">
                <a16:creationId xmlns:a16="http://schemas.microsoft.com/office/drawing/2014/main" id="{2FE86BA1-B438-2457-DA5C-D699BCE8BB5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954398" y="2614346"/>
            <a:ext cx="969325" cy="969325"/>
          </a:xfrm>
          <a:prstGeom prst="rect">
            <a:avLst/>
          </a:prstGeom>
        </p:spPr>
      </p:pic>
      <p:pic>
        <p:nvPicPr>
          <p:cNvPr id="12" name="Group 267" descr="preencoded.png">
            <a:extLst>
              <a:ext uri="{FF2B5EF4-FFF2-40B4-BE49-F238E27FC236}">
                <a16:creationId xmlns:a16="http://schemas.microsoft.com/office/drawing/2014/main" id="{B16E99D8-A3AF-3D65-3887-8E3D60C4021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954398" y="3893374"/>
            <a:ext cx="969325" cy="969325"/>
          </a:xfrm>
          <a:prstGeom prst="rect">
            <a:avLst/>
          </a:prstGeom>
        </p:spPr>
      </p:pic>
      <p:pic>
        <p:nvPicPr>
          <p:cNvPr id="14" name="Group 268" descr="preencoded.png">
            <a:extLst>
              <a:ext uri="{FF2B5EF4-FFF2-40B4-BE49-F238E27FC236}">
                <a16:creationId xmlns:a16="http://schemas.microsoft.com/office/drawing/2014/main" id="{8F512586-6AA9-147F-E629-E13F8890B66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144422" y="3893374"/>
            <a:ext cx="969325" cy="969325"/>
          </a:xfrm>
          <a:prstGeom prst="rect">
            <a:avLst/>
          </a:prstGeom>
        </p:spPr>
      </p:pic>
      <p:pic>
        <p:nvPicPr>
          <p:cNvPr id="16" name="Group 269" descr="preencoded.png">
            <a:extLst>
              <a:ext uri="{FF2B5EF4-FFF2-40B4-BE49-F238E27FC236}">
                <a16:creationId xmlns:a16="http://schemas.microsoft.com/office/drawing/2014/main" id="{29E676D4-0E4A-7AF1-FE03-04F4B3488059}"/>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144422" y="5075420"/>
            <a:ext cx="969325" cy="969325"/>
          </a:xfrm>
          <a:prstGeom prst="rect">
            <a:avLst/>
          </a:prstGeom>
        </p:spPr>
      </p:pic>
      <p:pic>
        <p:nvPicPr>
          <p:cNvPr id="18" name="Group 270" descr="preencoded.png">
            <a:extLst>
              <a:ext uri="{FF2B5EF4-FFF2-40B4-BE49-F238E27FC236}">
                <a16:creationId xmlns:a16="http://schemas.microsoft.com/office/drawing/2014/main" id="{7DDBB410-B155-9B3A-41EB-40AE13E87C2C}"/>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954398" y="5075420"/>
            <a:ext cx="969325" cy="969325"/>
          </a:xfrm>
          <a:prstGeom prst="rect">
            <a:avLst/>
          </a:prstGeom>
        </p:spPr>
      </p:pic>
      <p:sp>
        <p:nvSpPr>
          <p:cNvPr id="3" name="ZoneTexte 2">
            <a:extLst>
              <a:ext uri="{FF2B5EF4-FFF2-40B4-BE49-F238E27FC236}">
                <a16:creationId xmlns:a16="http://schemas.microsoft.com/office/drawing/2014/main" id="{E831DBE5-85E4-0A13-8925-D871FCD9A6B6}"/>
              </a:ext>
            </a:extLst>
          </p:cNvPr>
          <p:cNvSpPr txBox="1"/>
          <p:nvPr/>
        </p:nvSpPr>
        <p:spPr>
          <a:xfrm>
            <a:off x="9067460" y="630475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4212438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4E05-B7E4-EA0F-8CE0-3DE5F8C579E7}"/>
              </a:ext>
            </a:extLst>
          </p:cNvPr>
          <p:cNvSpPr>
            <a:spLocks noGrp="1"/>
          </p:cNvSpPr>
          <p:nvPr>
            <p:ph type="title"/>
          </p:nvPr>
        </p:nvSpPr>
        <p:spPr/>
        <p:txBody>
          <a:bodyPr/>
          <a:lstStyle/>
          <a:p>
            <a:r>
              <a:rPr lang="en-US" b="1" dirty="0"/>
              <a:t>Intuitive design Definition</a:t>
            </a:r>
            <a:endParaRPr lang="fr-BE" b="1" dirty="0"/>
          </a:p>
        </p:txBody>
      </p:sp>
      <p:sp>
        <p:nvSpPr>
          <p:cNvPr id="3" name="Content Placeholder 2">
            <a:extLst>
              <a:ext uri="{FF2B5EF4-FFF2-40B4-BE49-F238E27FC236}">
                <a16:creationId xmlns:a16="http://schemas.microsoft.com/office/drawing/2014/main" id="{F3A8B7FA-187B-3D38-EBA5-856570A4685B}"/>
              </a:ext>
            </a:extLst>
          </p:cNvPr>
          <p:cNvSpPr>
            <a:spLocks noGrp="1"/>
          </p:cNvSpPr>
          <p:nvPr>
            <p:ph idx="1"/>
          </p:nvPr>
        </p:nvSpPr>
        <p:spPr/>
        <p:txBody>
          <a:bodyPr>
            <a:normAutofit/>
          </a:bodyPr>
          <a:lstStyle/>
          <a:p>
            <a:pPr marL="0" indent="0" algn="l">
              <a:buNone/>
            </a:pPr>
            <a:r>
              <a:rPr lang="en-US" b="0" i="0" dirty="0">
                <a:solidFill>
                  <a:srgbClr val="080808"/>
                </a:solidFill>
                <a:effectLst/>
                <a:latin typeface="WF Visual Sans Text"/>
              </a:rPr>
              <a:t>The term “intuitive design” refers to designing digital experiences that your target users find  easy to use — be it a website, a product, or an app. </a:t>
            </a:r>
          </a:p>
          <a:p>
            <a:pPr marL="0" indent="0" algn="l">
              <a:buNone/>
            </a:pPr>
            <a:r>
              <a:rPr lang="en-US" b="0" i="0" dirty="0">
                <a:solidFill>
                  <a:srgbClr val="080808"/>
                </a:solidFill>
                <a:effectLst/>
                <a:latin typeface="WF Visual Sans Text"/>
              </a:rPr>
              <a:t>This includes visual designs like iconography or functional designs like buttons. The measure of success for an intuitively designed website, for example, is if a user is able to approach the site and understand how to use it with little effort.</a:t>
            </a:r>
            <a:endParaRPr lang="fr-BE" dirty="0"/>
          </a:p>
        </p:txBody>
      </p:sp>
    </p:spTree>
    <p:extLst>
      <p:ext uri="{BB962C8B-B14F-4D97-AF65-F5344CB8AC3E}">
        <p14:creationId xmlns:p14="http://schemas.microsoft.com/office/powerpoint/2010/main" val="75610624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CF0C9-4279-EC9F-968C-3CC0D474D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A47D21-814B-CE9C-7F95-AF59C0337E41}"/>
              </a:ext>
            </a:extLst>
          </p:cNvPr>
          <p:cNvSpPr>
            <a:spLocks noGrp="1"/>
          </p:cNvSpPr>
          <p:nvPr>
            <p:ph type="title"/>
          </p:nvPr>
        </p:nvSpPr>
        <p:spPr/>
        <p:txBody>
          <a:bodyPr/>
          <a:lstStyle/>
          <a:p>
            <a:r>
              <a:rPr lang="en-US">
                <a:latin typeface="Bahnschrift SemiBold"/>
              </a:rPr>
              <a:t>Conventions</a:t>
            </a:r>
            <a:endParaRPr lang="fr-FR"/>
          </a:p>
        </p:txBody>
      </p:sp>
      <p:sp>
        <p:nvSpPr>
          <p:cNvPr id="6" name="Patterns">
            <a:extLst>
              <a:ext uri="{FF2B5EF4-FFF2-40B4-BE49-F238E27FC236}">
                <a16:creationId xmlns:a16="http://schemas.microsoft.com/office/drawing/2014/main" id="{4961A61E-2A0F-1C1D-B55D-AADFDBF950B7}"/>
              </a:ext>
            </a:extLst>
          </p:cNvPr>
          <p:cNvSpPr/>
          <p:nvPr/>
        </p:nvSpPr>
        <p:spPr>
          <a:xfrm>
            <a:off x="637112" y="1901603"/>
            <a:ext cx="89139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a:solidFill>
                  <a:srgbClr val="000000"/>
                </a:solidFill>
                <a:latin typeface="Bahnschrift SemiLight" panose="020B0502040204020203" pitchFamily="34" charset="0"/>
                <a:ea typeface="Satoshi Bold" pitchFamily="34" charset="-122"/>
              </a:rPr>
              <a:t>The ambivalence of pictograms</a:t>
            </a: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40222B83-F765-511B-C7C6-96FD44DC6440}"/>
              </a:ext>
            </a:extLst>
          </p:cNvPr>
          <p:cNvSpPr/>
          <p:nvPr/>
        </p:nvSpPr>
        <p:spPr>
          <a:xfrm>
            <a:off x="637112" y="2857270"/>
            <a:ext cx="5183772" cy="37213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Exceptions:</a:t>
            </a:r>
          </a:p>
          <a:p>
            <a:pPr marL="285750" indent="-285750">
              <a:buFont typeface="Arial" panose="020B0604020202020204" pitchFamily="34" charset="0"/>
              <a:buChar char="•"/>
            </a:pPr>
            <a:r>
              <a:rPr lang="en-US" sz="1800" dirty="0">
                <a:solidFill>
                  <a:srgbClr val="000000"/>
                </a:solidFill>
                <a:latin typeface="Bahnschrift SemiLight" panose="020B0502040204020203" pitchFamily="34" charset="0"/>
                <a:ea typeface="Satoshi Regular"/>
                <a:cs typeface="Satoshi Regular" pitchFamily="34" charset="-120"/>
              </a:rPr>
              <a:t>Accompanied by a label except…</a:t>
            </a:r>
          </a:p>
          <a:p>
            <a:pPr marL="981608" lvl="1" indent="-285750">
              <a:buFont typeface="Arial" panose="020B0604020202020204" pitchFamily="34" charset="0"/>
              <a:buChar char="•"/>
            </a:pPr>
            <a:r>
              <a:rPr lang="en-US" sz="1800" dirty="0">
                <a:solidFill>
                  <a:srgbClr val="000000"/>
                </a:solidFill>
                <a:latin typeface="Bahnschrift SemiLight" panose="020B0502040204020203" pitchFamily="34" charset="0"/>
                <a:ea typeface="Satoshi Regular"/>
                <a:cs typeface="Satoshi Regular" pitchFamily="34" charset="-120"/>
              </a:rPr>
              <a:t>A standard object (camera, printers)</a:t>
            </a:r>
          </a:p>
          <a:p>
            <a:pPr marL="981608" lvl="1" indent="-285750">
              <a:buFont typeface="Arial" panose="020B0604020202020204" pitchFamily="34" charset="0"/>
              <a:buChar char="•"/>
            </a:pPr>
            <a:r>
              <a:rPr lang="en-US" sz="1800" dirty="0">
                <a:solidFill>
                  <a:srgbClr val="000000"/>
                </a:solidFill>
                <a:latin typeface="Bahnschrift SemiLight" panose="020B0502040204020203" pitchFamily="34" charset="0"/>
                <a:ea typeface="Satoshi Regular"/>
                <a:cs typeface="Satoshi Regular" pitchFamily="34" charset="-120"/>
              </a:rPr>
              <a:t>A </a:t>
            </a:r>
            <a:r>
              <a:rPr lang="en-US" sz="1800" dirty="0">
                <a:latin typeface="Bahnschrift SemiLight" panose="020B0502040204020203" pitchFamily="34" charset="0"/>
                <a:ea typeface="Satoshi Regular"/>
                <a:cs typeface="Satoshi Regular" pitchFamily="34" charset="-120"/>
              </a:rPr>
              <a:t>graphic</a:t>
            </a:r>
            <a:r>
              <a:rPr lang="en-US" sz="1800" dirty="0">
                <a:solidFill>
                  <a:srgbClr val="000000"/>
                </a:solidFill>
                <a:latin typeface="Bahnschrift SemiLight" panose="020B0502040204020203" pitchFamily="34" charset="0"/>
                <a:ea typeface="Satoshi Regular"/>
                <a:cs typeface="Satoshi Regular" pitchFamily="34" charset="-120"/>
              </a:rPr>
              <a:t> goal (align, center, bold, etc.)</a:t>
            </a:r>
          </a:p>
          <a:p>
            <a:pPr marL="981608" lvl="1" indent="-285750">
              <a:buFont typeface="Arial" panose="020B0604020202020204" pitchFamily="34" charset="0"/>
              <a:buChar char="•"/>
            </a:pPr>
            <a:r>
              <a:rPr lang="en-US" sz="1800" dirty="0">
                <a:solidFill>
                  <a:srgbClr val="000000"/>
                </a:solidFill>
                <a:latin typeface="Bahnschrift SemiLight" panose="020B0502040204020203" pitchFamily="34" charset="0"/>
                <a:ea typeface="Satoshi Regular"/>
                <a:cs typeface="Satoshi Regular" pitchFamily="34" charset="-120"/>
              </a:rPr>
              <a:t>A popular concept (cross to close, </a:t>
            </a:r>
            <a:r>
              <a:rPr lang="en-US" sz="1800" dirty="0" err="1">
                <a:solidFill>
                  <a:srgbClr val="000000"/>
                </a:solidFill>
                <a:latin typeface="Bahnschrift SemiLight" panose="020B0502040204020203" pitchFamily="34" charset="0"/>
                <a:ea typeface="Satoshi Regular"/>
                <a:cs typeface="Satoshi Regular" pitchFamily="34" charset="-120"/>
              </a:rPr>
              <a:t>wifi</a:t>
            </a:r>
            <a:r>
              <a:rPr lang="en-US" sz="1800" dirty="0">
                <a:solidFill>
                  <a:srgbClr val="000000"/>
                </a:solidFill>
                <a:latin typeface="Bahnschrift SemiLight" panose="020B0502040204020203" pitchFamily="34" charset="0"/>
                <a:ea typeface="Satoshi Regular"/>
                <a:cs typeface="Satoshi Regular" pitchFamily="34" charset="-120"/>
              </a:rPr>
              <a:t>, house for reception, ...)</a:t>
            </a:r>
          </a:p>
          <a:p>
            <a:endParaRPr lang="en-US" sz="1550" dirty="0">
              <a:solidFill>
                <a:srgbClr val="000000"/>
              </a:solidFill>
              <a:latin typeface="Bahnschrift SemiLight" panose="020B0502040204020203" pitchFamily="34" charset="0"/>
              <a:ea typeface="Satoshi Regular"/>
              <a:cs typeface="Satoshi Regular" pitchFamily="34" charset="-120"/>
            </a:endParaRPr>
          </a:p>
        </p:txBody>
      </p:sp>
      <p:pic>
        <p:nvPicPr>
          <p:cNvPr id="4" name="Group 265" descr="preencoded.png">
            <a:extLst>
              <a:ext uri="{FF2B5EF4-FFF2-40B4-BE49-F238E27FC236}">
                <a16:creationId xmlns:a16="http://schemas.microsoft.com/office/drawing/2014/main" id="{4EDC9865-2374-54F2-34A2-46321670FFB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144422" y="2614346"/>
            <a:ext cx="969325" cy="969325"/>
          </a:xfrm>
          <a:prstGeom prst="rect">
            <a:avLst/>
          </a:prstGeom>
        </p:spPr>
      </p:pic>
      <p:pic>
        <p:nvPicPr>
          <p:cNvPr id="10" name="Group 266" descr="preencoded.png">
            <a:extLst>
              <a:ext uri="{FF2B5EF4-FFF2-40B4-BE49-F238E27FC236}">
                <a16:creationId xmlns:a16="http://schemas.microsoft.com/office/drawing/2014/main" id="{A185EF32-A642-DA8C-6C82-0CEC82EBADA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954398" y="2614346"/>
            <a:ext cx="969325" cy="969325"/>
          </a:xfrm>
          <a:prstGeom prst="rect">
            <a:avLst/>
          </a:prstGeom>
        </p:spPr>
      </p:pic>
      <p:pic>
        <p:nvPicPr>
          <p:cNvPr id="12" name="Group 267" descr="preencoded.png">
            <a:extLst>
              <a:ext uri="{FF2B5EF4-FFF2-40B4-BE49-F238E27FC236}">
                <a16:creationId xmlns:a16="http://schemas.microsoft.com/office/drawing/2014/main" id="{E8057963-11E5-E847-7132-836A85DAC7E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954398" y="3893374"/>
            <a:ext cx="969325" cy="969325"/>
          </a:xfrm>
          <a:prstGeom prst="rect">
            <a:avLst/>
          </a:prstGeom>
        </p:spPr>
      </p:pic>
      <p:pic>
        <p:nvPicPr>
          <p:cNvPr id="14" name="Group 268" descr="preencoded.png">
            <a:extLst>
              <a:ext uri="{FF2B5EF4-FFF2-40B4-BE49-F238E27FC236}">
                <a16:creationId xmlns:a16="http://schemas.microsoft.com/office/drawing/2014/main" id="{A27AFDA0-7FDE-2CC9-0969-878398B99D0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144422" y="3893374"/>
            <a:ext cx="969325" cy="969325"/>
          </a:xfrm>
          <a:prstGeom prst="rect">
            <a:avLst/>
          </a:prstGeom>
        </p:spPr>
      </p:pic>
      <p:pic>
        <p:nvPicPr>
          <p:cNvPr id="16" name="Group 269" descr="preencoded.png">
            <a:extLst>
              <a:ext uri="{FF2B5EF4-FFF2-40B4-BE49-F238E27FC236}">
                <a16:creationId xmlns:a16="http://schemas.microsoft.com/office/drawing/2014/main" id="{806A7010-3AEB-2E2F-949B-6D3B7C0E7B0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144422" y="5075420"/>
            <a:ext cx="969325" cy="969325"/>
          </a:xfrm>
          <a:prstGeom prst="rect">
            <a:avLst/>
          </a:prstGeom>
        </p:spPr>
      </p:pic>
      <p:pic>
        <p:nvPicPr>
          <p:cNvPr id="18" name="Group 270" descr="preencoded.png">
            <a:extLst>
              <a:ext uri="{FF2B5EF4-FFF2-40B4-BE49-F238E27FC236}">
                <a16:creationId xmlns:a16="http://schemas.microsoft.com/office/drawing/2014/main" id="{9A7D7A45-BABD-1385-C3CF-CE6D40ED33D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954398" y="5075420"/>
            <a:ext cx="969325" cy="969325"/>
          </a:xfrm>
          <a:prstGeom prst="rect">
            <a:avLst/>
          </a:prstGeom>
        </p:spPr>
      </p:pic>
      <p:sp>
        <p:nvSpPr>
          <p:cNvPr id="3" name="ZoneTexte 2">
            <a:extLst>
              <a:ext uri="{FF2B5EF4-FFF2-40B4-BE49-F238E27FC236}">
                <a16:creationId xmlns:a16="http://schemas.microsoft.com/office/drawing/2014/main" id="{D41CA598-5848-82C1-B006-4314406710BA}"/>
              </a:ext>
            </a:extLst>
          </p:cNvPr>
          <p:cNvSpPr txBox="1"/>
          <p:nvPr/>
        </p:nvSpPr>
        <p:spPr>
          <a:xfrm>
            <a:off x="9113747" y="63543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30959757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2368F-024F-5807-8963-8F1E134560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E94F8-A8FB-A972-DF85-202665A66279}"/>
              </a:ext>
            </a:extLst>
          </p:cNvPr>
          <p:cNvSpPr>
            <a:spLocks noGrp="1"/>
          </p:cNvSpPr>
          <p:nvPr>
            <p:ph type="title"/>
          </p:nvPr>
        </p:nvSpPr>
        <p:spPr/>
        <p:txBody>
          <a:bodyPr/>
          <a:lstStyle/>
          <a:p>
            <a:r>
              <a:rPr lang="en-US">
                <a:latin typeface="Bahnschrift SemiBold"/>
              </a:rPr>
              <a:t>Conventions</a:t>
            </a:r>
            <a:endParaRPr lang="fr-FR"/>
          </a:p>
        </p:txBody>
      </p:sp>
      <p:sp>
        <p:nvSpPr>
          <p:cNvPr id="6" name="Patterns">
            <a:extLst>
              <a:ext uri="{FF2B5EF4-FFF2-40B4-BE49-F238E27FC236}">
                <a16:creationId xmlns:a16="http://schemas.microsoft.com/office/drawing/2014/main" id="{0CD5BB72-E1CF-E6F6-F91F-4D4C9D1CDFFF}"/>
              </a:ext>
            </a:extLst>
          </p:cNvPr>
          <p:cNvSpPr/>
          <p:nvPr/>
        </p:nvSpPr>
        <p:spPr>
          <a:xfrm>
            <a:off x="637112" y="1901603"/>
            <a:ext cx="8913952" cy="59367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a:ea typeface="Satoshi Bold"/>
              </a:rPr>
              <a:t>Beware of the gaps between signifier and signified</a:t>
            </a: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6EE5760C-45AA-54B1-0AA6-DEDC5ACC8F71}"/>
              </a:ext>
            </a:extLst>
          </p:cNvPr>
          <p:cNvSpPr/>
          <p:nvPr/>
        </p:nvSpPr>
        <p:spPr>
          <a:xfrm>
            <a:off x="637112" y="3217488"/>
            <a:ext cx="5183772" cy="3056293"/>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a:ea typeface="Satoshi Regular"/>
                <a:cs typeface="Satoshi Regular" pitchFamily="34" charset="-120"/>
              </a:rPr>
              <a:t>To </a:t>
            </a:r>
            <a:r>
              <a:rPr lang="en-US" sz="1800" dirty="0">
                <a:latin typeface="Bahnschrift SemiLight"/>
                <a:ea typeface="Satoshi Regular"/>
                <a:cs typeface="Satoshi Regular" pitchFamily="34" charset="-120"/>
              </a:rPr>
              <a:t>communicate is to</a:t>
            </a:r>
            <a:r>
              <a:rPr lang="en-US" sz="1800" dirty="0">
                <a:solidFill>
                  <a:srgbClr val="000000"/>
                </a:solidFill>
                <a:latin typeface="Bahnschrift SemiLight"/>
                <a:ea typeface="Satoshi Regular"/>
                <a:cs typeface="Satoshi Regular" pitchFamily="34" charset="-120"/>
              </a:rPr>
              <a:t> send signs that produce meaning. (</a:t>
            </a:r>
            <a:r>
              <a:rPr lang="en-US" sz="1800" dirty="0" err="1">
                <a:solidFill>
                  <a:srgbClr val="000000"/>
                </a:solidFill>
                <a:latin typeface="Bahnschrift SemiLight"/>
                <a:ea typeface="Satoshi Regular"/>
                <a:cs typeface="Satoshi Regular" pitchFamily="34" charset="-120"/>
              </a:rPr>
              <a:t>cF</a:t>
            </a:r>
            <a:r>
              <a:rPr lang="en-US" sz="1800" dirty="0">
                <a:solidFill>
                  <a:srgbClr val="000000"/>
                </a:solidFill>
                <a:latin typeface="Bahnschrift SemiLight"/>
                <a:ea typeface="Satoshi Regular"/>
                <a:cs typeface="Satoshi Regular" pitchFamily="34" charset="-120"/>
              </a:rPr>
              <a:t> Saussure).</a:t>
            </a:r>
            <a:br>
              <a:rPr lang="en-US" sz="1800" dirty="0">
                <a:latin typeface="Bahnschrift SemiLight"/>
                <a:ea typeface="Satoshi Regular"/>
                <a:cs typeface="Satoshi Regular" pitchFamily="34" charset="-120"/>
              </a:rPr>
            </a:br>
            <a:br>
              <a:rPr lang="en-US" sz="1800" dirty="0">
                <a:latin typeface="Bahnschrift SemiLight"/>
                <a:ea typeface="Satoshi Regular"/>
                <a:cs typeface="Satoshi Regular" pitchFamily="34" charset="-120"/>
              </a:rPr>
            </a:br>
            <a:r>
              <a:rPr lang="en-US" sz="1800" dirty="0">
                <a:solidFill>
                  <a:srgbClr val="000000"/>
                </a:solidFill>
                <a:latin typeface="Bahnschrift SemiLight"/>
                <a:ea typeface="Satoshi Regular"/>
                <a:cs typeface="Satoshi Regular" pitchFamily="34" charset="-120"/>
              </a:rPr>
              <a:t> These signs can be of different types (</a:t>
            </a:r>
            <a:r>
              <a:rPr lang="en-US" sz="1800" dirty="0" err="1">
                <a:solidFill>
                  <a:srgbClr val="000000"/>
                </a:solidFill>
                <a:latin typeface="Bahnschrift SemiLight"/>
                <a:ea typeface="Satoshi Regular"/>
                <a:cs typeface="Satoshi Regular" pitchFamily="34" charset="-120"/>
              </a:rPr>
              <a:t>cF</a:t>
            </a:r>
            <a:r>
              <a:rPr lang="en-US" sz="1800" dirty="0">
                <a:solidFill>
                  <a:srgbClr val="000000"/>
                </a:solidFill>
                <a:latin typeface="Bahnschrift SemiLight"/>
                <a:ea typeface="Satoshi Regular"/>
                <a:cs typeface="Satoshi Regular" pitchFamily="34" charset="-120"/>
              </a:rPr>
              <a:t> Pierce):</a:t>
            </a:r>
          </a:p>
          <a:p>
            <a:endParaRPr lang="en-US" sz="1800" dirty="0">
              <a:solidFill>
                <a:srgbClr val="000000"/>
              </a:solidFill>
              <a:latin typeface="Bahnschrift SemiLight"/>
              <a:ea typeface="Satoshi Regular"/>
              <a:cs typeface="Satoshi Regular" pitchFamily="34" charset="-120"/>
            </a:endParaRPr>
          </a:p>
          <a:p>
            <a:pPr marL="285750" indent="-285750">
              <a:buFont typeface="Calibri"/>
              <a:buChar char="-"/>
            </a:pPr>
            <a:r>
              <a:rPr lang="en-US" sz="1800" dirty="0">
                <a:solidFill>
                  <a:srgbClr val="000000"/>
                </a:solidFill>
                <a:latin typeface="Bahnschrift SemiLight"/>
                <a:ea typeface="Satoshi Regular"/>
                <a:cs typeface="Satoshi Regular" pitchFamily="34" charset="-120"/>
              </a:rPr>
              <a:t>The index (material sign) designates</a:t>
            </a:r>
            <a:endParaRPr lang="en-US" sz="1800" dirty="0">
              <a:solidFill>
                <a:srgbClr val="000000"/>
              </a:solidFill>
              <a:latin typeface="Bahnschrift SemiLight"/>
              <a:ea typeface="Calibri"/>
              <a:cs typeface="Calibri"/>
            </a:endParaRPr>
          </a:p>
          <a:p>
            <a:pPr marL="285750" indent="-285750">
              <a:buFont typeface="Calibri"/>
              <a:buChar char="-"/>
            </a:pPr>
            <a:r>
              <a:rPr lang="en-US" sz="1800" dirty="0">
                <a:solidFill>
                  <a:srgbClr val="000000"/>
                </a:solidFill>
                <a:latin typeface="Bahnschrift SemiLight"/>
                <a:ea typeface="Satoshi Regular"/>
                <a:cs typeface="Satoshi Regular" pitchFamily="34" charset="-120"/>
              </a:rPr>
              <a:t>The icon (analog sign) represents</a:t>
            </a:r>
            <a:endParaRPr lang="en-US" sz="1800" dirty="0">
              <a:solidFill>
                <a:srgbClr val="000000"/>
              </a:solidFill>
              <a:latin typeface="Bahnschrift SemiLight"/>
              <a:ea typeface="Calibri" panose="020F0502020204030204"/>
              <a:cs typeface="Calibri" panose="020F0502020204030204"/>
            </a:endParaRPr>
          </a:p>
          <a:p>
            <a:pPr marL="285750" indent="-285750">
              <a:buFont typeface="Calibri"/>
              <a:buChar char="-"/>
            </a:pPr>
            <a:r>
              <a:rPr lang="en-US" sz="1800" dirty="0">
                <a:solidFill>
                  <a:srgbClr val="000000"/>
                </a:solidFill>
                <a:latin typeface="Bahnschrift SemiLight"/>
                <a:ea typeface="Satoshi Regular"/>
                <a:cs typeface="Satoshi Regular" pitchFamily="34" charset="-120"/>
              </a:rPr>
              <a:t>The symbol (intellectual sign) evokes</a:t>
            </a:r>
            <a:endParaRPr lang="en-US" sz="1800" dirty="0">
              <a:latin typeface="Bahnschrift SemiLight"/>
              <a:ea typeface="Calibri" panose="020F0502020204030204"/>
              <a:cs typeface="Calibri" panose="020F0502020204030204"/>
            </a:endParaRPr>
          </a:p>
          <a:p>
            <a:pPr marL="285750" indent="-285750">
              <a:buFont typeface="Calibri"/>
              <a:buChar char="-"/>
            </a:pPr>
            <a:endParaRPr lang="en-US" sz="1550" dirty="0">
              <a:solidFill>
                <a:srgbClr val="000000"/>
              </a:solidFill>
              <a:latin typeface="Bahnschrift SemiLight"/>
              <a:ea typeface="Satoshi Regular"/>
              <a:cs typeface="Satoshi Regular" pitchFamily="34" charset="-120"/>
            </a:endParaRPr>
          </a:p>
        </p:txBody>
      </p:sp>
      <p:pic>
        <p:nvPicPr>
          <p:cNvPr id="5" name="Group 291" descr="preencoded.png">
            <a:extLst>
              <a:ext uri="{FF2B5EF4-FFF2-40B4-BE49-F238E27FC236}">
                <a16:creationId xmlns:a16="http://schemas.microsoft.com/office/drawing/2014/main" id="{5E388306-4356-B860-1C36-43BD4689BB2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065255" y="4004210"/>
            <a:ext cx="2474501" cy="1163289"/>
          </a:xfrm>
          <a:prstGeom prst="rect">
            <a:avLst/>
          </a:prstGeom>
        </p:spPr>
      </p:pic>
      <p:pic>
        <p:nvPicPr>
          <p:cNvPr id="8" name="Group 292" descr="preencoded.png">
            <a:extLst>
              <a:ext uri="{FF2B5EF4-FFF2-40B4-BE49-F238E27FC236}">
                <a16:creationId xmlns:a16="http://schemas.microsoft.com/office/drawing/2014/main" id="{ADCF5E26-DE9F-A79B-1971-64E7C61EFFA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065255" y="5324803"/>
            <a:ext cx="2474501" cy="1163289"/>
          </a:xfrm>
          <a:prstGeom prst="rect">
            <a:avLst/>
          </a:prstGeom>
        </p:spPr>
      </p:pic>
      <p:pic>
        <p:nvPicPr>
          <p:cNvPr id="13" name="Mask group" descr="preencoded.png">
            <a:extLst>
              <a:ext uri="{FF2B5EF4-FFF2-40B4-BE49-F238E27FC236}">
                <a16:creationId xmlns:a16="http://schemas.microsoft.com/office/drawing/2014/main" id="{128F25BB-9F27-F9BF-73F3-0FF6FA7835AA}"/>
              </a:ext>
            </a:extLst>
          </p:cNvPr>
          <p:cNvPicPr>
            <a:picLocks noChangeAspect="1"/>
          </p:cNvPicPr>
          <p:nvPr/>
        </p:nvPicPr>
        <p:blipFill>
          <a:blip r:embed="rId7"/>
          <a:srcRect/>
          <a:stretch/>
        </p:blipFill>
        <p:spPr>
          <a:xfrm>
            <a:off x="8065255" y="2684244"/>
            <a:ext cx="2474501" cy="1163289"/>
          </a:xfrm>
          <a:prstGeom prst="rect">
            <a:avLst/>
          </a:prstGeom>
        </p:spPr>
      </p:pic>
      <p:sp>
        <p:nvSpPr>
          <p:cNvPr id="3" name="ZoneTexte 2">
            <a:extLst>
              <a:ext uri="{FF2B5EF4-FFF2-40B4-BE49-F238E27FC236}">
                <a16:creationId xmlns:a16="http://schemas.microsoft.com/office/drawing/2014/main" id="{C899C475-E000-7872-C6E6-1F3A5785FD9B}"/>
              </a:ext>
            </a:extLst>
          </p:cNvPr>
          <p:cNvSpPr txBox="1"/>
          <p:nvPr/>
        </p:nvSpPr>
        <p:spPr>
          <a:xfrm>
            <a:off x="8745447" y="650689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8695364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29B3D-CC29-C41E-6ABA-2AFB157F2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95322-4B79-32AB-94B3-98C30BF32A3F}"/>
              </a:ext>
            </a:extLst>
          </p:cNvPr>
          <p:cNvSpPr>
            <a:spLocks noGrp="1"/>
          </p:cNvSpPr>
          <p:nvPr>
            <p:ph type="title"/>
          </p:nvPr>
        </p:nvSpPr>
        <p:spPr>
          <a:xfrm>
            <a:off x="838200" y="365125"/>
            <a:ext cx="10515600" cy="1325563"/>
          </a:xfrm>
        </p:spPr>
        <p:txBody>
          <a:bodyPr anchor="ctr">
            <a:normAutofit/>
          </a:bodyPr>
          <a:lstStyle/>
          <a:p>
            <a:r>
              <a:rPr lang="en-US"/>
              <a:t>Conventions</a:t>
            </a:r>
            <a:endParaRPr lang="fr-FR"/>
          </a:p>
        </p:txBody>
      </p:sp>
      <p:pic>
        <p:nvPicPr>
          <p:cNvPr id="4" name="code1 1" descr="preencoded.png">
            <a:extLst>
              <a:ext uri="{FF2B5EF4-FFF2-40B4-BE49-F238E27FC236}">
                <a16:creationId xmlns:a16="http://schemas.microsoft.com/office/drawing/2014/main" id="{AB45B221-7565-2728-36CF-4B4DB0FE9486}"/>
              </a:ext>
            </a:extLst>
          </p:cNvPr>
          <p:cNvPicPr>
            <a:picLocks noChangeAspect="1"/>
          </p:cNvPicPr>
          <p:nvPr/>
        </p:nvPicPr>
        <p:blipFill>
          <a:blip r:embed="rId3"/>
          <a:srcRect t="13628"/>
          <a:stretch>
            <a:fillRect/>
          </a:stretch>
        </p:blipFill>
        <p:spPr>
          <a:xfrm>
            <a:off x="2102311" y="2400299"/>
            <a:ext cx="8001232" cy="4344699"/>
          </a:xfrm>
          <a:prstGeom prst="rect">
            <a:avLst/>
          </a:prstGeom>
          <a:noFill/>
        </p:spPr>
      </p:pic>
      <p:sp>
        <p:nvSpPr>
          <p:cNvPr id="3" name="ZoneTexte 2">
            <a:extLst>
              <a:ext uri="{FF2B5EF4-FFF2-40B4-BE49-F238E27FC236}">
                <a16:creationId xmlns:a16="http://schemas.microsoft.com/office/drawing/2014/main" id="{0FBB5EAB-2AC9-8CBB-0F66-E7477A3BB743}"/>
              </a:ext>
            </a:extLst>
          </p:cNvPr>
          <p:cNvSpPr txBox="1"/>
          <p:nvPr/>
        </p:nvSpPr>
        <p:spPr>
          <a:xfrm>
            <a:off x="5151347"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
        <p:nvSpPr>
          <p:cNvPr id="7" name="TextBox 6">
            <a:extLst>
              <a:ext uri="{FF2B5EF4-FFF2-40B4-BE49-F238E27FC236}">
                <a16:creationId xmlns:a16="http://schemas.microsoft.com/office/drawing/2014/main" id="{28CA09D2-C34E-AFF6-DBF3-036588A4AA8A}"/>
              </a:ext>
            </a:extLst>
          </p:cNvPr>
          <p:cNvSpPr txBox="1"/>
          <p:nvPr/>
        </p:nvSpPr>
        <p:spPr>
          <a:xfrm>
            <a:off x="6756400" y="2030967"/>
            <a:ext cx="6096000" cy="369332"/>
          </a:xfrm>
          <a:prstGeom prst="rect">
            <a:avLst/>
          </a:prstGeom>
          <a:noFill/>
        </p:spPr>
        <p:txBody>
          <a:bodyPr wrap="square">
            <a:spAutoFit/>
          </a:bodyPr>
          <a:lstStyle/>
          <a:p>
            <a:r>
              <a:rPr lang="fr-BE" dirty="0" err="1">
                <a:solidFill>
                  <a:srgbClr val="C00000"/>
                </a:solidFill>
                <a:latin typeface="Bahnschrift SemiLight" panose="020B0502040204020203" pitchFamily="34" charset="0"/>
              </a:rPr>
              <a:t>What</a:t>
            </a:r>
            <a:r>
              <a:rPr lang="fr-BE" dirty="0">
                <a:solidFill>
                  <a:srgbClr val="C00000"/>
                </a:solidFill>
                <a:latin typeface="Bahnschrift SemiLight" panose="020B0502040204020203" pitchFamily="34" charset="0"/>
              </a:rPr>
              <a:t> </a:t>
            </a:r>
            <a:r>
              <a:rPr lang="fr-BE" dirty="0" err="1">
                <a:solidFill>
                  <a:srgbClr val="C00000"/>
                </a:solidFill>
                <a:latin typeface="Bahnschrift SemiLight" panose="020B0502040204020203" pitchFamily="34" charset="0"/>
              </a:rPr>
              <a:t>is</a:t>
            </a:r>
            <a:r>
              <a:rPr lang="fr-BE" dirty="0">
                <a:solidFill>
                  <a:srgbClr val="C00000"/>
                </a:solidFill>
                <a:latin typeface="Bahnschrift SemiLight" panose="020B0502040204020203" pitchFamily="34" charset="0"/>
              </a:rPr>
              <a:t> the signifier/</a:t>
            </a:r>
            <a:r>
              <a:rPr lang="fr-BE" dirty="0" err="1">
                <a:solidFill>
                  <a:srgbClr val="C00000"/>
                </a:solidFill>
                <a:latin typeface="Bahnschrift SemiLight" panose="020B0502040204020203" pitchFamily="34" charset="0"/>
              </a:rPr>
              <a:t>signified</a:t>
            </a:r>
            <a:r>
              <a:rPr lang="fr-BE" dirty="0">
                <a:solidFill>
                  <a:srgbClr val="C00000"/>
                </a:solidFill>
                <a:latin typeface="Bahnschrift SemiLight" panose="020B0502040204020203" pitchFamily="34" charset="0"/>
              </a:rPr>
              <a:t> </a:t>
            </a:r>
            <a:r>
              <a:rPr lang="fr-BE" dirty="0" err="1">
                <a:solidFill>
                  <a:srgbClr val="C00000"/>
                </a:solidFill>
                <a:latin typeface="Bahnschrift SemiLight" panose="020B0502040204020203" pitchFamily="34" charset="0"/>
              </a:rPr>
              <a:t>relationship</a:t>
            </a:r>
            <a:r>
              <a:rPr lang="fr-BE" dirty="0">
                <a:solidFill>
                  <a:srgbClr val="C00000"/>
                </a:solidFill>
                <a:latin typeface="Bahnschrift SemiLight" panose="020B0502040204020203" pitchFamily="34" charset="0"/>
              </a:rPr>
              <a:t>?</a:t>
            </a:r>
          </a:p>
        </p:txBody>
      </p:sp>
    </p:spTree>
    <p:extLst>
      <p:ext uri="{BB962C8B-B14F-4D97-AF65-F5344CB8AC3E}">
        <p14:creationId xmlns:p14="http://schemas.microsoft.com/office/powerpoint/2010/main" val="89742529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F4B8E-903D-0F2F-3280-B65C68A6C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1110B-88D2-2C33-ADFE-B5F88E04341D}"/>
              </a:ext>
            </a:extLst>
          </p:cNvPr>
          <p:cNvSpPr>
            <a:spLocks noGrp="1"/>
          </p:cNvSpPr>
          <p:nvPr>
            <p:ph type="title"/>
          </p:nvPr>
        </p:nvSpPr>
        <p:spPr/>
        <p:txBody>
          <a:bodyPr/>
          <a:lstStyle/>
          <a:p>
            <a:r>
              <a:rPr lang="en-US">
                <a:latin typeface="Bahnschrift SemiBold"/>
              </a:rPr>
              <a:t>Writing</a:t>
            </a:r>
            <a:endParaRPr lang="fr-FR"/>
          </a:p>
        </p:txBody>
      </p:sp>
      <p:sp>
        <p:nvSpPr>
          <p:cNvPr id="6" name="Patterns">
            <a:extLst>
              <a:ext uri="{FF2B5EF4-FFF2-40B4-BE49-F238E27FC236}">
                <a16:creationId xmlns:a16="http://schemas.microsoft.com/office/drawing/2014/main" id="{02926A68-0195-20F7-271D-D409395ED404}"/>
              </a:ext>
            </a:extLst>
          </p:cNvPr>
          <p:cNvSpPr/>
          <p:nvPr/>
        </p:nvSpPr>
        <p:spPr>
          <a:xfrm>
            <a:off x="637112" y="1901603"/>
            <a:ext cx="8913952" cy="182375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a:rPr>
              <a:t>The importance of the words In </a:t>
            </a:r>
            <a:br>
              <a:rPr lang="en-US" sz="3850" b="1" dirty="0">
                <a:latin typeface="Bahnschrift SemiLight" panose="020B0502040204020203" pitchFamily="34" charset="0"/>
                <a:ea typeface="Satoshi Bold"/>
              </a:rPr>
            </a:br>
            <a:r>
              <a:rPr lang="en-US" sz="3850" b="1" dirty="0">
                <a:solidFill>
                  <a:srgbClr val="000000"/>
                </a:solidFill>
                <a:latin typeface="Bahnschrift SemiLight" panose="020B0502040204020203" pitchFamily="34" charset="0"/>
                <a:ea typeface="Satoshi Bold"/>
              </a:rPr>
              <a:t>a world of images</a:t>
            </a:r>
          </a:p>
        </p:txBody>
      </p:sp>
      <p:sp>
        <p:nvSpPr>
          <p:cNvPr id="9" name="The Z-model Quick reading of the screen The title and subtitle model the user only looks at these elements The selective model the user only searches for links The fixative model the user only looks at the area of the mouse or finger on the touchscreen Th">
            <a:extLst>
              <a:ext uri="{FF2B5EF4-FFF2-40B4-BE49-F238E27FC236}">
                <a16:creationId xmlns:a16="http://schemas.microsoft.com/office/drawing/2014/main" id="{C2636FFB-13E8-7CEB-F4DA-9222549F4621}"/>
              </a:ext>
            </a:extLst>
          </p:cNvPr>
          <p:cNvSpPr/>
          <p:nvPr/>
        </p:nvSpPr>
        <p:spPr>
          <a:xfrm>
            <a:off x="637112" y="3390670"/>
            <a:ext cx="5183772" cy="120671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We write to make ourselves understood.</a:t>
            </a:r>
            <a:br>
              <a:rPr lang="en-US" sz="1800" dirty="0">
                <a:latin typeface="Bahnschrift SemiLight" panose="020B0502040204020203" pitchFamily="34" charset="0"/>
                <a:ea typeface="Satoshi Regular"/>
                <a:cs typeface="Satoshi Regular" pitchFamily="34" charset="-120"/>
              </a:rPr>
            </a:b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Acronyms , vaporous metaphors * , unusual vocabulary * or the use of jargon should therefore be avoided.</a:t>
            </a:r>
          </a:p>
        </p:txBody>
      </p:sp>
      <p:pic>
        <p:nvPicPr>
          <p:cNvPr id="11" name="image 27" descr="preencoded.png">
            <a:extLst>
              <a:ext uri="{FF2B5EF4-FFF2-40B4-BE49-F238E27FC236}">
                <a16:creationId xmlns:a16="http://schemas.microsoft.com/office/drawing/2014/main" id="{5D0889D9-1298-37A2-9FEF-3C626DBFE7BA}"/>
              </a:ext>
            </a:extLst>
          </p:cNvPr>
          <p:cNvPicPr>
            <a:picLocks noChangeAspect="1"/>
          </p:cNvPicPr>
          <p:nvPr/>
        </p:nvPicPr>
        <p:blipFill>
          <a:blip r:embed="rId3"/>
          <a:srcRect/>
          <a:stretch/>
        </p:blipFill>
        <p:spPr>
          <a:xfrm>
            <a:off x="6190482" y="2328352"/>
            <a:ext cx="5570409" cy="4158680"/>
          </a:xfrm>
          <a:prstGeom prst="rect">
            <a:avLst/>
          </a:prstGeom>
        </p:spPr>
      </p:pic>
      <p:sp>
        <p:nvSpPr>
          <p:cNvPr id="4" name="ZoneTexte 3">
            <a:extLst>
              <a:ext uri="{FF2B5EF4-FFF2-40B4-BE49-F238E27FC236}">
                <a16:creationId xmlns:a16="http://schemas.microsoft.com/office/drawing/2014/main" id="{C02A5604-1197-E7F0-F01A-CD84801AFD23}"/>
              </a:ext>
            </a:extLst>
          </p:cNvPr>
          <p:cNvSpPr txBox="1"/>
          <p:nvPr/>
        </p:nvSpPr>
        <p:spPr>
          <a:xfrm>
            <a:off x="7849153" y="648703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latin typeface="Bahnschrift SemiLight"/>
              </a:rPr>
              <a:t>Source: </a:t>
            </a:r>
            <a:r>
              <a:rPr lang="fr-FR" sz="1200" dirty="0">
                <a:latin typeface="Bahnschrift SemiLight"/>
                <a:hlinkClick r:id="rId4"/>
              </a:rPr>
              <a:t>http://apple.com</a:t>
            </a:r>
            <a:r>
              <a:rPr lang="fr-FR" sz="1200" dirty="0">
                <a:latin typeface="Bahnschrift SemiLight"/>
              </a:rPr>
              <a:t> </a:t>
            </a:r>
            <a:endParaRPr lang="fr-FR" sz="1400" dirty="0"/>
          </a:p>
        </p:txBody>
      </p:sp>
    </p:spTree>
    <p:extLst>
      <p:ext uri="{BB962C8B-B14F-4D97-AF65-F5344CB8AC3E}">
        <p14:creationId xmlns:p14="http://schemas.microsoft.com/office/powerpoint/2010/main" val="40315513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1F1F3-48BB-CA15-CB40-8E8887E3AF7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FC5D5C8-9513-72C8-28F1-924E3ADD3878}"/>
              </a:ext>
            </a:extLst>
          </p:cNvPr>
          <p:cNvSpPr>
            <a:spLocks noGrp="1"/>
          </p:cNvSpPr>
          <p:nvPr>
            <p:ph type="title"/>
          </p:nvPr>
        </p:nvSpPr>
        <p:spPr/>
        <p:txBody>
          <a:bodyPr/>
          <a:lstStyle/>
          <a:p>
            <a:r>
              <a:rPr lang="fr-FR" err="1">
                <a:latin typeface="Bahnschrift SemiBold"/>
              </a:rPr>
              <a:t>Exercise</a:t>
            </a:r>
            <a:endParaRPr lang="fr-FR" err="1"/>
          </a:p>
        </p:txBody>
      </p:sp>
      <p:sp>
        <p:nvSpPr>
          <p:cNvPr id="7" name="Can the user explore the interface without risk of irreversibility Does the interface prevent mistakes from being made inactive buttons input masks etc Does the interface warn the user if an error occurs Can the user revert to the initial state Does the i">
            <a:extLst>
              <a:ext uri="{FF2B5EF4-FFF2-40B4-BE49-F238E27FC236}">
                <a16:creationId xmlns:a16="http://schemas.microsoft.com/office/drawing/2014/main" id="{2431958A-FEE5-91B5-E92B-17878C8BDCB3}"/>
              </a:ext>
            </a:extLst>
          </p:cNvPr>
          <p:cNvSpPr/>
          <p:nvPr/>
        </p:nvSpPr>
        <p:spPr>
          <a:xfrm>
            <a:off x="899568" y="2403198"/>
            <a:ext cx="5869532" cy="201256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554"/>
              </a:lnSpc>
            </a:pPr>
            <a:r>
              <a:rPr lang="en-US" sz="1800" b="1" dirty="0">
                <a:latin typeface="Bahnschrift SemiLight" panose="020B0502040204020203" pitchFamily="34" charset="0"/>
                <a:ea typeface="Calibri"/>
                <a:cs typeface="Calibri"/>
              </a:rPr>
              <a:t>Continue to assess the same web interface with capian.co</a:t>
            </a:r>
            <a:endParaRPr lang="en-US" sz="1800" dirty="0">
              <a:latin typeface="Bahnschrift SemiLight" panose="020B0502040204020203" pitchFamily="34" charset="0"/>
            </a:endParaRPr>
          </a:p>
          <a:p>
            <a:pPr>
              <a:lnSpc>
                <a:spcPts val="2554"/>
              </a:lnSpc>
            </a:pPr>
            <a:endParaRPr lang="en-US" sz="1800" b="1" dirty="0">
              <a:latin typeface="Bahnschrift SemiLight" panose="020B0502040204020203" pitchFamily="34" charset="0"/>
              <a:ea typeface="Calibri"/>
              <a:cs typeface="Calibri"/>
            </a:endParaRP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Do the icons match the associated labels?</a:t>
            </a:r>
            <a:endParaRPr lang="fr-FR" sz="1800" dirty="0">
              <a:latin typeface="Bahnschrift SemiLight" panose="020B0502040204020203" pitchFamily="34" charset="0"/>
              <a:ea typeface="Calibri"/>
              <a:cs typeface="Calibri"/>
            </a:endParaRP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Do the buttons correspond to the associated actions? </a:t>
            </a:r>
            <a:endParaRPr lang="en-US" sz="1800" dirty="0">
              <a:latin typeface="Bahnschrift SemiLight" panose="020B0502040204020203" pitchFamily="34" charset="0"/>
              <a:ea typeface="Calibri" panose="020F0502020204030204"/>
              <a:cs typeface="Calibri" panose="020F0502020204030204"/>
            </a:endParaRPr>
          </a:p>
          <a:p>
            <a:pPr marL="285750" indent="-285750">
              <a:lnSpc>
                <a:spcPts val="2554"/>
              </a:lnSpc>
              <a:buFont typeface="Calibri"/>
              <a:buChar char="-"/>
            </a:pPr>
            <a:r>
              <a:rPr lang="en-US" sz="1800" dirty="0">
                <a:latin typeface="Bahnschrift SemiLight" panose="020B0502040204020203" pitchFamily="34" charset="0"/>
                <a:ea typeface="Satoshi Regular"/>
                <a:cs typeface="Satoshi Regular" pitchFamily="34" charset="-120"/>
              </a:rPr>
              <a:t>Does the interface use jargon? </a:t>
            </a:r>
            <a:endParaRPr lang="en-US" sz="1800" dirty="0">
              <a:latin typeface="Bahnschrift SemiLight" panose="020B0502040204020203" pitchFamily="34" charset="0"/>
              <a:ea typeface="Calibri"/>
              <a:cs typeface="Calibri"/>
            </a:endParaRPr>
          </a:p>
          <a:p>
            <a:pPr>
              <a:lnSpc>
                <a:spcPts val="2554"/>
              </a:lnSpc>
            </a:pPr>
            <a:endParaRPr lang="en-US" sz="1800" dirty="0">
              <a:latin typeface="Bahnschrift"/>
              <a:ea typeface="Satoshi Regular"/>
              <a:cs typeface="Calibri"/>
            </a:endParaRPr>
          </a:p>
        </p:txBody>
      </p:sp>
      <p:pic>
        <p:nvPicPr>
          <p:cNvPr id="3" name="Picture 2" descr="Main, Écrivez, Stylo, Carnet, Journal">
            <a:extLst>
              <a:ext uri="{FF2B5EF4-FFF2-40B4-BE49-F238E27FC236}">
                <a16:creationId xmlns:a16="http://schemas.microsoft.com/office/drawing/2014/main" id="{C59140BC-B0BA-7388-B9EB-72468E612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11732"/>
            <a:ext cx="4076700" cy="271654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370EE14B-7CCC-4DA6-AE9B-3AD44DB66E79}"/>
              </a:ext>
            </a:extLst>
          </p:cNvPr>
          <p:cNvSpPr txBox="1"/>
          <p:nvPr/>
        </p:nvSpPr>
        <p:spPr>
          <a:xfrm>
            <a:off x="9004300" y="5128274"/>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http://pixabay.com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189963648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A10F5-FC19-4D19-E8A5-78524124A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B1F6C-369B-411E-AD43-74AEB7193539}"/>
              </a:ext>
            </a:extLst>
          </p:cNvPr>
          <p:cNvSpPr>
            <a:spLocks noGrp="1"/>
          </p:cNvSpPr>
          <p:nvPr>
            <p:ph type="ctrTitle"/>
          </p:nvPr>
        </p:nvSpPr>
        <p:spPr>
          <a:xfrm>
            <a:off x="2430805" y="3430858"/>
            <a:ext cx="9144000" cy="2387600"/>
          </a:xfrm>
        </p:spPr>
        <p:txBody>
          <a:bodyPr/>
          <a:lstStyle/>
          <a:p>
            <a:r>
              <a:rPr lang="en-US">
                <a:latin typeface="Bahnschrift"/>
              </a:rPr>
              <a:t>08. Compatibility</a:t>
            </a:r>
          </a:p>
        </p:txBody>
      </p:sp>
    </p:spTree>
    <p:extLst>
      <p:ext uri="{BB962C8B-B14F-4D97-AF65-F5344CB8AC3E}">
        <p14:creationId xmlns:p14="http://schemas.microsoft.com/office/powerpoint/2010/main" val="28081457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4F472-CAEA-2C23-5FD9-B731816C3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E0102-F128-BCDB-1DDB-B6D96F2381AE}"/>
              </a:ext>
            </a:extLst>
          </p:cNvPr>
          <p:cNvSpPr>
            <a:spLocks noGrp="1"/>
          </p:cNvSpPr>
          <p:nvPr>
            <p:ph type="title"/>
          </p:nvPr>
        </p:nvSpPr>
        <p:spPr/>
        <p:txBody>
          <a:bodyPr/>
          <a:lstStyle/>
          <a:p>
            <a:r>
              <a:rPr lang="en-US">
                <a:latin typeface="Bahnschrift SemiBold"/>
              </a:rPr>
              <a:t>Definition</a:t>
            </a:r>
            <a:endParaRPr lang="fr-FR"/>
          </a:p>
        </p:txBody>
      </p:sp>
      <p:sp>
        <p:nvSpPr>
          <p:cNvPr id="9" name="Only 2 of the adult population does not think of a red hammer">
            <a:extLst>
              <a:ext uri="{FF2B5EF4-FFF2-40B4-BE49-F238E27FC236}">
                <a16:creationId xmlns:a16="http://schemas.microsoft.com/office/drawing/2014/main" id="{798BBA92-FE5E-717C-2951-C24BF636E800}"/>
              </a:ext>
            </a:extLst>
          </p:cNvPr>
          <p:cNvSpPr/>
          <p:nvPr/>
        </p:nvSpPr>
        <p:spPr>
          <a:xfrm>
            <a:off x="622632" y="2090044"/>
            <a:ext cx="6400076" cy="178101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a:solidFill>
                  <a:srgbClr val="000000"/>
                </a:solidFill>
                <a:latin typeface="Bahnschrift SemiLight" panose="020B0502040204020203" pitchFamily="34" charset="0"/>
                <a:ea typeface="Satoshi Bold"/>
                <a:cs typeface="Satoshi Bold" pitchFamily="34" charset="-120"/>
              </a:rPr>
              <a:t>Integrating into real life</a:t>
            </a:r>
            <a:br>
              <a:rPr lang="en-US" sz="3850" b="1">
                <a:latin typeface="Bahnschrift SemiLight" panose="020B0502040204020203" pitchFamily="34" charset="0"/>
                <a:ea typeface="Satoshi Bold"/>
                <a:cs typeface="Satoshi Bold" pitchFamily="34" charset="-120"/>
              </a:rPr>
            </a:br>
            <a:r>
              <a:rPr lang="en-US" sz="3850" b="1">
                <a:solidFill>
                  <a:srgbClr val="000000"/>
                </a:solidFill>
                <a:latin typeface="Bahnschrift SemiLight" panose="020B0502040204020203" pitchFamily="34" charset="0"/>
                <a:ea typeface="Satoshi Bold"/>
                <a:cs typeface="Satoshi Bold" pitchFamily="34" charset="-120"/>
              </a:rPr>
              <a:t>users</a:t>
            </a:r>
          </a:p>
        </p:txBody>
      </p:sp>
      <p:sp>
        <p:nvSpPr>
          <p:cNvPr id="11" name="This is because we share a system of thought">
            <a:extLst>
              <a:ext uri="{FF2B5EF4-FFF2-40B4-BE49-F238E27FC236}">
                <a16:creationId xmlns:a16="http://schemas.microsoft.com/office/drawing/2014/main" id="{FD22FDFB-FE69-BD03-4323-6AC133A38B5B}"/>
              </a:ext>
            </a:extLst>
          </p:cNvPr>
          <p:cNvSpPr/>
          <p:nvPr/>
        </p:nvSpPr>
        <p:spPr>
          <a:xfrm>
            <a:off x="622632" y="3652312"/>
            <a:ext cx="4836257" cy="15251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The logic of using the system must match the logic of the user.</a:t>
            </a:r>
            <a:br>
              <a:rPr lang="en-US" sz="1800" dirty="0">
                <a:solidFill>
                  <a:srgbClr val="000000"/>
                </a:solidFill>
                <a:latin typeface="Bahnschrift SemiLight" panose="020B0502040204020203" pitchFamily="34" charset="0"/>
                <a:ea typeface="Satoshi Regular"/>
                <a:cs typeface="Satoshi Regular" pitchFamily="34" charset="-120"/>
              </a:rPr>
            </a:br>
            <a:br>
              <a:rPr lang="en-US" sz="1800" dirty="0">
                <a:solidFill>
                  <a:srgbClr val="000000"/>
                </a:solidFill>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This saves him from unnecessary interpretation, research or documentation to understand the system. </a:t>
            </a:r>
          </a:p>
          <a:p>
            <a:endParaRPr lang="en-US" sz="1800" dirty="0">
              <a:solidFill>
                <a:srgbClr val="000000"/>
              </a:solidFill>
              <a:latin typeface="Bahnschrift SemiLight" panose="020B0502040204020203" pitchFamily="34" charset="0"/>
              <a:ea typeface="Satoshi Regular"/>
              <a:cs typeface="Satoshi Regular" pitchFamily="34" charset="-120"/>
            </a:endParaRPr>
          </a:p>
        </p:txBody>
      </p:sp>
      <p:pic>
        <p:nvPicPr>
          <p:cNvPr id="5" name="Mask Group" descr="preencoded.png">
            <a:extLst>
              <a:ext uri="{FF2B5EF4-FFF2-40B4-BE49-F238E27FC236}">
                <a16:creationId xmlns:a16="http://schemas.microsoft.com/office/drawing/2014/main" id="{997667F7-7109-7F94-6C2D-08041D8E0996}"/>
              </a:ext>
            </a:extLst>
          </p:cNvPr>
          <p:cNvPicPr>
            <a:picLocks noChangeAspect="1"/>
          </p:cNvPicPr>
          <p:nvPr/>
        </p:nvPicPr>
        <p:blipFill>
          <a:blip r:embed="rId3"/>
          <a:srcRect t="22807" b="-273"/>
          <a:stretch/>
        </p:blipFill>
        <p:spPr>
          <a:xfrm>
            <a:off x="6675200" y="1568422"/>
            <a:ext cx="5516806" cy="5294364"/>
          </a:xfrm>
          <a:prstGeom prst="rect">
            <a:avLst/>
          </a:prstGeom>
        </p:spPr>
      </p:pic>
      <p:sp>
        <p:nvSpPr>
          <p:cNvPr id="4" name="ZoneTexte 3">
            <a:extLst>
              <a:ext uri="{FF2B5EF4-FFF2-40B4-BE49-F238E27FC236}">
                <a16:creationId xmlns:a16="http://schemas.microsoft.com/office/drawing/2014/main" id="{FA01C489-25B9-5EC5-6641-DDED3282E532}"/>
              </a:ext>
            </a:extLst>
          </p:cNvPr>
          <p:cNvSpPr txBox="1"/>
          <p:nvPr/>
        </p:nvSpPr>
        <p:spPr>
          <a:xfrm>
            <a:off x="5461553" y="652172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latin typeface="Bahnschrift SemiLight"/>
              </a:rPr>
              <a:t>Source: </a:t>
            </a:r>
            <a:r>
              <a:rPr lang="fr-FR" sz="1200" dirty="0" err="1">
                <a:latin typeface="Bahnschrift SemiLight"/>
              </a:rPr>
              <a:t>GImages</a:t>
            </a:r>
            <a:endParaRPr lang="fr-FR" sz="1400" dirty="0"/>
          </a:p>
        </p:txBody>
      </p:sp>
    </p:spTree>
    <p:extLst>
      <p:ext uri="{BB962C8B-B14F-4D97-AF65-F5344CB8AC3E}">
        <p14:creationId xmlns:p14="http://schemas.microsoft.com/office/powerpoint/2010/main" val="971236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ADA5B-133F-6FFE-B2EE-2B882EF00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664CDF-8069-4B87-6DB9-F4F39BA371DB}"/>
              </a:ext>
            </a:extLst>
          </p:cNvPr>
          <p:cNvSpPr>
            <a:spLocks noGrp="1"/>
          </p:cNvSpPr>
          <p:nvPr>
            <p:ph type="title"/>
          </p:nvPr>
        </p:nvSpPr>
        <p:spPr/>
        <p:txBody>
          <a:bodyPr/>
          <a:lstStyle/>
          <a:p>
            <a:r>
              <a:rPr lang="en-US">
                <a:latin typeface="Bahnschrift SemiBold"/>
              </a:rPr>
              <a:t>Definition</a:t>
            </a:r>
            <a:endParaRPr lang="fr-FR"/>
          </a:p>
        </p:txBody>
      </p:sp>
      <p:sp>
        <p:nvSpPr>
          <p:cNvPr id="9" name="Only 2 of the adult population does not think of a red hammer">
            <a:extLst>
              <a:ext uri="{FF2B5EF4-FFF2-40B4-BE49-F238E27FC236}">
                <a16:creationId xmlns:a16="http://schemas.microsoft.com/office/drawing/2014/main" id="{680432EF-C7D8-0915-085F-6ACEF284FA1C}"/>
              </a:ext>
            </a:extLst>
          </p:cNvPr>
          <p:cNvSpPr/>
          <p:nvPr/>
        </p:nvSpPr>
        <p:spPr>
          <a:xfrm>
            <a:off x="622632" y="2090044"/>
            <a:ext cx="6400076" cy="131293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a:cs typeface="Satoshi Bold" pitchFamily="34" charset="-120"/>
              </a:rPr>
              <a:t>Identification of characteristics</a:t>
            </a:r>
          </a:p>
        </p:txBody>
      </p:sp>
      <p:sp>
        <p:nvSpPr>
          <p:cNvPr id="11" name="This is because we share a system of thought">
            <a:extLst>
              <a:ext uri="{FF2B5EF4-FFF2-40B4-BE49-F238E27FC236}">
                <a16:creationId xmlns:a16="http://schemas.microsoft.com/office/drawing/2014/main" id="{D1A4C8F7-70FA-B689-4030-0814A5A831E2}"/>
              </a:ext>
            </a:extLst>
          </p:cNvPr>
          <p:cNvSpPr/>
          <p:nvPr/>
        </p:nvSpPr>
        <p:spPr>
          <a:xfrm>
            <a:off x="622632" y="3652312"/>
            <a:ext cx="4836257" cy="1525111"/>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a:solidFill>
                  <a:srgbClr val="000000"/>
                </a:solidFill>
                <a:latin typeface="Bahnschrift SemiLight" panose="020B0502040204020203" pitchFamily="34" charset="0"/>
                <a:ea typeface="Satoshi Regular"/>
                <a:cs typeface="Satoshi Regular" pitchFamily="34" charset="-120"/>
              </a:rPr>
              <a:t>Contextual, physical or psychological, the characteristics of users (memory, perceptions, anatomy, habits, skills, age, expectations, etc.) must be reflected in the personas.</a:t>
            </a:r>
          </a:p>
        </p:txBody>
      </p:sp>
      <p:pic>
        <p:nvPicPr>
          <p:cNvPr id="4" name="Mask Group" descr="preencoded.png">
            <a:extLst>
              <a:ext uri="{FF2B5EF4-FFF2-40B4-BE49-F238E27FC236}">
                <a16:creationId xmlns:a16="http://schemas.microsoft.com/office/drawing/2014/main" id="{218188BA-16AE-54FE-7A05-B651A39899D2}"/>
              </a:ext>
            </a:extLst>
          </p:cNvPr>
          <p:cNvPicPr>
            <a:picLocks noChangeAspect="1"/>
          </p:cNvPicPr>
          <p:nvPr/>
        </p:nvPicPr>
        <p:blipFill>
          <a:blip r:embed="rId3"/>
          <a:srcRect/>
          <a:stretch/>
        </p:blipFill>
        <p:spPr>
          <a:xfrm>
            <a:off x="5270651" y="1422296"/>
            <a:ext cx="6921349" cy="5252155"/>
          </a:xfrm>
          <a:prstGeom prst="rect">
            <a:avLst/>
          </a:prstGeom>
        </p:spPr>
      </p:pic>
      <p:sp>
        <p:nvSpPr>
          <p:cNvPr id="10" name="ZoneTexte 2">
            <a:extLst>
              <a:ext uri="{FF2B5EF4-FFF2-40B4-BE49-F238E27FC236}">
                <a16:creationId xmlns:a16="http://schemas.microsoft.com/office/drawing/2014/main" id="{0D586235-9FFE-AA25-EDB1-C1F278069140}"/>
              </a:ext>
            </a:extLst>
          </p:cNvPr>
          <p:cNvSpPr txBox="1"/>
          <p:nvPr/>
        </p:nvSpPr>
        <p:spPr>
          <a:xfrm>
            <a:off x="8745447" y="650689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35899773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3125D-05EE-040A-1716-561BA49F8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16717B-B9CA-3629-AA22-E6BC2198B670}"/>
              </a:ext>
            </a:extLst>
          </p:cNvPr>
          <p:cNvSpPr>
            <a:spLocks noGrp="1"/>
          </p:cNvSpPr>
          <p:nvPr>
            <p:ph type="title"/>
          </p:nvPr>
        </p:nvSpPr>
        <p:spPr/>
        <p:txBody>
          <a:bodyPr/>
          <a:lstStyle/>
          <a:p>
            <a:r>
              <a:rPr lang="en-US">
                <a:latin typeface="Bahnschrift SemiBold"/>
              </a:rPr>
              <a:t>Context of use</a:t>
            </a:r>
          </a:p>
        </p:txBody>
      </p:sp>
      <p:sp>
        <p:nvSpPr>
          <p:cNvPr id="9" name="Only 2 of the adult population does not think of a red hammer">
            <a:extLst>
              <a:ext uri="{FF2B5EF4-FFF2-40B4-BE49-F238E27FC236}">
                <a16:creationId xmlns:a16="http://schemas.microsoft.com/office/drawing/2014/main" id="{B185AFB2-3116-19A7-9ED6-2E60EF799B38}"/>
              </a:ext>
            </a:extLst>
          </p:cNvPr>
          <p:cNvSpPr/>
          <p:nvPr/>
        </p:nvSpPr>
        <p:spPr>
          <a:xfrm>
            <a:off x="622632" y="2090044"/>
            <a:ext cx="6400076" cy="80130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a:solidFill>
                  <a:srgbClr val="000000"/>
                </a:solidFill>
                <a:latin typeface="Bahnschrift SemiLight" panose="020B0502040204020203" pitchFamily="34" charset="0"/>
                <a:ea typeface="Satoshi Bold"/>
                <a:cs typeface="Satoshi Bold" pitchFamily="34" charset="-120"/>
              </a:rPr>
              <a:t>Environment</a:t>
            </a:r>
          </a:p>
        </p:txBody>
      </p:sp>
      <p:sp>
        <p:nvSpPr>
          <p:cNvPr id="11" name="This is because we share a system of thought">
            <a:extLst>
              <a:ext uri="{FF2B5EF4-FFF2-40B4-BE49-F238E27FC236}">
                <a16:creationId xmlns:a16="http://schemas.microsoft.com/office/drawing/2014/main" id="{19B3530E-C1B2-69F3-800F-D8C71DAD5D75}"/>
              </a:ext>
            </a:extLst>
          </p:cNvPr>
          <p:cNvSpPr/>
          <p:nvPr/>
        </p:nvSpPr>
        <p:spPr>
          <a:xfrm>
            <a:off x="622632" y="2890312"/>
            <a:ext cx="4836257" cy="177548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There is interoperability between a medium and the environment.</a:t>
            </a:r>
            <a:br>
              <a:rPr lang="en-US" sz="1800" dirty="0">
                <a:latin typeface="Bahnschrift SemiLight" panose="020B0502040204020203" pitchFamily="34" charset="0"/>
                <a:ea typeface="Satoshi Regular"/>
                <a:cs typeface="Satoshi Regular" pitchFamily="34" charset="-120"/>
              </a:rPr>
            </a:b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The user's attention is fragmented because the stimuli from the outside world are numerous and variable.</a:t>
            </a:r>
          </a:p>
        </p:txBody>
      </p:sp>
      <p:pic>
        <p:nvPicPr>
          <p:cNvPr id="5" name="Group 276" descr="preencoded.png">
            <a:extLst>
              <a:ext uri="{FF2B5EF4-FFF2-40B4-BE49-F238E27FC236}">
                <a16:creationId xmlns:a16="http://schemas.microsoft.com/office/drawing/2014/main" id="{4FC9483B-3288-F83E-13A7-BD4EADD5FF02}"/>
              </a:ext>
            </a:extLst>
          </p:cNvPr>
          <p:cNvPicPr>
            <a:picLocks noChangeAspect="1"/>
          </p:cNvPicPr>
          <p:nvPr/>
        </p:nvPicPr>
        <p:blipFill>
          <a:blip r:embed="rId3"/>
          <a:srcRect/>
          <a:stretch/>
        </p:blipFill>
        <p:spPr>
          <a:xfrm>
            <a:off x="3036615" y="4989227"/>
            <a:ext cx="3734172" cy="1867895"/>
          </a:xfrm>
          <a:prstGeom prst="rect">
            <a:avLst/>
          </a:prstGeom>
        </p:spPr>
      </p:pic>
      <p:pic>
        <p:nvPicPr>
          <p:cNvPr id="7" name="Group 275" descr="preencoded.png">
            <a:extLst>
              <a:ext uri="{FF2B5EF4-FFF2-40B4-BE49-F238E27FC236}">
                <a16:creationId xmlns:a16="http://schemas.microsoft.com/office/drawing/2014/main" id="{205F9CD9-0AAC-C351-AC76-4CE32223B9C8}"/>
              </a:ext>
            </a:extLst>
          </p:cNvPr>
          <p:cNvPicPr>
            <a:picLocks noChangeAspect="1"/>
          </p:cNvPicPr>
          <p:nvPr/>
        </p:nvPicPr>
        <p:blipFill>
          <a:blip r:embed="rId4"/>
          <a:srcRect/>
          <a:stretch/>
        </p:blipFill>
        <p:spPr>
          <a:xfrm>
            <a:off x="7027711" y="1816032"/>
            <a:ext cx="3889812" cy="3917467"/>
          </a:xfrm>
          <a:prstGeom prst="rect">
            <a:avLst/>
          </a:prstGeom>
        </p:spPr>
      </p:pic>
      <p:sp>
        <p:nvSpPr>
          <p:cNvPr id="3" name="ZoneTexte 2">
            <a:extLst>
              <a:ext uri="{FF2B5EF4-FFF2-40B4-BE49-F238E27FC236}">
                <a16:creationId xmlns:a16="http://schemas.microsoft.com/office/drawing/2014/main" id="{557127BF-9FB6-F845-4F7E-F0A24098BF8D}"/>
              </a:ext>
            </a:extLst>
          </p:cNvPr>
          <p:cNvSpPr txBox="1"/>
          <p:nvPr/>
        </p:nvSpPr>
        <p:spPr>
          <a:xfrm>
            <a:off x="7386547" y="63543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259259943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41B20-BCD7-E29A-C0EF-0B67BD58E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DB7B14-CA45-7173-DF77-9D034CD145CD}"/>
              </a:ext>
            </a:extLst>
          </p:cNvPr>
          <p:cNvSpPr>
            <a:spLocks noGrp="1"/>
          </p:cNvSpPr>
          <p:nvPr>
            <p:ph type="title"/>
          </p:nvPr>
        </p:nvSpPr>
        <p:spPr/>
        <p:txBody>
          <a:bodyPr/>
          <a:lstStyle/>
          <a:p>
            <a:r>
              <a:rPr lang="en-US">
                <a:latin typeface="Bahnschrift SemiBold"/>
              </a:rPr>
              <a:t>Context of use</a:t>
            </a:r>
          </a:p>
        </p:txBody>
      </p:sp>
      <p:sp>
        <p:nvSpPr>
          <p:cNvPr id="9" name="Only 2 of the adult population does not think of a red hammer">
            <a:extLst>
              <a:ext uri="{FF2B5EF4-FFF2-40B4-BE49-F238E27FC236}">
                <a16:creationId xmlns:a16="http://schemas.microsoft.com/office/drawing/2014/main" id="{6799E26E-B3A5-AF1D-775C-68DC85E0D5EC}"/>
              </a:ext>
            </a:extLst>
          </p:cNvPr>
          <p:cNvSpPr/>
          <p:nvPr/>
        </p:nvSpPr>
        <p:spPr>
          <a:xfrm>
            <a:off x="622632" y="2090044"/>
            <a:ext cx="6400076" cy="80130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a:solidFill>
                  <a:srgbClr val="000000"/>
                </a:solidFill>
                <a:latin typeface="Bahnschrift SemiLight" panose="020B0502040204020203" pitchFamily="34" charset="0"/>
                <a:ea typeface="Satoshi Bold"/>
                <a:cs typeface="Satoshi Bold" pitchFamily="34" charset="-120"/>
              </a:rPr>
              <a:t>Support</a:t>
            </a:r>
          </a:p>
        </p:txBody>
      </p:sp>
      <p:sp>
        <p:nvSpPr>
          <p:cNvPr id="11" name="This is because we share a system of thought">
            <a:extLst>
              <a:ext uri="{FF2B5EF4-FFF2-40B4-BE49-F238E27FC236}">
                <a16:creationId xmlns:a16="http://schemas.microsoft.com/office/drawing/2014/main" id="{656474A7-FCE2-B79C-A3AD-EE986E818A3E}"/>
              </a:ext>
            </a:extLst>
          </p:cNvPr>
          <p:cNvSpPr/>
          <p:nvPr/>
        </p:nvSpPr>
        <p:spPr>
          <a:xfrm>
            <a:off x="622632" y="3042712"/>
            <a:ext cx="4836257" cy="189522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The interface should not be presented</a:t>
            </a: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the same way for a 4-inch phone screen or</a:t>
            </a:r>
            <a:r>
              <a:rPr lang="en-US" sz="1800" dirty="0">
                <a:latin typeface="Bahnschrift SemiLight" panose="020B0502040204020203" pitchFamily="34" charset="0"/>
                <a:ea typeface="Satoshi Regular"/>
                <a:cs typeface="Satoshi Regular" pitchFamily="34" charset="-120"/>
              </a:rPr>
              <a:t> </a:t>
            </a:r>
            <a:r>
              <a:rPr lang="en-US" sz="1800" dirty="0">
                <a:solidFill>
                  <a:srgbClr val="000000"/>
                </a:solidFill>
                <a:latin typeface="Bahnschrift SemiLight" panose="020B0502040204020203" pitchFamily="34" charset="0"/>
                <a:ea typeface="Satoshi Regular"/>
                <a:cs typeface="Satoshi Regular" pitchFamily="34" charset="-120"/>
              </a:rPr>
              <a:t>a 10-inch tablet.</a:t>
            </a:r>
            <a:br>
              <a:rPr lang="en-US" sz="1800" dirty="0">
                <a:latin typeface="Bahnschrift SemiLight" panose="020B0502040204020203" pitchFamily="34" charset="0"/>
                <a:ea typeface="Satoshi Regular"/>
                <a:cs typeface="Satoshi Regular" pitchFamily="34" charset="-120"/>
              </a:rPr>
            </a:b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The interface should not offer the</a:t>
            </a: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same services on a television as on</a:t>
            </a: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a computer.</a:t>
            </a:r>
          </a:p>
        </p:txBody>
      </p:sp>
      <p:pic>
        <p:nvPicPr>
          <p:cNvPr id="4" name="Mask group" descr="preencoded.png">
            <a:extLst>
              <a:ext uri="{FF2B5EF4-FFF2-40B4-BE49-F238E27FC236}">
                <a16:creationId xmlns:a16="http://schemas.microsoft.com/office/drawing/2014/main" id="{79BFEED9-9603-2D60-8A49-CCE8FD19D528}"/>
              </a:ext>
            </a:extLst>
          </p:cNvPr>
          <p:cNvPicPr>
            <a:picLocks noChangeAspect="1"/>
          </p:cNvPicPr>
          <p:nvPr/>
        </p:nvPicPr>
        <p:blipFill>
          <a:blip r:embed="rId3"/>
          <a:srcRect/>
          <a:stretch/>
        </p:blipFill>
        <p:spPr>
          <a:xfrm>
            <a:off x="7110691" y="1712910"/>
            <a:ext cx="1256245" cy="2838946"/>
          </a:xfrm>
          <a:prstGeom prst="rect">
            <a:avLst/>
          </a:prstGeom>
        </p:spPr>
      </p:pic>
      <p:pic>
        <p:nvPicPr>
          <p:cNvPr id="8" name="Mask group" descr="preencoded.png">
            <a:extLst>
              <a:ext uri="{FF2B5EF4-FFF2-40B4-BE49-F238E27FC236}">
                <a16:creationId xmlns:a16="http://schemas.microsoft.com/office/drawing/2014/main" id="{9CC5CCD0-5664-6AC8-374C-34EF31CCABBF}"/>
              </a:ext>
            </a:extLst>
          </p:cNvPr>
          <p:cNvPicPr>
            <a:picLocks noChangeAspect="1"/>
          </p:cNvPicPr>
          <p:nvPr/>
        </p:nvPicPr>
        <p:blipFill>
          <a:blip r:embed="rId4"/>
          <a:srcRect/>
          <a:stretch/>
        </p:blipFill>
        <p:spPr>
          <a:xfrm>
            <a:off x="6393689" y="4748317"/>
            <a:ext cx="2269059" cy="1831773"/>
          </a:xfrm>
          <a:prstGeom prst="rect">
            <a:avLst/>
          </a:prstGeom>
        </p:spPr>
      </p:pic>
      <p:pic>
        <p:nvPicPr>
          <p:cNvPr id="12" name="Mask group" descr="preencoded.png">
            <a:extLst>
              <a:ext uri="{FF2B5EF4-FFF2-40B4-BE49-F238E27FC236}">
                <a16:creationId xmlns:a16="http://schemas.microsoft.com/office/drawing/2014/main" id="{F6D480D3-D3FF-1D3C-7ECC-34EB8D2D7677}"/>
              </a:ext>
            </a:extLst>
          </p:cNvPr>
          <p:cNvPicPr>
            <a:picLocks noChangeAspect="1"/>
          </p:cNvPicPr>
          <p:nvPr/>
        </p:nvPicPr>
        <p:blipFill>
          <a:blip r:embed="rId5"/>
          <a:srcRect/>
          <a:stretch/>
        </p:blipFill>
        <p:spPr>
          <a:xfrm>
            <a:off x="8955891" y="3045553"/>
            <a:ext cx="1045865" cy="2036513"/>
          </a:xfrm>
          <a:prstGeom prst="rect">
            <a:avLst/>
          </a:prstGeom>
        </p:spPr>
      </p:pic>
      <p:sp>
        <p:nvSpPr>
          <p:cNvPr id="3" name="ZoneTexte 2">
            <a:extLst>
              <a:ext uri="{FF2B5EF4-FFF2-40B4-BE49-F238E27FC236}">
                <a16:creationId xmlns:a16="http://schemas.microsoft.com/office/drawing/2014/main" id="{CBFDE3DC-A1B5-6647-2300-C36F03740CC9}"/>
              </a:ext>
            </a:extLst>
          </p:cNvPr>
          <p:cNvSpPr txBox="1"/>
          <p:nvPr/>
        </p:nvSpPr>
        <p:spPr>
          <a:xfrm>
            <a:off x="8955891" y="621587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2832969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84036-5423-89F0-681E-5072CE017F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2712D-F90E-ABC5-57D6-FCC33AE0EF77}"/>
              </a:ext>
            </a:extLst>
          </p:cNvPr>
          <p:cNvSpPr>
            <a:spLocks noGrp="1"/>
          </p:cNvSpPr>
          <p:nvPr>
            <p:ph type="title"/>
          </p:nvPr>
        </p:nvSpPr>
        <p:spPr/>
        <p:txBody>
          <a:bodyPr/>
          <a:lstStyle/>
          <a:p>
            <a:r>
              <a:rPr lang="en-US" b="1" dirty="0"/>
              <a:t>Intuitive design Basic principles</a:t>
            </a:r>
            <a:endParaRPr lang="fr-BE" b="1" dirty="0"/>
          </a:p>
        </p:txBody>
      </p:sp>
      <p:sp>
        <p:nvSpPr>
          <p:cNvPr id="3" name="Content Placeholder 2">
            <a:extLst>
              <a:ext uri="{FF2B5EF4-FFF2-40B4-BE49-F238E27FC236}">
                <a16:creationId xmlns:a16="http://schemas.microsoft.com/office/drawing/2014/main" id="{6753832A-7ECF-E793-B13A-6CB05E687C13}"/>
              </a:ext>
            </a:extLst>
          </p:cNvPr>
          <p:cNvSpPr>
            <a:spLocks noGrp="1"/>
          </p:cNvSpPr>
          <p:nvPr>
            <p:ph idx="1"/>
          </p:nvPr>
        </p:nvSpPr>
        <p:spPr/>
        <p:txBody>
          <a:bodyPr>
            <a:normAutofit fontScale="40000" lnSpcReduction="20000"/>
          </a:bodyPr>
          <a:lstStyle/>
          <a:p>
            <a:pPr marL="0" indent="0" algn="l">
              <a:buNone/>
            </a:pPr>
            <a:r>
              <a:rPr lang="en-US" sz="4500" b="1" i="0" dirty="0">
                <a:solidFill>
                  <a:srgbClr val="080808"/>
                </a:solidFill>
                <a:effectLst/>
              </a:rPr>
              <a:t>Attributes of intuitive design for user interfaces?</a:t>
            </a:r>
          </a:p>
          <a:p>
            <a:pPr algn="l">
              <a:buFont typeface="+mj-lt"/>
              <a:buAutoNum type="arabicPeriod"/>
            </a:pPr>
            <a:r>
              <a:rPr lang="en-US" sz="4500" b="1" i="0" dirty="0">
                <a:solidFill>
                  <a:srgbClr val="080808"/>
                </a:solidFill>
                <a:effectLst/>
              </a:rPr>
              <a:t>Discoverability:</a:t>
            </a:r>
            <a:r>
              <a:rPr lang="en-US" sz="4500" b="0" i="0" dirty="0">
                <a:solidFill>
                  <a:srgbClr val="080808"/>
                </a:solidFill>
                <a:effectLst/>
              </a:rPr>
              <a:t> The user should be able to find information as they need it. The starting point and next steps should be clear and the layout should be straightforward.</a:t>
            </a:r>
          </a:p>
          <a:p>
            <a:pPr algn="l">
              <a:buFont typeface="+mj-lt"/>
              <a:buAutoNum type="arabicPeriod"/>
            </a:pPr>
            <a:r>
              <a:rPr lang="en-US" sz="4500" b="1" i="0" dirty="0">
                <a:solidFill>
                  <a:srgbClr val="080808"/>
                </a:solidFill>
                <a:effectLst/>
              </a:rPr>
              <a:t>Affordance:</a:t>
            </a:r>
            <a:r>
              <a:rPr lang="en-US" sz="4500" b="0" i="0" dirty="0">
                <a:solidFill>
                  <a:srgbClr val="080808"/>
                </a:solidFill>
                <a:effectLst/>
              </a:rPr>
              <a:t> The user should get hints as to what elements will take them to a subsequent step. Examples of this are buttons and consistent clickable elements from page to page.</a:t>
            </a:r>
          </a:p>
          <a:p>
            <a:pPr algn="l">
              <a:buFont typeface="+mj-lt"/>
              <a:buAutoNum type="arabicPeriod"/>
            </a:pPr>
            <a:r>
              <a:rPr lang="en-US" sz="4500" b="1" i="0" dirty="0">
                <a:solidFill>
                  <a:srgbClr val="080808"/>
                </a:solidFill>
                <a:effectLst/>
              </a:rPr>
              <a:t>Comprehensibility:</a:t>
            </a:r>
            <a:r>
              <a:rPr lang="en-US" sz="4500" b="0" i="0" dirty="0">
                <a:solidFill>
                  <a:srgbClr val="080808"/>
                </a:solidFill>
                <a:effectLst/>
              </a:rPr>
              <a:t> The user should be able to understand the textual and visual information at a glance. This means simple language should be used, avoiding jargon.</a:t>
            </a:r>
          </a:p>
          <a:p>
            <a:pPr algn="l">
              <a:buFont typeface="+mj-lt"/>
              <a:buAutoNum type="arabicPeriod"/>
            </a:pPr>
            <a:r>
              <a:rPr lang="en-US" sz="4500" b="1" i="0" dirty="0">
                <a:solidFill>
                  <a:srgbClr val="080808"/>
                </a:solidFill>
                <a:effectLst/>
              </a:rPr>
              <a:t>Responsive feedback:</a:t>
            </a:r>
            <a:r>
              <a:rPr lang="en-US" sz="4500" b="0" i="0" dirty="0">
                <a:solidFill>
                  <a:srgbClr val="080808"/>
                </a:solidFill>
                <a:effectLst/>
              </a:rPr>
              <a:t> The user should be able to tell immediately the success or failure of their actions. The results should be visible.</a:t>
            </a:r>
          </a:p>
          <a:p>
            <a:pPr algn="l">
              <a:buFont typeface="+mj-lt"/>
              <a:buAutoNum type="arabicPeriod"/>
            </a:pPr>
            <a:r>
              <a:rPr lang="en-US" sz="4500" b="1" i="0" dirty="0">
                <a:solidFill>
                  <a:srgbClr val="080808"/>
                </a:solidFill>
                <a:effectLst/>
              </a:rPr>
              <a:t>Predictability:</a:t>
            </a:r>
            <a:r>
              <a:rPr lang="en-US" sz="4500" b="0" i="0" dirty="0">
                <a:solidFill>
                  <a:srgbClr val="080808"/>
                </a:solidFill>
                <a:effectLst/>
              </a:rPr>
              <a:t> The user should be able to reliably predict what results will follow an action. The results should meet expectations and not cause confusion.</a:t>
            </a:r>
          </a:p>
          <a:p>
            <a:pPr algn="l">
              <a:buFont typeface="+mj-lt"/>
              <a:buAutoNum type="arabicPeriod"/>
            </a:pPr>
            <a:r>
              <a:rPr lang="en-US" sz="4500" b="1" i="0" dirty="0">
                <a:solidFill>
                  <a:srgbClr val="080808"/>
                </a:solidFill>
                <a:effectLst/>
              </a:rPr>
              <a:t>Efficiency:</a:t>
            </a:r>
            <a:r>
              <a:rPr lang="en-US" sz="4500" b="0" i="0" dirty="0">
                <a:solidFill>
                  <a:srgbClr val="080808"/>
                </a:solidFill>
                <a:effectLst/>
              </a:rPr>
              <a:t> The user should be able to complete an action with one try, without repetition or unnecessary steps. </a:t>
            </a:r>
          </a:p>
          <a:p>
            <a:pPr algn="l">
              <a:buFont typeface="+mj-lt"/>
              <a:buAutoNum type="arabicPeriod"/>
            </a:pPr>
            <a:r>
              <a:rPr lang="en-US" sz="4500" b="1" i="0" dirty="0">
                <a:solidFill>
                  <a:srgbClr val="080808"/>
                </a:solidFill>
                <a:effectLst/>
              </a:rPr>
              <a:t>Forgiveness:</a:t>
            </a:r>
            <a:r>
              <a:rPr lang="en-US" sz="4500" b="0" i="0" dirty="0">
                <a:solidFill>
                  <a:srgbClr val="080808"/>
                </a:solidFill>
                <a:effectLst/>
              </a:rPr>
              <a:t> The user should be prevented from making mistakes, but if they make one, it should be easy to recover. </a:t>
            </a:r>
          </a:p>
          <a:p>
            <a:pPr algn="l">
              <a:buFont typeface="+mj-lt"/>
              <a:buAutoNum type="arabicPeriod"/>
            </a:pPr>
            <a:r>
              <a:rPr lang="en-US" sz="4500" b="1" i="0" dirty="0" err="1">
                <a:solidFill>
                  <a:srgbClr val="080808"/>
                </a:solidFill>
                <a:effectLst/>
              </a:rPr>
              <a:t>Explorability</a:t>
            </a:r>
            <a:r>
              <a:rPr lang="en-US" sz="4500" b="1" i="0" dirty="0">
                <a:solidFill>
                  <a:srgbClr val="080808"/>
                </a:solidFill>
                <a:effectLst/>
              </a:rPr>
              <a:t>:</a:t>
            </a:r>
            <a:r>
              <a:rPr lang="en-US" sz="4500" b="0" i="0" dirty="0">
                <a:solidFill>
                  <a:srgbClr val="080808"/>
                </a:solidFill>
                <a:effectLst/>
              </a:rPr>
              <a:t> The user should feel confident exploring a </a:t>
            </a:r>
            <a:r>
              <a:rPr lang="en-US" sz="3800" b="0" i="0" dirty="0">
                <a:solidFill>
                  <a:srgbClr val="080808"/>
                </a:solidFill>
                <a:effectLst/>
              </a:rPr>
              <a:t>site. They should never feel lost or afraid of making a mistake.</a:t>
            </a:r>
          </a:p>
        </p:txBody>
      </p:sp>
    </p:spTree>
    <p:extLst>
      <p:ext uri="{BB962C8B-B14F-4D97-AF65-F5344CB8AC3E}">
        <p14:creationId xmlns:p14="http://schemas.microsoft.com/office/powerpoint/2010/main" val="6920530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E1A73-E541-7A24-19F1-0B9D11536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DC42-D1BA-0EC4-903D-BB9E82A51C78}"/>
              </a:ext>
            </a:extLst>
          </p:cNvPr>
          <p:cNvSpPr>
            <a:spLocks noGrp="1"/>
          </p:cNvSpPr>
          <p:nvPr>
            <p:ph type="title"/>
          </p:nvPr>
        </p:nvSpPr>
        <p:spPr/>
        <p:txBody>
          <a:bodyPr/>
          <a:lstStyle/>
          <a:p>
            <a:r>
              <a:rPr lang="en-US">
                <a:latin typeface="Bahnschrift SemiBold"/>
              </a:rPr>
              <a:t>Context of use</a:t>
            </a:r>
          </a:p>
        </p:txBody>
      </p:sp>
      <p:sp>
        <p:nvSpPr>
          <p:cNvPr id="9" name="Only 2 of the adult population does not think of a red hammer">
            <a:extLst>
              <a:ext uri="{FF2B5EF4-FFF2-40B4-BE49-F238E27FC236}">
                <a16:creationId xmlns:a16="http://schemas.microsoft.com/office/drawing/2014/main" id="{6135390E-4FB1-B569-11B1-C120BCC57B92}"/>
              </a:ext>
            </a:extLst>
          </p:cNvPr>
          <p:cNvSpPr/>
          <p:nvPr/>
        </p:nvSpPr>
        <p:spPr>
          <a:xfrm>
            <a:off x="622632" y="2090044"/>
            <a:ext cx="6400076" cy="80130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a:cs typeface="Satoshi Bold" pitchFamily="34" charset="-120"/>
              </a:rPr>
              <a:t>Locality</a:t>
            </a:r>
          </a:p>
        </p:txBody>
      </p:sp>
      <p:sp>
        <p:nvSpPr>
          <p:cNvPr id="11" name="This is because we share a system of thought">
            <a:extLst>
              <a:ext uri="{FF2B5EF4-FFF2-40B4-BE49-F238E27FC236}">
                <a16:creationId xmlns:a16="http://schemas.microsoft.com/office/drawing/2014/main" id="{29A2DCC5-1897-63C7-A2F8-A634EB2B4CB4}"/>
              </a:ext>
            </a:extLst>
          </p:cNvPr>
          <p:cNvSpPr/>
          <p:nvPr/>
        </p:nvSpPr>
        <p:spPr>
          <a:xfrm>
            <a:off x="622632" y="3042712"/>
            <a:ext cx="4836257" cy="1895224"/>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a:solidFill>
                  <a:srgbClr val="000000"/>
                </a:solidFill>
                <a:latin typeface="Bahnschrift SemiLight" panose="020B0502040204020203" pitchFamily="34" charset="0"/>
                <a:ea typeface="Satoshi Regular"/>
                <a:cs typeface="Satoshi Regular" pitchFamily="34" charset="-120"/>
              </a:rPr>
              <a:t>Conventions, meanings and habits are not the same from one point of the globe to another.</a:t>
            </a:r>
          </a:p>
          <a:p>
            <a:endParaRPr lang="en-US" sz="1800">
              <a:solidFill>
                <a:srgbClr val="000000"/>
              </a:solidFill>
              <a:latin typeface="Bahnschrift SemiLight" panose="020B0502040204020203" pitchFamily="34" charset="0"/>
              <a:ea typeface="Satoshi Regular"/>
              <a:cs typeface="Satoshi Regular" pitchFamily="34" charset="-120"/>
            </a:endParaRPr>
          </a:p>
        </p:txBody>
      </p:sp>
      <p:pic>
        <p:nvPicPr>
          <p:cNvPr id="5" name="Mask Group" descr="preencoded.png">
            <a:extLst>
              <a:ext uri="{FF2B5EF4-FFF2-40B4-BE49-F238E27FC236}">
                <a16:creationId xmlns:a16="http://schemas.microsoft.com/office/drawing/2014/main" id="{39766625-E00F-7325-47D9-6B3A2B314290}"/>
              </a:ext>
            </a:extLst>
          </p:cNvPr>
          <p:cNvPicPr>
            <a:picLocks noChangeAspect="1"/>
          </p:cNvPicPr>
          <p:nvPr/>
        </p:nvPicPr>
        <p:blipFill>
          <a:blip r:embed="rId3"/>
          <a:srcRect/>
          <a:stretch/>
        </p:blipFill>
        <p:spPr>
          <a:xfrm>
            <a:off x="6385325" y="5005029"/>
            <a:ext cx="2505278" cy="1841206"/>
          </a:xfrm>
          <a:prstGeom prst="rect">
            <a:avLst/>
          </a:prstGeom>
        </p:spPr>
      </p:pic>
      <p:pic>
        <p:nvPicPr>
          <p:cNvPr id="7" name="Mask Group" descr="preencoded.png">
            <a:extLst>
              <a:ext uri="{FF2B5EF4-FFF2-40B4-BE49-F238E27FC236}">
                <a16:creationId xmlns:a16="http://schemas.microsoft.com/office/drawing/2014/main" id="{537D5020-E443-C9DA-FBCC-BF95757B586D}"/>
              </a:ext>
            </a:extLst>
          </p:cNvPr>
          <p:cNvPicPr>
            <a:picLocks noChangeAspect="1"/>
          </p:cNvPicPr>
          <p:nvPr/>
        </p:nvPicPr>
        <p:blipFill>
          <a:blip r:embed="rId4"/>
          <a:srcRect/>
          <a:stretch/>
        </p:blipFill>
        <p:spPr>
          <a:xfrm>
            <a:off x="6669653" y="1513018"/>
            <a:ext cx="2505278" cy="3822049"/>
          </a:xfrm>
          <a:prstGeom prst="rect">
            <a:avLst/>
          </a:prstGeom>
        </p:spPr>
      </p:pic>
      <p:pic>
        <p:nvPicPr>
          <p:cNvPr id="13" name="Mask Group" descr="preencoded.png">
            <a:extLst>
              <a:ext uri="{FF2B5EF4-FFF2-40B4-BE49-F238E27FC236}">
                <a16:creationId xmlns:a16="http://schemas.microsoft.com/office/drawing/2014/main" id="{6ED44311-5FB6-A4CA-00F7-E4E023D367A6}"/>
              </a:ext>
            </a:extLst>
          </p:cNvPr>
          <p:cNvPicPr>
            <a:picLocks noChangeAspect="1"/>
          </p:cNvPicPr>
          <p:nvPr/>
        </p:nvPicPr>
        <p:blipFill>
          <a:blip r:embed="rId5"/>
          <a:srcRect/>
          <a:stretch/>
        </p:blipFill>
        <p:spPr>
          <a:xfrm>
            <a:off x="8899707" y="2283448"/>
            <a:ext cx="2505278" cy="3789982"/>
          </a:xfrm>
          <a:prstGeom prst="rect">
            <a:avLst/>
          </a:prstGeom>
        </p:spPr>
      </p:pic>
      <p:sp>
        <p:nvSpPr>
          <p:cNvPr id="3" name="ZoneTexte 2">
            <a:extLst>
              <a:ext uri="{FF2B5EF4-FFF2-40B4-BE49-F238E27FC236}">
                <a16:creationId xmlns:a16="http://schemas.microsoft.com/office/drawing/2014/main" id="{5D4C649C-4BE9-9BF7-C8C6-E13797D85B9E}"/>
              </a:ext>
            </a:extLst>
          </p:cNvPr>
          <p:cNvSpPr txBox="1"/>
          <p:nvPr/>
        </p:nvSpPr>
        <p:spPr>
          <a:xfrm>
            <a:off x="8745447" y="6506896"/>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4552116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9D2-31A7-5661-C46A-0E2126523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21255-B4ED-4D31-EDF1-F538CD6649E2}"/>
              </a:ext>
            </a:extLst>
          </p:cNvPr>
          <p:cNvSpPr>
            <a:spLocks noGrp="1"/>
          </p:cNvSpPr>
          <p:nvPr>
            <p:ph type="title"/>
          </p:nvPr>
        </p:nvSpPr>
        <p:spPr/>
        <p:txBody>
          <a:bodyPr/>
          <a:lstStyle/>
          <a:p>
            <a:r>
              <a:rPr lang="en-US">
                <a:latin typeface="Bahnschrift SemiBold"/>
              </a:rPr>
              <a:t>Accessibility</a:t>
            </a:r>
            <a:endParaRPr lang="fr-FR"/>
          </a:p>
        </p:txBody>
      </p:sp>
      <p:sp>
        <p:nvSpPr>
          <p:cNvPr id="9" name="Only 2 of the adult population does not think of a red hammer">
            <a:extLst>
              <a:ext uri="{FF2B5EF4-FFF2-40B4-BE49-F238E27FC236}">
                <a16:creationId xmlns:a16="http://schemas.microsoft.com/office/drawing/2014/main" id="{E7096E51-2F10-30AC-105E-78B5886E4FC6}"/>
              </a:ext>
            </a:extLst>
          </p:cNvPr>
          <p:cNvSpPr/>
          <p:nvPr/>
        </p:nvSpPr>
        <p:spPr>
          <a:xfrm>
            <a:off x="622632" y="2090044"/>
            <a:ext cx="6400076" cy="61010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a:ea typeface="Satoshi Bold"/>
                <a:cs typeface="Satoshi Bold" pitchFamily="34" charset="-120"/>
              </a:rPr>
              <a:t>Why does it matter?</a:t>
            </a:r>
          </a:p>
        </p:txBody>
      </p:sp>
      <p:sp>
        <p:nvSpPr>
          <p:cNvPr id="11" name="This is because we share a system of thought">
            <a:extLst>
              <a:ext uri="{FF2B5EF4-FFF2-40B4-BE49-F238E27FC236}">
                <a16:creationId xmlns:a16="http://schemas.microsoft.com/office/drawing/2014/main" id="{3ED3EB95-B3C0-312C-B1B6-E5791B1C5460}"/>
              </a:ext>
            </a:extLst>
          </p:cNvPr>
          <p:cNvSpPr/>
          <p:nvPr/>
        </p:nvSpPr>
        <p:spPr>
          <a:xfrm>
            <a:off x="622632" y="2905715"/>
            <a:ext cx="5723175" cy="3043222"/>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285750" indent="-285750">
              <a:buFont typeface="Calibri"/>
              <a:buChar char="-"/>
            </a:pPr>
            <a:r>
              <a:rPr lang="en-US" sz="1800" dirty="0">
                <a:solidFill>
                  <a:srgbClr val="000000"/>
                </a:solidFill>
                <a:latin typeface="Bahnschrift SemiLight"/>
                <a:ea typeface="Satoshi Regular"/>
                <a:cs typeface="Satoshi Regular" pitchFamily="34" charset="-120"/>
              </a:rPr>
              <a:t>More than 20% of the population is affected by a permanent hearing , visual , cognitive or motor disability.</a:t>
            </a:r>
            <a:endParaRPr lang="fr-FR" dirty="0">
              <a:latin typeface="Bahnschrift SemiLight"/>
            </a:endParaRPr>
          </a:p>
          <a:p>
            <a:pPr marL="285750" indent="-285750">
              <a:buFont typeface="Calibri"/>
              <a:buChar char="-"/>
            </a:pPr>
            <a:r>
              <a:rPr lang="en-US" sz="1800" dirty="0">
                <a:solidFill>
                  <a:srgbClr val="000000"/>
                </a:solidFill>
                <a:latin typeface="Bahnschrift SemiLight"/>
                <a:ea typeface="Satoshi Regular"/>
                <a:cs typeface="Satoshi Regular" pitchFamily="34" charset="-120"/>
              </a:rPr>
              <a:t>Accessibility improves the user experience for all (captions for videos in noisy environments, better text readability on mobile, keyboard navigation for efficiency).</a:t>
            </a:r>
            <a:endParaRPr lang="en-US" sz="1800" dirty="0">
              <a:latin typeface="Bahnschrift SemiLight"/>
              <a:ea typeface="Satoshi Regular"/>
              <a:cs typeface="Satoshi Regular" pitchFamily="34" charset="-120"/>
            </a:endParaRPr>
          </a:p>
          <a:p>
            <a:pPr marL="285750" indent="-285750">
              <a:buFont typeface="Calibri"/>
              <a:buChar char="-"/>
            </a:pPr>
            <a:r>
              <a:rPr lang="en-US" sz="1800" dirty="0">
                <a:solidFill>
                  <a:srgbClr val="000000"/>
                </a:solidFill>
                <a:latin typeface="Bahnschrift SemiLight"/>
                <a:ea typeface="Satoshi Regular"/>
                <a:cs typeface="Satoshi Regular" pitchFamily="34" charset="-120"/>
              </a:rPr>
              <a:t>Many regulations enforce accessibility standards (WCAG 2.2, the EU Web Accessibility Directive)</a:t>
            </a:r>
          </a:p>
          <a:p>
            <a:endParaRPr lang="en-US" sz="1800" dirty="0">
              <a:solidFill>
                <a:srgbClr val="000000"/>
              </a:solidFill>
              <a:latin typeface="Bahnschrift SemiLight"/>
              <a:ea typeface="Satoshi Regular"/>
              <a:cs typeface="Satoshi Regular" pitchFamily="34" charset="-120"/>
            </a:endParaRPr>
          </a:p>
        </p:txBody>
      </p:sp>
      <p:pic>
        <p:nvPicPr>
          <p:cNvPr id="3" name="Image 2" descr="preencoded.png">
            <a:extLst>
              <a:ext uri="{FF2B5EF4-FFF2-40B4-BE49-F238E27FC236}">
                <a16:creationId xmlns:a16="http://schemas.microsoft.com/office/drawing/2014/main" id="{0210B35E-13A5-DD0D-CB9E-77D1924A06DB}"/>
              </a:ext>
            </a:extLst>
          </p:cNvPr>
          <p:cNvPicPr>
            <a:picLocks noChangeAspect="1"/>
          </p:cNvPicPr>
          <p:nvPr/>
        </p:nvPicPr>
        <p:blipFill>
          <a:blip r:embed="rId3"/>
          <a:srcRect t="23347" r="-192" b="-480"/>
          <a:stretch/>
        </p:blipFill>
        <p:spPr>
          <a:xfrm>
            <a:off x="6663972" y="1589970"/>
            <a:ext cx="5535101" cy="5275108"/>
          </a:xfrm>
          <a:prstGeom prst="rect">
            <a:avLst/>
          </a:prstGeom>
        </p:spPr>
      </p:pic>
      <p:sp>
        <p:nvSpPr>
          <p:cNvPr id="4" name="ZoneTexte 2">
            <a:extLst>
              <a:ext uri="{FF2B5EF4-FFF2-40B4-BE49-F238E27FC236}">
                <a16:creationId xmlns:a16="http://schemas.microsoft.com/office/drawing/2014/main" id="{F49EC3F6-C36E-58FD-0B53-934F96C40A13}"/>
              </a:ext>
            </a:extLst>
          </p:cNvPr>
          <p:cNvSpPr txBox="1"/>
          <p:nvPr/>
        </p:nvSpPr>
        <p:spPr>
          <a:xfrm>
            <a:off x="5887947"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15702812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1A43D-015A-4E23-B248-73C32A3EB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C45875-B940-C41E-4930-A98952DCFFC4}"/>
              </a:ext>
            </a:extLst>
          </p:cNvPr>
          <p:cNvSpPr>
            <a:spLocks noGrp="1"/>
          </p:cNvSpPr>
          <p:nvPr>
            <p:ph type="title"/>
          </p:nvPr>
        </p:nvSpPr>
        <p:spPr/>
        <p:txBody>
          <a:bodyPr/>
          <a:lstStyle/>
          <a:p>
            <a:r>
              <a:rPr lang="en-US">
                <a:latin typeface="Bahnschrift SemiBold"/>
              </a:rPr>
              <a:t>Accessibility</a:t>
            </a:r>
            <a:endParaRPr lang="fr-FR"/>
          </a:p>
        </p:txBody>
      </p:sp>
      <p:sp>
        <p:nvSpPr>
          <p:cNvPr id="9" name="Only 2 of the adult population does not think of a red hammer">
            <a:extLst>
              <a:ext uri="{FF2B5EF4-FFF2-40B4-BE49-F238E27FC236}">
                <a16:creationId xmlns:a16="http://schemas.microsoft.com/office/drawing/2014/main" id="{B0604559-FB9F-6C37-194A-1DCA0175990A}"/>
              </a:ext>
            </a:extLst>
          </p:cNvPr>
          <p:cNvSpPr/>
          <p:nvPr/>
        </p:nvSpPr>
        <p:spPr>
          <a:xfrm>
            <a:off x="622632" y="1965126"/>
            <a:ext cx="6400076" cy="1459549"/>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a:solidFill>
                  <a:srgbClr val="000000"/>
                </a:solidFill>
                <a:latin typeface="Bahnschrift SemiLight"/>
                <a:ea typeface="Satoshi Bold"/>
              </a:rPr>
              <a:t>Key Principles of Accessibility</a:t>
            </a:r>
            <a:endParaRPr lang="fr-FR">
              <a:latin typeface="Bahnschrift SemiLight"/>
            </a:endParaRPr>
          </a:p>
        </p:txBody>
      </p:sp>
      <p:sp>
        <p:nvSpPr>
          <p:cNvPr id="11" name="This is because we share a system of thought">
            <a:extLst>
              <a:ext uri="{FF2B5EF4-FFF2-40B4-BE49-F238E27FC236}">
                <a16:creationId xmlns:a16="http://schemas.microsoft.com/office/drawing/2014/main" id="{8D1CF0C7-8CC7-C64B-ADC1-E9DA2E19D7CF}"/>
              </a:ext>
            </a:extLst>
          </p:cNvPr>
          <p:cNvSpPr/>
          <p:nvPr/>
        </p:nvSpPr>
        <p:spPr>
          <a:xfrm>
            <a:off x="622632" y="3430371"/>
            <a:ext cx="5548289" cy="2943288"/>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b="1" dirty="0">
                <a:solidFill>
                  <a:srgbClr val="000000"/>
                </a:solidFill>
                <a:latin typeface="Bahnschrift SemiLight"/>
                <a:ea typeface="Satoshi Regular"/>
                <a:cs typeface="Satoshi Regular" pitchFamily="34" charset="-120"/>
              </a:rPr>
              <a:t>Perceivable</a:t>
            </a:r>
            <a:r>
              <a:rPr lang="en-US" sz="1800" dirty="0">
                <a:solidFill>
                  <a:srgbClr val="000000"/>
                </a:solidFill>
                <a:latin typeface="Bahnschrift SemiLight"/>
                <a:ea typeface="Satoshi Regular"/>
                <a:cs typeface="Satoshi Regular" pitchFamily="34" charset="-120"/>
              </a:rPr>
              <a:t> – Information must be visible and understandable for all (e.g., proper color contrast, alt text for images).</a:t>
            </a:r>
            <a:endParaRPr lang="fr-FR" dirty="0">
              <a:latin typeface="Bahnschrift SemiLight"/>
            </a:endParaRPr>
          </a:p>
          <a:p>
            <a:r>
              <a:rPr lang="en-US" sz="1800" b="1" dirty="0">
                <a:solidFill>
                  <a:srgbClr val="000000"/>
                </a:solidFill>
                <a:latin typeface="Bahnschrift SemiLight"/>
                <a:ea typeface="Satoshi Regular"/>
                <a:cs typeface="Satoshi Regular" pitchFamily="34" charset="-120"/>
              </a:rPr>
              <a:t>Operable</a:t>
            </a:r>
            <a:r>
              <a:rPr lang="en-US" sz="1800" dirty="0">
                <a:solidFill>
                  <a:srgbClr val="000000"/>
                </a:solidFill>
                <a:latin typeface="Bahnschrift SemiLight"/>
                <a:ea typeface="Satoshi Regular"/>
                <a:cs typeface="Satoshi Regular" pitchFamily="34" charset="-120"/>
              </a:rPr>
              <a:t> – Interfaces must be easily navigable (e.g., keyboard and screen reader compatibility).</a:t>
            </a:r>
            <a:endParaRPr lang="en-US" dirty="0">
              <a:latin typeface="Bahnschrift SemiLight"/>
            </a:endParaRPr>
          </a:p>
          <a:p>
            <a:r>
              <a:rPr lang="en-US" sz="1800" b="1" dirty="0">
                <a:solidFill>
                  <a:srgbClr val="000000"/>
                </a:solidFill>
                <a:latin typeface="Bahnschrift SemiLight"/>
                <a:ea typeface="Satoshi Regular"/>
                <a:cs typeface="Satoshi Regular" pitchFamily="34" charset="-120"/>
              </a:rPr>
              <a:t>Understandable </a:t>
            </a:r>
            <a:r>
              <a:rPr lang="en-US" sz="1800" dirty="0">
                <a:solidFill>
                  <a:srgbClr val="000000"/>
                </a:solidFill>
                <a:latin typeface="Bahnschrift SemiLight"/>
                <a:ea typeface="Satoshi Regular"/>
                <a:cs typeface="Satoshi Regular" pitchFamily="34" charset="-120"/>
              </a:rPr>
              <a:t>– Content and interactions must be clear (e.g., avoid jargon, provide clear error messages).</a:t>
            </a:r>
            <a:endParaRPr lang="en-US" dirty="0">
              <a:latin typeface="Bahnschrift SemiLight"/>
            </a:endParaRPr>
          </a:p>
          <a:p>
            <a:r>
              <a:rPr lang="en-US" sz="1800" b="1" dirty="0">
                <a:solidFill>
                  <a:srgbClr val="000000"/>
                </a:solidFill>
                <a:latin typeface="Bahnschrift SemiLight"/>
                <a:ea typeface="Satoshi Regular"/>
                <a:cs typeface="Satoshi Regular" pitchFamily="34" charset="-120"/>
              </a:rPr>
              <a:t>Robust </a:t>
            </a:r>
            <a:r>
              <a:rPr lang="en-US" sz="1800" dirty="0">
                <a:solidFill>
                  <a:srgbClr val="000000"/>
                </a:solidFill>
                <a:latin typeface="Bahnschrift SemiLight"/>
                <a:ea typeface="Satoshi Regular"/>
                <a:cs typeface="Satoshi Regular" pitchFamily="34" charset="-120"/>
              </a:rPr>
              <a:t>– Compatible with various devices and assistive technologies</a:t>
            </a:r>
            <a:endParaRPr lang="en-US" dirty="0">
              <a:latin typeface="Bahnschrift SemiLight"/>
            </a:endParaRPr>
          </a:p>
          <a:p>
            <a:endParaRPr lang="en-US" sz="1800" dirty="0">
              <a:solidFill>
                <a:srgbClr val="000000"/>
              </a:solidFill>
              <a:latin typeface="Bahnschrift SemiLight"/>
              <a:ea typeface="Satoshi Regular"/>
              <a:cs typeface="Satoshi Regular" pitchFamily="34" charset="-120"/>
            </a:endParaRPr>
          </a:p>
        </p:txBody>
      </p:sp>
      <p:pic>
        <p:nvPicPr>
          <p:cNvPr id="3" name="Image 2" descr="preencoded.png">
            <a:extLst>
              <a:ext uri="{FF2B5EF4-FFF2-40B4-BE49-F238E27FC236}">
                <a16:creationId xmlns:a16="http://schemas.microsoft.com/office/drawing/2014/main" id="{BCAB6568-95F6-B795-4C3C-F709573AAA9F}"/>
              </a:ext>
            </a:extLst>
          </p:cNvPr>
          <p:cNvPicPr>
            <a:picLocks noChangeAspect="1"/>
          </p:cNvPicPr>
          <p:nvPr/>
        </p:nvPicPr>
        <p:blipFill>
          <a:blip r:embed="rId3"/>
          <a:srcRect t="23347" r="-192" b="-480"/>
          <a:stretch/>
        </p:blipFill>
        <p:spPr>
          <a:xfrm>
            <a:off x="6663972" y="1589970"/>
            <a:ext cx="5535101" cy="5275108"/>
          </a:xfrm>
          <a:prstGeom prst="rect">
            <a:avLst/>
          </a:prstGeom>
        </p:spPr>
      </p:pic>
      <p:sp>
        <p:nvSpPr>
          <p:cNvPr id="4" name="ZoneTexte 2">
            <a:extLst>
              <a:ext uri="{FF2B5EF4-FFF2-40B4-BE49-F238E27FC236}">
                <a16:creationId xmlns:a16="http://schemas.microsoft.com/office/drawing/2014/main" id="{3C4B7229-BDC9-2DAA-B924-2060870841AF}"/>
              </a:ext>
            </a:extLst>
          </p:cNvPr>
          <p:cNvSpPr txBox="1"/>
          <p:nvPr/>
        </p:nvSpPr>
        <p:spPr>
          <a:xfrm>
            <a:off x="5900647"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28567349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14729-135C-4513-5BE0-2D2E00539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85A73-6191-1C1F-F6DB-76278B68FCAA}"/>
              </a:ext>
            </a:extLst>
          </p:cNvPr>
          <p:cNvSpPr>
            <a:spLocks noGrp="1"/>
          </p:cNvSpPr>
          <p:nvPr>
            <p:ph type="title"/>
          </p:nvPr>
        </p:nvSpPr>
        <p:spPr/>
        <p:txBody>
          <a:bodyPr/>
          <a:lstStyle/>
          <a:p>
            <a:r>
              <a:rPr lang="en-US">
                <a:latin typeface="Bahnschrift SemiBold"/>
              </a:rPr>
              <a:t>Accessibility</a:t>
            </a:r>
            <a:endParaRPr lang="fr-FR"/>
          </a:p>
        </p:txBody>
      </p:sp>
      <p:sp>
        <p:nvSpPr>
          <p:cNvPr id="9" name="Only 2 of the adult population does not think of a red hammer">
            <a:extLst>
              <a:ext uri="{FF2B5EF4-FFF2-40B4-BE49-F238E27FC236}">
                <a16:creationId xmlns:a16="http://schemas.microsoft.com/office/drawing/2014/main" id="{F28BBF2E-B0E4-6A65-46E2-68295F92E953}"/>
              </a:ext>
            </a:extLst>
          </p:cNvPr>
          <p:cNvSpPr/>
          <p:nvPr/>
        </p:nvSpPr>
        <p:spPr>
          <a:xfrm>
            <a:off x="622632" y="1965126"/>
            <a:ext cx="6400076" cy="1459549"/>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a:solidFill>
                  <a:srgbClr val="000000"/>
                </a:solidFill>
                <a:latin typeface="Bahnschrift SemiLight"/>
                <a:ea typeface="Satoshi Bold"/>
              </a:rPr>
              <a:t>Practical Example</a:t>
            </a:r>
            <a:endParaRPr lang="en-US" sz="3850" b="1">
              <a:latin typeface="Bahnschrift SemiLight"/>
              <a:ea typeface="Satoshi Bold"/>
            </a:endParaRPr>
          </a:p>
        </p:txBody>
      </p:sp>
      <p:sp>
        <p:nvSpPr>
          <p:cNvPr id="11" name="This is because we share a system of thought">
            <a:extLst>
              <a:ext uri="{FF2B5EF4-FFF2-40B4-BE49-F238E27FC236}">
                <a16:creationId xmlns:a16="http://schemas.microsoft.com/office/drawing/2014/main" id="{42E595A4-9F1F-4B60-C5DA-9641D15378C5}"/>
              </a:ext>
            </a:extLst>
          </p:cNvPr>
          <p:cNvSpPr/>
          <p:nvPr/>
        </p:nvSpPr>
        <p:spPr>
          <a:xfrm>
            <a:off x="622632" y="2843256"/>
            <a:ext cx="5473339" cy="1669125"/>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a:ea typeface="Satoshi Regular"/>
                <a:cs typeface="Satoshi Regular" pitchFamily="34" charset="-120"/>
              </a:rPr>
              <a:t>A website with low-contrast buttons or inaccessible forms can prevent certain users from effectively interacting with the interface.</a:t>
            </a:r>
            <a:endParaRPr lang="fr-FR" dirty="0">
              <a:solidFill>
                <a:srgbClr val="000000"/>
              </a:solidFill>
              <a:latin typeface="Bahnschrift SemiLight"/>
              <a:ea typeface="Calibri" panose="020F0502020204030204"/>
              <a:cs typeface="Calibri" panose="020F0502020204030204"/>
            </a:endParaRPr>
          </a:p>
          <a:p>
            <a:endParaRPr lang="en-US" sz="1800" dirty="0">
              <a:solidFill>
                <a:srgbClr val="000000"/>
              </a:solidFill>
              <a:latin typeface="Bahnschrift SemiLight"/>
              <a:ea typeface="Satoshi Regular"/>
              <a:cs typeface="Satoshi Regular" pitchFamily="34" charset="-120"/>
            </a:endParaRPr>
          </a:p>
          <a:p>
            <a:r>
              <a:rPr lang="en-US" sz="1800" dirty="0">
                <a:solidFill>
                  <a:srgbClr val="000000"/>
                </a:solidFill>
                <a:latin typeface="Bahnschrift SemiLight"/>
                <a:ea typeface="Satoshi Regular"/>
                <a:cs typeface="Satoshi Regular" pitchFamily="34" charset="-120"/>
              </a:rPr>
              <a:t>By applying best practices, </a:t>
            </a:r>
            <a:r>
              <a:rPr lang="en-US" sz="1800" b="1" dirty="0">
                <a:solidFill>
                  <a:srgbClr val="000000"/>
                </a:solidFill>
                <a:latin typeface="Bahnschrift SemiLight"/>
                <a:ea typeface="Satoshi Regular"/>
                <a:cs typeface="Satoshi Regular" pitchFamily="34" charset="-120"/>
              </a:rPr>
              <a:t>we not only improve accessibility but also improve overall usability</a:t>
            </a:r>
            <a:r>
              <a:rPr lang="en-US" sz="1800" dirty="0">
                <a:solidFill>
                  <a:srgbClr val="000000"/>
                </a:solidFill>
                <a:latin typeface="Bahnschrift SemiLight"/>
                <a:ea typeface="Satoshi Regular"/>
                <a:cs typeface="Satoshi Regular" pitchFamily="34" charset="-120"/>
              </a:rPr>
              <a:t>.</a:t>
            </a:r>
            <a:endParaRPr lang="fr-FR" sz="2700" dirty="0">
              <a:latin typeface="Bahnschrift SemiLight"/>
              <a:ea typeface="Calibri"/>
              <a:cs typeface="Calibri"/>
            </a:endParaRPr>
          </a:p>
        </p:txBody>
      </p:sp>
      <p:pic>
        <p:nvPicPr>
          <p:cNvPr id="3" name="Image 2" descr="preencoded.png">
            <a:extLst>
              <a:ext uri="{FF2B5EF4-FFF2-40B4-BE49-F238E27FC236}">
                <a16:creationId xmlns:a16="http://schemas.microsoft.com/office/drawing/2014/main" id="{6DA7DC27-6955-DB11-F237-A6A6EE802528}"/>
              </a:ext>
            </a:extLst>
          </p:cNvPr>
          <p:cNvPicPr>
            <a:picLocks noChangeAspect="1"/>
          </p:cNvPicPr>
          <p:nvPr/>
        </p:nvPicPr>
        <p:blipFill>
          <a:blip r:embed="rId3"/>
          <a:srcRect t="23347" r="-192" b="-480"/>
          <a:stretch/>
        </p:blipFill>
        <p:spPr>
          <a:xfrm>
            <a:off x="6663972" y="1589970"/>
            <a:ext cx="5535101" cy="5275108"/>
          </a:xfrm>
          <a:prstGeom prst="rect">
            <a:avLst/>
          </a:prstGeom>
        </p:spPr>
      </p:pic>
      <p:sp>
        <p:nvSpPr>
          <p:cNvPr id="5" name="ZoneTexte 2">
            <a:extLst>
              <a:ext uri="{FF2B5EF4-FFF2-40B4-BE49-F238E27FC236}">
                <a16:creationId xmlns:a16="http://schemas.microsoft.com/office/drawing/2014/main" id="{031B879B-6821-B5BD-BB32-C3522F9F6025}"/>
              </a:ext>
            </a:extLst>
          </p:cNvPr>
          <p:cNvSpPr txBox="1"/>
          <p:nvPr/>
        </p:nvSpPr>
        <p:spPr>
          <a:xfrm>
            <a:off x="5900647" y="649287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latin typeface="Bahnschrift SemiLight"/>
                <a:ea typeface="Calibri"/>
                <a:cs typeface="Calibri"/>
              </a:rPr>
              <a:t>Source: JEMS</a:t>
            </a:r>
            <a:endParaRPr lang="fr-FR" sz="1200" dirty="0">
              <a:latin typeface="Bahnschrift SemiLight"/>
            </a:endParaRPr>
          </a:p>
        </p:txBody>
      </p:sp>
    </p:spTree>
    <p:extLst>
      <p:ext uri="{BB962C8B-B14F-4D97-AF65-F5344CB8AC3E}">
        <p14:creationId xmlns:p14="http://schemas.microsoft.com/office/powerpoint/2010/main" val="366186276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28C11-29A8-C807-F6BF-CAA2079BCA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E8D4C-2037-C474-CE48-2D0E96725EE9}"/>
              </a:ext>
            </a:extLst>
          </p:cNvPr>
          <p:cNvSpPr>
            <a:spLocks noGrp="1"/>
          </p:cNvSpPr>
          <p:nvPr>
            <p:ph type="title"/>
          </p:nvPr>
        </p:nvSpPr>
        <p:spPr/>
        <p:txBody>
          <a:bodyPr/>
          <a:lstStyle/>
          <a:p>
            <a:r>
              <a:rPr lang="en-US">
                <a:latin typeface="Bahnschrift SemiBold"/>
              </a:rPr>
              <a:t>Target</a:t>
            </a:r>
            <a:endParaRPr lang="fr-FR"/>
          </a:p>
        </p:txBody>
      </p:sp>
      <p:sp>
        <p:nvSpPr>
          <p:cNvPr id="9" name="Only 2 of the adult population does not think of a red hammer">
            <a:extLst>
              <a:ext uri="{FF2B5EF4-FFF2-40B4-BE49-F238E27FC236}">
                <a16:creationId xmlns:a16="http://schemas.microsoft.com/office/drawing/2014/main" id="{DFC1EE78-482E-A3CD-AB1B-2658F979E918}"/>
              </a:ext>
            </a:extLst>
          </p:cNvPr>
          <p:cNvSpPr/>
          <p:nvPr/>
        </p:nvSpPr>
        <p:spPr>
          <a:xfrm>
            <a:off x="622632" y="2090044"/>
            <a:ext cx="6400076" cy="79632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a:cs typeface="Satoshi Bold" pitchFamily="34" charset="-120"/>
              </a:rPr>
              <a:t>Level of knowledge</a:t>
            </a:r>
          </a:p>
        </p:txBody>
      </p:sp>
      <p:sp>
        <p:nvSpPr>
          <p:cNvPr id="11" name="This is because we share a system of thought">
            <a:extLst>
              <a:ext uri="{FF2B5EF4-FFF2-40B4-BE49-F238E27FC236}">
                <a16:creationId xmlns:a16="http://schemas.microsoft.com/office/drawing/2014/main" id="{39881BBC-CB8E-67C7-B18C-7AF26649F9D0}"/>
              </a:ext>
            </a:extLst>
          </p:cNvPr>
          <p:cNvSpPr/>
          <p:nvPr/>
        </p:nvSpPr>
        <p:spPr>
          <a:xfrm>
            <a:off x="622632" y="3059318"/>
            <a:ext cx="4836257" cy="105702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An unsuitable lexical field, vocabulary or references are all obstacles to understanding.</a:t>
            </a:r>
          </a:p>
        </p:txBody>
      </p:sp>
    </p:spTree>
    <p:extLst>
      <p:ext uri="{BB962C8B-B14F-4D97-AF65-F5344CB8AC3E}">
        <p14:creationId xmlns:p14="http://schemas.microsoft.com/office/powerpoint/2010/main" val="4678191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23040-4811-DE30-C4B1-E32106F93B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5AB57C-918D-EDFF-5581-CAD712A81D9B}"/>
              </a:ext>
            </a:extLst>
          </p:cNvPr>
          <p:cNvSpPr>
            <a:spLocks noGrp="1"/>
          </p:cNvSpPr>
          <p:nvPr>
            <p:ph type="title"/>
          </p:nvPr>
        </p:nvSpPr>
        <p:spPr/>
        <p:txBody>
          <a:bodyPr/>
          <a:lstStyle/>
          <a:p>
            <a:r>
              <a:rPr lang="en-US">
                <a:latin typeface="Bahnschrift SemiBold"/>
              </a:rPr>
              <a:t>Target</a:t>
            </a:r>
            <a:endParaRPr lang="fr-FR"/>
          </a:p>
        </p:txBody>
      </p:sp>
      <p:sp>
        <p:nvSpPr>
          <p:cNvPr id="9" name="Only 2 of the adult population does not think of a red hammer">
            <a:extLst>
              <a:ext uri="{FF2B5EF4-FFF2-40B4-BE49-F238E27FC236}">
                <a16:creationId xmlns:a16="http://schemas.microsoft.com/office/drawing/2014/main" id="{39D7D5D5-15A5-15AD-B453-7BF25A629889}"/>
              </a:ext>
            </a:extLst>
          </p:cNvPr>
          <p:cNvSpPr/>
          <p:nvPr/>
        </p:nvSpPr>
        <p:spPr>
          <a:xfrm>
            <a:off x="622632" y="2090044"/>
            <a:ext cx="6400076" cy="79632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a:ea typeface="Satoshi Bold"/>
                <a:cs typeface="Satoshi Bold" pitchFamily="34" charset="-120"/>
              </a:rPr>
              <a:t>Orientation</a:t>
            </a:r>
            <a:br>
              <a:rPr lang="en-US" sz="3850" b="1" dirty="0">
                <a:solidFill>
                  <a:srgbClr val="000000"/>
                </a:solidFill>
                <a:latin typeface="Bahnschrift SemiLight"/>
                <a:ea typeface="Satoshi Bold"/>
                <a:cs typeface="Satoshi Bold" pitchFamily="34" charset="-120"/>
              </a:rPr>
            </a:br>
            <a:r>
              <a:rPr lang="en-US" sz="3850" b="1" dirty="0">
                <a:solidFill>
                  <a:srgbClr val="000000"/>
                </a:solidFill>
                <a:latin typeface="Bahnschrift SemiLight"/>
                <a:ea typeface="Satoshi Bold"/>
                <a:cs typeface="Satoshi Bold" pitchFamily="34" charset="-120"/>
              </a:rPr>
              <a:t>related to mental organization</a:t>
            </a:r>
          </a:p>
          <a:p>
            <a:endParaRPr lang="en-US" sz="3850" b="1" dirty="0">
              <a:solidFill>
                <a:srgbClr val="000000"/>
              </a:solidFill>
              <a:latin typeface="Bahnschrift SemiLight"/>
              <a:ea typeface="Satoshi Bold"/>
              <a:cs typeface="Satoshi Bold" pitchFamily="34" charset="-120"/>
            </a:endParaRPr>
          </a:p>
        </p:txBody>
      </p:sp>
      <p:sp>
        <p:nvSpPr>
          <p:cNvPr id="11" name="This is because we share a system of thought">
            <a:extLst>
              <a:ext uri="{FF2B5EF4-FFF2-40B4-BE49-F238E27FC236}">
                <a16:creationId xmlns:a16="http://schemas.microsoft.com/office/drawing/2014/main" id="{345C70AA-8A31-617A-B244-B1E635F52BAE}"/>
              </a:ext>
            </a:extLst>
          </p:cNvPr>
          <p:cNvSpPr/>
          <p:nvPr/>
        </p:nvSpPr>
        <p:spPr>
          <a:xfrm>
            <a:off x="622632" y="4159985"/>
            <a:ext cx="4836257" cy="105702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a:ea typeface="Satoshi Regular"/>
                <a:cs typeface="Satoshi Regular" pitchFamily="34" charset="-120"/>
              </a:rPr>
              <a:t>Information architecture must meet user expectations in terms of semantic connections and dependencies .</a:t>
            </a:r>
          </a:p>
          <a:p>
            <a:endParaRPr lang="en-US" sz="1800" dirty="0">
              <a:solidFill>
                <a:srgbClr val="000000"/>
              </a:solidFill>
              <a:latin typeface="Bahnschrift SemiLight"/>
              <a:ea typeface="Satoshi Regular"/>
              <a:cs typeface="Satoshi Regular" pitchFamily="34" charset="-120"/>
            </a:endParaRPr>
          </a:p>
        </p:txBody>
      </p:sp>
      <p:pic>
        <p:nvPicPr>
          <p:cNvPr id="64" name="Group 612" descr="preencoded.png">
            <a:extLst>
              <a:ext uri="{FF2B5EF4-FFF2-40B4-BE49-F238E27FC236}">
                <a16:creationId xmlns:a16="http://schemas.microsoft.com/office/drawing/2014/main" id="{D296CD00-943C-516E-607D-EB402516C58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51202" y="2713424"/>
            <a:ext cx="5589207" cy="1665178"/>
          </a:xfrm>
          <a:prstGeom prst="rect">
            <a:avLst/>
          </a:prstGeom>
        </p:spPr>
      </p:pic>
      <p:pic>
        <p:nvPicPr>
          <p:cNvPr id="66" name="Group 613" descr="preencoded.png">
            <a:extLst>
              <a:ext uri="{FF2B5EF4-FFF2-40B4-BE49-F238E27FC236}">
                <a16:creationId xmlns:a16="http://schemas.microsoft.com/office/drawing/2014/main" id="{E14389E7-BDCE-D556-2BDA-AB2771FE553C}"/>
              </a:ext>
            </a:extLst>
          </p:cNvPr>
          <p:cNvPicPr>
            <a:picLocks noChangeAspect="1"/>
          </p:cNvPicPr>
          <p:nvPr/>
        </p:nvPicPr>
        <p:blipFill>
          <a:blip r:embed="rId3">
            <a:extLst>
              <a:ext uri="{96DAC541-7B7A-43D3-8B79-37D633B846F1}">
                <asvg:svgBlip xmlns:asvg="http://schemas.microsoft.com/office/drawing/2016/SVG/main" r:embed="rId5"/>
              </a:ext>
            </a:extLst>
          </a:blip>
          <a:srcRect/>
          <a:stretch/>
        </p:blipFill>
        <p:spPr>
          <a:xfrm>
            <a:off x="5951202" y="5059789"/>
            <a:ext cx="5589207" cy="1665178"/>
          </a:xfrm>
          <a:prstGeom prst="rect">
            <a:avLst/>
          </a:prstGeom>
        </p:spPr>
      </p:pic>
      <p:pic>
        <p:nvPicPr>
          <p:cNvPr id="70" name="Group 614" descr="preencoded.png">
            <a:extLst>
              <a:ext uri="{FF2B5EF4-FFF2-40B4-BE49-F238E27FC236}">
                <a16:creationId xmlns:a16="http://schemas.microsoft.com/office/drawing/2014/main" id="{5B93721F-112B-42D7-C0A3-78F3A5E9EE3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104535" y="5053252"/>
            <a:ext cx="521273" cy="521273"/>
          </a:xfrm>
          <a:prstGeom prst="rect">
            <a:avLst/>
          </a:prstGeom>
        </p:spPr>
      </p:pic>
      <p:sp>
        <p:nvSpPr>
          <p:cNvPr id="72" name="edit">
            <a:extLst>
              <a:ext uri="{FF2B5EF4-FFF2-40B4-BE49-F238E27FC236}">
                <a16:creationId xmlns:a16="http://schemas.microsoft.com/office/drawing/2014/main" id="{53022EB4-6229-D5BA-DB76-4290298B6529}"/>
              </a:ext>
            </a:extLst>
          </p:cNvPr>
          <p:cNvSpPr/>
          <p:nvPr/>
        </p:nvSpPr>
        <p:spPr>
          <a:xfrm>
            <a:off x="6053908" y="2713424"/>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edit</a:t>
            </a:r>
            <a:endParaRPr lang="en-US" sz="1140">
              <a:latin typeface="Bahnschrift SemiLight"/>
            </a:endParaRPr>
          </a:p>
        </p:txBody>
      </p:sp>
      <p:sp>
        <p:nvSpPr>
          <p:cNvPr id="74" name="Sales">
            <a:extLst>
              <a:ext uri="{FF2B5EF4-FFF2-40B4-BE49-F238E27FC236}">
                <a16:creationId xmlns:a16="http://schemas.microsoft.com/office/drawing/2014/main" id="{6113E282-D4D2-EEA1-4F8C-B516FABE2448}"/>
              </a:ext>
            </a:extLst>
          </p:cNvPr>
          <p:cNvSpPr/>
          <p:nvPr/>
        </p:nvSpPr>
        <p:spPr>
          <a:xfrm>
            <a:off x="6053908" y="3147818"/>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Sales</a:t>
            </a:r>
            <a:endParaRPr lang="en-US" sz="1140">
              <a:latin typeface="Bahnschrift SemiLight"/>
            </a:endParaRPr>
          </a:p>
        </p:txBody>
      </p:sp>
      <p:sp>
        <p:nvSpPr>
          <p:cNvPr id="76" name="Orders">
            <a:extLst>
              <a:ext uri="{FF2B5EF4-FFF2-40B4-BE49-F238E27FC236}">
                <a16:creationId xmlns:a16="http://schemas.microsoft.com/office/drawing/2014/main" id="{0048AD1D-75DB-CF1C-2C79-67CD8DCB38FB}"/>
              </a:ext>
            </a:extLst>
          </p:cNvPr>
          <p:cNvSpPr/>
          <p:nvPr/>
        </p:nvSpPr>
        <p:spPr>
          <a:xfrm>
            <a:off x="6053908" y="3582212"/>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Orders</a:t>
            </a:r>
            <a:endParaRPr lang="en-US" sz="1140">
              <a:latin typeface="Bahnschrift SemiLight"/>
            </a:endParaRPr>
          </a:p>
        </p:txBody>
      </p:sp>
      <p:sp>
        <p:nvSpPr>
          <p:cNvPr id="78" name="Stocks">
            <a:extLst>
              <a:ext uri="{FF2B5EF4-FFF2-40B4-BE49-F238E27FC236}">
                <a16:creationId xmlns:a16="http://schemas.microsoft.com/office/drawing/2014/main" id="{AA41C477-3C1F-57D3-895C-5A7BA202DF56}"/>
              </a:ext>
            </a:extLst>
          </p:cNvPr>
          <p:cNvSpPr/>
          <p:nvPr/>
        </p:nvSpPr>
        <p:spPr>
          <a:xfrm>
            <a:off x="6053908" y="4016607"/>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Stocks</a:t>
            </a:r>
            <a:endParaRPr lang="en-US" sz="1140">
              <a:latin typeface="Bahnschrift SemiLight"/>
            </a:endParaRPr>
          </a:p>
        </p:txBody>
      </p:sp>
      <p:sp>
        <p:nvSpPr>
          <p:cNvPr id="80" name="Print">
            <a:extLst>
              <a:ext uri="{FF2B5EF4-FFF2-40B4-BE49-F238E27FC236}">
                <a16:creationId xmlns:a16="http://schemas.microsoft.com/office/drawing/2014/main" id="{BC95FE1D-92D2-8514-B904-A0E9CD42CBE9}"/>
              </a:ext>
            </a:extLst>
          </p:cNvPr>
          <p:cNvSpPr/>
          <p:nvPr/>
        </p:nvSpPr>
        <p:spPr>
          <a:xfrm>
            <a:off x="7965242" y="2713424"/>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Print</a:t>
            </a:r>
            <a:endParaRPr lang="en-US" sz="1140">
              <a:latin typeface="Bahnschrift SemiLight"/>
            </a:endParaRPr>
          </a:p>
        </p:txBody>
      </p:sp>
      <p:sp>
        <p:nvSpPr>
          <p:cNvPr id="82" name="Sales">
            <a:extLst>
              <a:ext uri="{FF2B5EF4-FFF2-40B4-BE49-F238E27FC236}">
                <a16:creationId xmlns:a16="http://schemas.microsoft.com/office/drawing/2014/main" id="{B7D989E5-EA2B-BF62-4B59-FF00B1F73868}"/>
              </a:ext>
            </a:extLst>
          </p:cNvPr>
          <p:cNvSpPr/>
          <p:nvPr/>
        </p:nvSpPr>
        <p:spPr>
          <a:xfrm>
            <a:off x="7965242" y="3147818"/>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Sales</a:t>
            </a:r>
            <a:endParaRPr lang="en-US" sz="1140">
              <a:latin typeface="Bahnschrift SemiLight"/>
            </a:endParaRPr>
          </a:p>
        </p:txBody>
      </p:sp>
      <p:sp>
        <p:nvSpPr>
          <p:cNvPr id="84" name="Orders">
            <a:extLst>
              <a:ext uri="{FF2B5EF4-FFF2-40B4-BE49-F238E27FC236}">
                <a16:creationId xmlns:a16="http://schemas.microsoft.com/office/drawing/2014/main" id="{8514E1FE-343A-866F-46D8-54238F765C84}"/>
              </a:ext>
            </a:extLst>
          </p:cNvPr>
          <p:cNvSpPr/>
          <p:nvPr/>
        </p:nvSpPr>
        <p:spPr>
          <a:xfrm>
            <a:off x="7965242" y="3582212"/>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Orders</a:t>
            </a:r>
            <a:endParaRPr lang="en-US" sz="1140">
              <a:latin typeface="Bahnschrift SemiLight"/>
            </a:endParaRPr>
          </a:p>
        </p:txBody>
      </p:sp>
      <p:sp>
        <p:nvSpPr>
          <p:cNvPr id="86" name="Stocks">
            <a:extLst>
              <a:ext uri="{FF2B5EF4-FFF2-40B4-BE49-F238E27FC236}">
                <a16:creationId xmlns:a16="http://schemas.microsoft.com/office/drawing/2014/main" id="{06BCB0E6-916A-D9D4-0A40-E2444006080F}"/>
              </a:ext>
            </a:extLst>
          </p:cNvPr>
          <p:cNvSpPr/>
          <p:nvPr/>
        </p:nvSpPr>
        <p:spPr>
          <a:xfrm>
            <a:off x="7965242" y="4016607"/>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Stocks</a:t>
            </a:r>
            <a:endParaRPr lang="en-US" sz="1140">
              <a:latin typeface="Bahnschrift SemiLight"/>
            </a:endParaRPr>
          </a:p>
        </p:txBody>
      </p:sp>
      <p:sp>
        <p:nvSpPr>
          <p:cNvPr id="88" name="Send">
            <a:extLst>
              <a:ext uri="{FF2B5EF4-FFF2-40B4-BE49-F238E27FC236}">
                <a16:creationId xmlns:a16="http://schemas.microsoft.com/office/drawing/2014/main" id="{05295012-1DB0-3ADB-6634-5411FABA05AB}"/>
              </a:ext>
            </a:extLst>
          </p:cNvPr>
          <p:cNvSpPr/>
          <p:nvPr/>
        </p:nvSpPr>
        <p:spPr>
          <a:xfrm>
            <a:off x="9876577" y="2713424"/>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Send</a:t>
            </a:r>
            <a:endParaRPr lang="en-US" sz="1140">
              <a:latin typeface="Bahnschrift SemiLight"/>
            </a:endParaRPr>
          </a:p>
        </p:txBody>
      </p:sp>
      <p:sp>
        <p:nvSpPr>
          <p:cNvPr id="90" name="Sales">
            <a:extLst>
              <a:ext uri="{FF2B5EF4-FFF2-40B4-BE49-F238E27FC236}">
                <a16:creationId xmlns:a16="http://schemas.microsoft.com/office/drawing/2014/main" id="{35A285AD-1C28-5513-33FC-8D7FA59F93F9}"/>
              </a:ext>
            </a:extLst>
          </p:cNvPr>
          <p:cNvSpPr/>
          <p:nvPr/>
        </p:nvSpPr>
        <p:spPr>
          <a:xfrm>
            <a:off x="9876577" y="3147818"/>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Sales</a:t>
            </a:r>
            <a:endParaRPr lang="en-US" sz="1140">
              <a:latin typeface="Bahnschrift SemiLight"/>
            </a:endParaRPr>
          </a:p>
        </p:txBody>
      </p:sp>
      <p:sp>
        <p:nvSpPr>
          <p:cNvPr id="92" name="Orders">
            <a:extLst>
              <a:ext uri="{FF2B5EF4-FFF2-40B4-BE49-F238E27FC236}">
                <a16:creationId xmlns:a16="http://schemas.microsoft.com/office/drawing/2014/main" id="{FFD625D4-E132-B698-E2D3-840DCD50B692}"/>
              </a:ext>
            </a:extLst>
          </p:cNvPr>
          <p:cNvSpPr/>
          <p:nvPr/>
        </p:nvSpPr>
        <p:spPr>
          <a:xfrm>
            <a:off x="9876577" y="3582212"/>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Orders</a:t>
            </a:r>
            <a:endParaRPr lang="en-US" sz="1140">
              <a:latin typeface="Bahnschrift SemiLight"/>
            </a:endParaRPr>
          </a:p>
        </p:txBody>
      </p:sp>
      <p:sp>
        <p:nvSpPr>
          <p:cNvPr id="94" name="Stocks">
            <a:extLst>
              <a:ext uri="{FF2B5EF4-FFF2-40B4-BE49-F238E27FC236}">
                <a16:creationId xmlns:a16="http://schemas.microsoft.com/office/drawing/2014/main" id="{CE52A198-E892-063F-560A-E7981E7D6A6C}"/>
              </a:ext>
            </a:extLst>
          </p:cNvPr>
          <p:cNvSpPr/>
          <p:nvPr/>
        </p:nvSpPr>
        <p:spPr>
          <a:xfrm>
            <a:off x="9876577" y="4016607"/>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Stocks</a:t>
            </a:r>
            <a:endParaRPr lang="en-US" sz="1140">
              <a:latin typeface="Bahnschrift SemiLight"/>
            </a:endParaRPr>
          </a:p>
        </p:txBody>
      </p:sp>
      <p:sp>
        <p:nvSpPr>
          <p:cNvPr id="96" name="Sales">
            <a:extLst>
              <a:ext uri="{FF2B5EF4-FFF2-40B4-BE49-F238E27FC236}">
                <a16:creationId xmlns:a16="http://schemas.microsoft.com/office/drawing/2014/main" id="{0CC1ABC3-F8A6-9C73-2DFD-0744D9377FEE}"/>
              </a:ext>
            </a:extLst>
          </p:cNvPr>
          <p:cNvSpPr/>
          <p:nvPr/>
        </p:nvSpPr>
        <p:spPr>
          <a:xfrm>
            <a:off x="6053908" y="5059789"/>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Sales</a:t>
            </a:r>
            <a:endParaRPr lang="en-US" sz="1140">
              <a:latin typeface="Bahnschrift SemiLight"/>
            </a:endParaRPr>
          </a:p>
        </p:txBody>
      </p:sp>
      <p:sp>
        <p:nvSpPr>
          <p:cNvPr id="98" name="edit">
            <a:extLst>
              <a:ext uri="{FF2B5EF4-FFF2-40B4-BE49-F238E27FC236}">
                <a16:creationId xmlns:a16="http://schemas.microsoft.com/office/drawing/2014/main" id="{41F9E6D3-F1BF-2D27-C775-23AA1761C2C4}"/>
              </a:ext>
            </a:extLst>
          </p:cNvPr>
          <p:cNvSpPr/>
          <p:nvPr/>
        </p:nvSpPr>
        <p:spPr>
          <a:xfrm>
            <a:off x="6053908" y="5494184"/>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edit</a:t>
            </a:r>
            <a:endParaRPr lang="en-US" sz="1140">
              <a:latin typeface="Bahnschrift SemiLight"/>
            </a:endParaRPr>
          </a:p>
        </p:txBody>
      </p:sp>
      <p:sp>
        <p:nvSpPr>
          <p:cNvPr id="100" name="Print">
            <a:extLst>
              <a:ext uri="{FF2B5EF4-FFF2-40B4-BE49-F238E27FC236}">
                <a16:creationId xmlns:a16="http://schemas.microsoft.com/office/drawing/2014/main" id="{B59CBE05-638D-0766-06D1-3D1722B6359B}"/>
              </a:ext>
            </a:extLst>
          </p:cNvPr>
          <p:cNvSpPr/>
          <p:nvPr/>
        </p:nvSpPr>
        <p:spPr>
          <a:xfrm>
            <a:off x="6053908" y="5928578"/>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Print</a:t>
            </a:r>
            <a:endParaRPr lang="en-US" sz="1140">
              <a:latin typeface="Bahnschrift SemiLight"/>
            </a:endParaRPr>
          </a:p>
        </p:txBody>
      </p:sp>
      <p:sp>
        <p:nvSpPr>
          <p:cNvPr id="102" name="Send">
            <a:extLst>
              <a:ext uri="{FF2B5EF4-FFF2-40B4-BE49-F238E27FC236}">
                <a16:creationId xmlns:a16="http://schemas.microsoft.com/office/drawing/2014/main" id="{490F084D-32F4-C4ED-CBCB-E31C7EFAF212}"/>
              </a:ext>
            </a:extLst>
          </p:cNvPr>
          <p:cNvSpPr/>
          <p:nvPr/>
        </p:nvSpPr>
        <p:spPr>
          <a:xfrm>
            <a:off x="6053908" y="6362972"/>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Send</a:t>
            </a:r>
            <a:endParaRPr lang="en-US" sz="1140">
              <a:latin typeface="Bahnschrift SemiLight"/>
            </a:endParaRPr>
          </a:p>
        </p:txBody>
      </p:sp>
      <p:sp>
        <p:nvSpPr>
          <p:cNvPr id="104" name="Orders">
            <a:extLst>
              <a:ext uri="{FF2B5EF4-FFF2-40B4-BE49-F238E27FC236}">
                <a16:creationId xmlns:a16="http://schemas.microsoft.com/office/drawing/2014/main" id="{8FCB97B4-E2F3-8BDC-CCBD-3FB0BDCBDD5B}"/>
              </a:ext>
            </a:extLst>
          </p:cNvPr>
          <p:cNvSpPr/>
          <p:nvPr/>
        </p:nvSpPr>
        <p:spPr>
          <a:xfrm>
            <a:off x="7965242" y="5059789"/>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Orders</a:t>
            </a:r>
            <a:endParaRPr lang="en-US" sz="1140">
              <a:latin typeface="Bahnschrift SemiLight"/>
            </a:endParaRPr>
          </a:p>
        </p:txBody>
      </p:sp>
      <p:sp>
        <p:nvSpPr>
          <p:cNvPr id="106" name="edit">
            <a:extLst>
              <a:ext uri="{FF2B5EF4-FFF2-40B4-BE49-F238E27FC236}">
                <a16:creationId xmlns:a16="http://schemas.microsoft.com/office/drawing/2014/main" id="{E1912A72-8A2F-E376-228E-BA966BA1278D}"/>
              </a:ext>
            </a:extLst>
          </p:cNvPr>
          <p:cNvSpPr/>
          <p:nvPr/>
        </p:nvSpPr>
        <p:spPr>
          <a:xfrm>
            <a:off x="7965242" y="5494184"/>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edit</a:t>
            </a:r>
            <a:endParaRPr lang="en-US" sz="1140">
              <a:latin typeface="Bahnschrift SemiLight"/>
            </a:endParaRPr>
          </a:p>
        </p:txBody>
      </p:sp>
      <p:sp>
        <p:nvSpPr>
          <p:cNvPr id="108" name="Print">
            <a:extLst>
              <a:ext uri="{FF2B5EF4-FFF2-40B4-BE49-F238E27FC236}">
                <a16:creationId xmlns:a16="http://schemas.microsoft.com/office/drawing/2014/main" id="{19EAEC3B-477E-36BC-8B0A-B9904F70E15F}"/>
              </a:ext>
            </a:extLst>
          </p:cNvPr>
          <p:cNvSpPr/>
          <p:nvPr/>
        </p:nvSpPr>
        <p:spPr>
          <a:xfrm>
            <a:off x="7965242" y="5928578"/>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Print</a:t>
            </a:r>
            <a:endParaRPr lang="en-US" sz="1140">
              <a:latin typeface="Bahnschrift SemiLight"/>
            </a:endParaRPr>
          </a:p>
        </p:txBody>
      </p:sp>
      <p:sp>
        <p:nvSpPr>
          <p:cNvPr id="110" name="Send">
            <a:extLst>
              <a:ext uri="{FF2B5EF4-FFF2-40B4-BE49-F238E27FC236}">
                <a16:creationId xmlns:a16="http://schemas.microsoft.com/office/drawing/2014/main" id="{36ABBAEB-6443-1FE8-5D56-F7C1F39C75A2}"/>
              </a:ext>
            </a:extLst>
          </p:cNvPr>
          <p:cNvSpPr/>
          <p:nvPr/>
        </p:nvSpPr>
        <p:spPr>
          <a:xfrm>
            <a:off x="7965242" y="6362972"/>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Send</a:t>
            </a:r>
            <a:endParaRPr lang="en-US" sz="1140">
              <a:latin typeface="Bahnschrift SemiLight"/>
            </a:endParaRPr>
          </a:p>
        </p:txBody>
      </p:sp>
      <p:sp>
        <p:nvSpPr>
          <p:cNvPr id="112" name="Stocks">
            <a:extLst>
              <a:ext uri="{FF2B5EF4-FFF2-40B4-BE49-F238E27FC236}">
                <a16:creationId xmlns:a16="http://schemas.microsoft.com/office/drawing/2014/main" id="{8CE663E1-613D-92ED-FB0D-A17F9544721C}"/>
              </a:ext>
            </a:extLst>
          </p:cNvPr>
          <p:cNvSpPr/>
          <p:nvPr/>
        </p:nvSpPr>
        <p:spPr>
          <a:xfrm>
            <a:off x="9876577" y="5059789"/>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Medium" pitchFamily="34" charset="-122"/>
                <a:cs typeface="Satoshi Medium" pitchFamily="34" charset="-120"/>
              </a:rPr>
              <a:t>Stocks</a:t>
            </a:r>
            <a:endParaRPr lang="en-US" sz="1140">
              <a:latin typeface="Bahnschrift SemiLight"/>
            </a:endParaRPr>
          </a:p>
        </p:txBody>
      </p:sp>
      <p:sp>
        <p:nvSpPr>
          <p:cNvPr id="114" name="edit">
            <a:extLst>
              <a:ext uri="{FF2B5EF4-FFF2-40B4-BE49-F238E27FC236}">
                <a16:creationId xmlns:a16="http://schemas.microsoft.com/office/drawing/2014/main" id="{A2B946CD-F0D3-8583-4FEA-6318A4495537}"/>
              </a:ext>
            </a:extLst>
          </p:cNvPr>
          <p:cNvSpPr/>
          <p:nvPr/>
        </p:nvSpPr>
        <p:spPr>
          <a:xfrm>
            <a:off x="9876577" y="5494184"/>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edit</a:t>
            </a:r>
            <a:endParaRPr lang="en-US" sz="1140">
              <a:latin typeface="Bahnschrift SemiLight"/>
            </a:endParaRPr>
          </a:p>
        </p:txBody>
      </p:sp>
      <p:sp>
        <p:nvSpPr>
          <p:cNvPr id="116" name="Print">
            <a:extLst>
              <a:ext uri="{FF2B5EF4-FFF2-40B4-BE49-F238E27FC236}">
                <a16:creationId xmlns:a16="http://schemas.microsoft.com/office/drawing/2014/main" id="{0760869F-0E52-EAC4-814F-B54B219A36FB}"/>
              </a:ext>
            </a:extLst>
          </p:cNvPr>
          <p:cNvSpPr/>
          <p:nvPr/>
        </p:nvSpPr>
        <p:spPr>
          <a:xfrm>
            <a:off x="9876577" y="5928578"/>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Print</a:t>
            </a:r>
            <a:endParaRPr lang="en-US" sz="1140">
              <a:latin typeface="Bahnschrift SemiLight"/>
            </a:endParaRPr>
          </a:p>
        </p:txBody>
      </p:sp>
      <p:sp>
        <p:nvSpPr>
          <p:cNvPr id="118" name="Send">
            <a:extLst>
              <a:ext uri="{FF2B5EF4-FFF2-40B4-BE49-F238E27FC236}">
                <a16:creationId xmlns:a16="http://schemas.microsoft.com/office/drawing/2014/main" id="{E17C41A0-B208-9CDF-5C15-FB148F0EA44C}"/>
              </a:ext>
            </a:extLst>
          </p:cNvPr>
          <p:cNvSpPr/>
          <p:nvPr/>
        </p:nvSpPr>
        <p:spPr>
          <a:xfrm>
            <a:off x="9876577" y="6362972"/>
            <a:ext cx="1610626" cy="361995"/>
          </a:xfrm>
          <a:prstGeom prst="rect">
            <a:avLst/>
          </a:prstGeom>
          <a:noFill/>
          <a:ln/>
        </p:spPr>
        <p:txBody>
          <a:bodyPr wrap="square" lIns="0" tIns="0" rIns="0" bIns="0" rtlCol="0" anchor="ctr"/>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l">
              <a:lnSpc>
                <a:spcPts val="1596"/>
              </a:lnSpc>
              <a:buNone/>
            </a:pPr>
            <a:r>
              <a:rPr lang="en-US" sz="1140">
                <a:solidFill>
                  <a:srgbClr val="444343"/>
                </a:solidFill>
                <a:latin typeface="Bahnschrift SemiLight"/>
                <a:ea typeface="Satoshi Regular" pitchFamily="34" charset="-122"/>
                <a:cs typeface="Satoshi Regular" pitchFamily="34" charset="-120"/>
              </a:rPr>
              <a:t>Send</a:t>
            </a:r>
            <a:endParaRPr lang="en-US" sz="1140">
              <a:latin typeface="Bahnschrift SemiLight"/>
            </a:endParaRPr>
          </a:p>
        </p:txBody>
      </p:sp>
      <p:sp>
        <p:nvSpPr>
          <p:cNvPr id="120" name="B">
            <a:extLst>
              <a:ext uri="{FF2B5EF4-FFF2-40B4-BE49-F238E27FC236}">
                <a16:creationId xmlns:a16="http://schemas.microsoft.com/office/drawing/2014/main" id="{041EDE4C-B43E-C75E-2EE5-BDA19091BD5C}"/>
              </a:ext>
            </a:extLst>
          </p:cNvPr>
          <p:cNvSpPr/>
          <p:nvPr/>
        </p:nvSpPr>
        <p:spPr>
          <a:xfrm>
            <a:off x="5263813" y="5169092"/>
            <a:ext cx="202717" cy="27511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2189"/>
              </a:lnSpc>
              <a:buNone/>
            </a:pPr>
            <a:r>
              <a:rPr lang="en-US" sz="1824" b="1" dirty="0">
                <a:solidFill>
                  <a:srgbClr val="FFFFFF"/>
                </a:solidFill>
                <a:latin typeface="Bahnschrift SemiLight"/>
                <a:ea typeface="Airbnb Cereal App Bold" pitchFamily="34" charset="-122"/>
                <a:cs typeface="Airbnb Cereal App Bold" pitchFamily="34" charset="-120"/>
              </a:rPr>
              <a:t>B</a:t>
            </a:r>
            <a:endParaRPr lang="en-US" sz="1824" dirty="0">
              <a:latin typeface="Bahnschrift SemiLight"/>
            </a:endParaRPr>
          </a:p>
        </p:txBody>
      </p:sp>
      <p:pic>
        <p:nvPicPr>
          <p:cNvPr id="122" name="Group 237" descr="preencoded.png">
            <a:extLst>
              <a:ext uri="{FF2B5EF4-FFF2-40B4-BE49-F238E27FC236}">
                <a16:creationId xmlns:a16="http://schemas.microsoft.com/office/drawing/2014/main" id="{3D7173B3-C012-B50F-5C12-5840A95EE35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090424" y="2410554"/>
            <a:ext cx="521273" cy="521273"/>
          </a:xfrm>
          <a:prstGeom prst="rect">
            <a:avLst/>
          </a:prstGeom>
        </p:spPr>
      </p:pic>
      <p:sp>
        <p:nvSpPr>
          <p:cNvPr id="124" name="HAS">
            <a:extLst>
              <a:ext uri="{FF2B5EF4-FFF2-40B4-BE49-F238E27FC236}">
                <a16:creationId xmlns:a16="http://schemas.microsoft.com/office/drawing/2014/main" id="{DC1A57DD-B04F-0B73-3C3D-C9ABB05A8E54}"/>
              </a:ext>
            </a:extLst>
          </p:cNvPr>
          <p:cNvSpPr/>
          <p:nvPr/>
        </p:nvSpPr>
        <p:spPr>
          <a:xfrm>
            <a:off x="5090425" y="2526393"/>
            <a:ext cx="535753" cy="27511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marL="0" indent="0" algn="ctr">
              <a:lnSpc>
                <a:spcPts val="2189"/>
              </a:lnSpc>
              <a:buNone/>
            </a:pPr>
            <a:r>
              <a:rPr lang="en-US" sz="1824" b="1">
                <a:solidFill>
                  <a:srgbClr val="FFFFFF"/>
                </a:solidFill>
                <a:latin typeface="Bahnschrift SemiLight"/>
                <a:ea typeface="Airbnb Cereal App Bold" pitchFamily="34" charset="-122"/>
                <a:cs typeface="Airbnb Cereal App Bold" pitchFamily="34" charset="-120"/>
              </a:rPr>
              <a:t>HAS</a:t>
            </a:r>
            <a:endParaRPr lang="en-US" sz="1824">
              <a:latin typeface="Bahnschrift SemiLight"/>
            </a:endParaRPr>
          </a:p>
        </p:txBody>
      </p:sp>
    </p:spTree>
    <p:extLst>
      <p:ext uri="{BB962C8B-B14F-4D97-AF65-F5344CB8AC3E}">
        <p14:creationId xmlns:p14="http://schemas.microsoft.com/office/powerpoint/2010/main" val="24624359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9781F-74D0-6A83-6424-0BE67FF94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5D850-4028-4E51-9AB1-E3198B1D4F8F}"/>
              </a:ext>
            </a:extLst>
          </p:cNvPr>
          <p:cNvSpPr>
            <a:spLocks noGrp="1"/>
          </p:cNvSpPr>
          <p:nvPr>
            <p:ph type="title"/>
          </p:nvPr>
        </p:nvSpPr>
        <p:spPr/>
        <p:txBody>
          <a:bodyPr/>
          <a:lstStyle/>
          <a:p>
            <a:r>
              <a:rPr lang="en-US">
                <a:latin typeface="Bahnschrift SemiBold"/>
              </a:rPr>
              <a:t>Target</a:t>
            </a:r>
            <a:endParaRPr lang="fr-FR"/>
          </a:p>
        </p:txBody>
      </p:sp>
      <p:sp>
        <p:nvSpPr>
          <p:cNvPr id="9" name="Only 2 of the adult population does not think of a red hammer">
            <a:extLst>
              <a:ext uri="{FF2B5EF4-FFF2-40B4-BE49-F238E27FC236}">
                <a16:creationId xmlns:a16="http://schemas.microsoft.com/office/drawing/2014/main" id="{9EDE7FA1-1ADC-E5DF-2F3F-5D6FCD6787CC}"/>
              </a:ext>
            </a:extLst>
          </p:cNvPr>
          <p:cNvSpPr/>
          <p:nvPr/>
        </p:nvSpPr>
        <p:spPr>
          <a:xfrm>
            <a:off x="622632" y="2090044"/>
            <a:ext cx="3916521" cy="838660"/>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a:cs typeface="Satoshi Bold" pitchFamily="34" charset="-120"/>
              </a:rPr>
              <a:t>Emotional state</a:t>
            </a:r>
          </a:p>
          <a:p>
            <a:endParaRPr lang="en-US" sz="3850" b="1" dirty="0">
              <a:solidFill>
                <a:srgbClr val="000000"/>
              </a:solidFill>
              <a:latin typeface="Bahnschrift SemiLight" panose="020B0502040204020203" pitchFamily="34" charset="0"/>
              <a:ea typeface="Satoshi Bold"/>
              <a:cs typeface="Satoshi Bold" pitchFamily="34" charset="-120"/>
            </a:endParaRPr>
          </a:p>
        </p:txBody>
      </p:sp>
      <p:sp>
        <p:nvSpPr>
          <p:cNvPr id="11" name="This is because we share a system of thought">
            <a:extLst>
              <a:ext uri="{FF2B5EF4-FFF2-40B4-BE49-F238E27FC236}">
                <a16:creationId xmlns:a16="http://schemas.microsoft.com/office/drawing/2014/main" id="{91B41DD8-3DB2-AD29-8211-ACC69AB11287}"/>
              </a:ext>
            </a:extLst>
          </p:cNvPr>
          <p:cNvSpPr/>
          <p:nvPr/>
        </p:nvSpPr>
        <p:spPr>
          <a:xfrm>
            <a:off x="622632" y="3581429"/>
            <a:ext cx="4836257" cy="1057026"/>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Information architecture must meet user expectations in terms of semantic connections and dependencies.</a:t>
            </a:r>
          </a:p>
          <a:p>
            <a:endParaRPr lang="en-US" sz="1800" dirty="0">
              <a:solidFill>
                <a:srgbClr val="000000"/>
              </a:solidFill>
              <a:latin typeface="Bahnschrift SemiLight" panose="020B0502040204020203" pitchFamily="34" charset="0"/>
              <a:ea typeface="Satoshi Regular"/>
              <a:cs typeface="Satoshi Regular" pitchFamily="34" charset="-120"/>
            </a:endParaRPr>
          </a:p>
        </p:txBody>
      </p:sp>
      <p:pic>
        <p:nvPicPr>
          <p:cNvPr id="4" name="Mask Group" descr="preencoded.png">
            <a:extLst>
              <a:ext uri="{FF2B5EF4-FFF2-40B4-BE49-F238E27FC236}">
                <a16:creationId xmlns:a16="http://schemas.microsoft.com/office/drawing/2014/main" id="{DAF137CB-EE13-C0E8-8C3A-592F26D602C5}"/>
              </a:ext>
            </a:extLst>
          </p:cNvPr>
          <p:cNvPicPr>
            <a:picLocks noChangeAspect="1"/>
          </p:cNvPicPr>
          <p:nvPr/>
        </p:nvPicPr>
        <p:blipFill>
          <a:blip r:embed="rId3"/>
          <a:srcRect/>
          <a:stretch/>
        </p:blipFill>
        <p:spPr>
          <a:xfrm>
            <a:off x="5719525" y="1714584"/>
            <a:ext cx="6356637" cy="5010014"/>
          </a:xfrm>
          <a:prstGeom prst="rect">
            <a:avLst/>
          </a:prstGeom>
        </p:spPr>
      </p:pic>
      <p:sp>
        <p:nvSpPr>
          <p:cNvPr id="3" name="ZoneTexte 2">
            <a:extLst>
              <a:ext uri="{FF2B5EF4-FFF2-40B4-BE49-F238E27FC236}">
                <a16:creationId xmlns:a16="http://schemas.microsoft.com/office/drawing/2014/main" id="{445C8594-E920-09E7-3B17-A8E405FACBD4}"/>
              </a:ext>
            </a:extLst>
          </p:cNvPr>
          <p:cNvSpPr txBox="1"/>
          <p:nvPr/>
        </p:nvSpPr>
        <p:spPr>
          <a:xfrm>
            <a:off x="6389204" y="6389204"/>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dirty="0">
                <a:latin typeface="Bahnschrift SemiLight"/>
                <a:hlinkClick r:id="rId4"/>
              </a:rPr>
              <a:t>https://medium.com</a:t>
            </a:r>
            <a:r>
              <a:rPr lang="fr-FR" sz="1600" dirty="0">
                <a:latin typeface="Bahnschrift SemiLight"/>
              </a:rPr>
              <a:t> </a:t>
            </a:r>
            <a:endParaRPr lang="fr-FR" dirty="0"/>
          </a:p>
        </p:txBody>
      </p:sp>
    </p:spTree>
    <p:extLst>
      <p:ext uri="{BB962C8B-B14F-4D97-AF65-F5344CB8AC3E}">
        <p14:creationId xmlns:p14="http://schemas.microsoft.com/office/powerpoint/2010/main" val="41522000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8EAAE-0F37-15BB-3CB8-6646AD2BC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B2DF0-BE73-E162-0978-6D3975B312EA}"/>
              </a:ext>
            </a:extLst>
          </p:cNvPr>
          <p:cNvSpPr>
            <a:spLocks noGrp="1"/>
          </p:cNvSpPr>
          <p:nvPr>
            <p:ph type="title"/>
          </p:nvPr>
        </p:nvSpPr>
        <p:spPr/>
        <p:txBody>
          <a:bodyPr/>
          <a:lstStyle/>
          <a:p>
            <a:r>
              <a:rPr lang="en-US">
                <a:latin typeface="Bahnschrift SemiBold"/>
              </a:rPr>
              <a:t>Personalization</a:t>
            </a:r>
          </a:p>
        </p:txBody>
      </p:sp>
      <p:sp>
        <p:nvSpPr>
          <p:cNvPr id="9" name="Only 2 of the adult population does not think of a red hammer">
            <a:extLst>
              <a:ext uri="{FF2B5EF4-FFF2-40B4-BE49-F238E27FC236}">
                <a16:creationId xmlns:a16="http://schemas.microsoft.com/office/drawing/2014/main" id="{87FD74C9-6F60-9D35-90C0-F69884C9C7DA}"/>
              </a:ext>
            </a:extLst>
          </p:cNvPr>
          <p:cNvSpPr/>
          <p:nvPr/>
        </p:nvSpPr>
        <p:spPr>
          <a:xfrm>
            <a:off x="622632" y="2090044"/>
            <a:ext cx="3916521" cy="838660"/>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3850" b="1" dirty="0">
                <a:solidFill>
                  <a:srgbClr val="000000"/>
                </a:solidFill>
                <a:latin typeface="Bahnschrift SemiLight" panose="020B0502040204020203" pitchFamily="34" charset="0"/>
                <a:ea typeface="Satoshi Bold"/>
                <a:cs typeface="Satoshi Bold" pitchFamily="34" charset="-120"/>
              </a:rPr>
              <a:t>An experience</a:t>
            </a:r>
            <a:br>
              <a:rPr lang="en-US" sz="3850" b="1" dirty="0">
                <a:latin typeface="Bahnschrift SemiLight" panose="020B0502040204020203" pitchFamily="34" charset="0"/>
                <a:ea typeface="Satoshi Bold"/>
                <a:cs typeface="Satoshi Bold" pitchFamily="34" charset="-120"/>
              </a:rPr>
            </a:br>
            <a:r>
              <a:rPr lang="en-US" sz="3850" b="1" dirty="0">
                <a:solidFill>
                  <a:srgbClr val="000000"/>
                </a:solidFill>
                <a:latin typeface="Bahnschrift SemiLight" panose="020B0502040204020203" pitchFamily="34" charset="0"/>
                <a:ea typeface="Satoshi Bold"/>
                <a:cs typeface="Satoshi Bold" pitchFamily="34" charset="-120"/>
              </a:rPr>
              <a:t>custom made</a:t>
            </a:r>
          </a:p>
        </p:txBody>
      </p:sp>
      <p:sp>
        <p:nvSpPr>
          <p:cNvPr id="11" name="This is because we share a system of thought">
            <a:extLst>
              <a:ext uri="{FF2B5EF4-FFF2-40B4-BE49-F238E27FC236}">
                <a16:creationId xmlns:a16="http://schemas.microsoft.com/office/drawing/2014/main" id="{0C700190-05DD-6121-7B56-432B799B7D88}"/>
              </a:ext>
            </a:extLst>
          </p:cNvPr>
          <p:cNvSpPr/>
          <p:nvPr/>
        </p:nvSpPr>
        <p:spPr>
          <a:xfrm>
            <a:off x="622632" y="3581429"/>
            <a:ext cx="4836257" cy="2087137"/>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r>
              <a:rPr lang="en-US" sz="1800" dirty="0">
                <a:solidFill>
                  <a:srgbClr val="000000"/>
                </a:solidFill>
                <a:latin typeface="Bahnschrift SemiLight" panose="020B0502040204020203" pitchFamily="34" charset="0"/>
                <a:ea typeface="Satoshi Regular"/>
                <a:cs typeface="Satoshi Regular" pitchFamily="34" charset="-120"/>
              </a:rPr>
              <a:t>Analytics and predictive algorithms allow content to be carefully tailored to the user's specific needs without any effort on their part.</a:t>
            </a:r>
            <a:br>
              <a:rPr lang="en-US" sz="1800" dirty="0">
                <a:latin typeface="Bahnschrift SemiLight" panose="020B0502040204020203" pitchFamily="34" charset="0"/>
                <a:ea typeface="Satoshi Regular"/>
                <a:cs typeface="Satoshi Regular" pitchFamily="34" charset="-120"/>
              </a:rPr>
            </a:br>
            <a:br>
              <a:rPr lang="en-US" sz="1800" dirty="0">
                <a:latin typeface="Bahnschrift SemiLight" panose="020B0502040204020203" pitchFamily="34" charset="0"/>
                <a:ea typeface="Satoshi Regular"/>
                <a:cs typeface="Satoshi Regular" pitchFamily="34" charset="-120"/>
              </a:rPr>
            </a:br>
            <a:r>
              <a:rPr lang="en-US" sz="1800" dirty="0">
                <a:solidFill>
                  <a:srgbClr val="000000"/>
                </a:solidFill>
                <a:latin typeface="Bahnschrift SemiLight" panose="020B0502040204020203" pitchFamily="34" charset="0"/>
                <a:ea typeface="Satoshi Regular"/>
                <a:cs typeface="Satoshi Regular" pitchFamily="34" charset="-120"/>
              </a:rPr>
              <a:t>Data is the beginning and end of a good personalization strategy.</a:t>
            </a:r>
          </a:p>
          <a:p>
            <a:endParaRPr lang="en-US" sz="1800" dirty="0">
              <a:solidFill>
                <a:srgbClr val="000000"/>
              </a:solidFill>
              <a:latin typeface="Bahnschrift SemiLight" panose="020B0502040204020203" pitchFamily="34" charset="0"/>
              <a:ea typeface="Satoshi Regular"/>
              <a:cs typeface="Satoshi Regular" pitchFamily="34" charset="-120"/>
            </a:endParaRPr>
          </a:p>
        </p:txBody>
      </p:sp>
      <p:pic>
        <p:nvPicPr>
          <p:cNvPr id="7" name="Mask Group" descr="preencoded.png">
            <a:extLst>
              <a:ext uri="{FF2B5EF4-FFF2-40B4-BE49-F238E27FC236}">
                <a16:creationId xmlns:a16="http://schemas.microsoft.com/office/drawing/2014/main" id="{C5CC20A2-1054-CC96-5A8A-4394536BE2D3}"/>
              </a:ext>
            </a:extLst>
          </p:cNvPr>
          <p:cNvPicPr>
            <a:picLocks noChangeAspect="1"/>
          </p:cNvPicPr>
          <p:nvPr/>
        </p:nvPicPr>
        <p:blipFill>
          <a:blip r:embed="rId3"/>
          <a:srcRect/>
          <a:stretch/>
        </p:blipFill>
        <p:spPr>
          <a:xfrm>
            <a:off x="7830092" y="1686093"/>
            <a:ext cx="4361909" cy="3180195"/>
          </a:xfrm>
          <a:prstGeom prst="rect">
            <a:avLst/>
          </a:prstGeom>
        </p:spPr>
      </p:pic>
      <p:pic>
        <p:nvPicPr>
          <p:cNvPr id="10" name="Mask Group" descr="preencoded.png">
            <a:extLst>
              <a:ext uri="{FF2B5EF4-FFF2-40B4-BE49-F238E27FC236}">
                <a16:creationId xmlns:a16="http://schemas.microsoft.com/office/drawing/2014/main" id="{83A89A7B-8F32-F493-066A-C07E4B04DB8B}"/>
              </a:ext>
            </a:extLst>
          </p:cNvPr>
          <p:cNvPicPr>
            <a:picLocks noChangeAspect="1"/>
          </p:cNvPicPr>
          <p:nvPr/>
        </p:nvPicPr>
        <p:blipFill>
          <a:blip r:embed="rId4"/>
          <a:srcRect/>
          <a:stretch/>
        </p:blipFill>
        <p:spPr>
          <a:xfrm>
            <a:off x="7830092" y="4469067"/>
            <a:ext cx="4361909" cy="2363058"/>
          </a:xfrm>
          <a:prstGeom prst="rect">
            <a:avLst/>
          </a:prstGeom>
        </p:spPr>
      </p:pic>
      <p:sp>
        <p:nvSpPr>
          <p:cNvPr id="3" name="ZoneTexte 2">
            <a:extLst>
              <a:ext uri="{FF2B5EF4-FFF2-40B4-BE49-F238E27FC236}">
                <a16:creationId xmlns:a16="http://schemas.microsoft.com/office/drawing/2014/main" id="{E3276DAE-E08D-06A2-53AA-C782812CE3B0}"/>
              </a:ext>
            </a:extLst>
          </p:cNvPr>
          <p:cNvSpPr txBox="1"/>
          <p:nvPr/>
        </p:nvSpPr>
        <p:spPr>
          <a:xfrm>
            <a:off x="8277989" y="450558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dirty="0">
                <a:latin typeface="Bahnschrift SemiLight"/>
                <a:ea typeface="Calibri"/>
                <a:cs typeface="Calibri"/>
              </a:rPr>
              <a:t>Source: Spotify / </a:t>
            </a:r>
            <a:r>
              <a:rPr lang="fr-FR" sz="1200" dirty="0" err="1">
                <a:latin typeface="Bahnschrift SemiLight"/>
                <a:ea typeface="Calibri"/>
                <a:cs typeface="Calibri"/>
              </a:rPr>
              <a:t>Neflix</a:t>
            </a:r>
            <a:endParaRPr lang="fr-FR" sz="1200" dirty="0">
              <a:latin typeface="Bahnschrift SemiLight"/>
            </a:endParaRPr>
          </a:p>
        </p:txBody>
      </p:sp>
    </p:spTree>
    <p:extLst>
      <p:ext uri="{BB962C8B-B14F-4D97-AF65-F5344CB8AC3E}">
        <p14:creationId xmlns:p14="http://schemas.microsoft.com/office/powerpoint/2010/main" val="17051144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ADF85-2B9C-A37A-F63F-4C4A6BF68A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D4D2862-3231-937C-37BA-93AE0F90774F}"/>
              </a:ext>
            </a:extLst>
          </p:cNvPr>
          <p:cNvSpPr>
            <a:spLocks noGrp="1"/>
          </p:cNvSpPr>
          <p:nvPr>
            <p:ph type="title"/>
          </p:nvPr>
        </p:nvSpPr>
        <p:spPr/>
        <p:txBody>
          <a:bodyPr/>
          <a:lstStyle/>
          <a:p>
            <a:r>
              <a:rPr lang="fr-FR" dirty="0" err="1">
                <a:latin typeface="Bahnschrift SemiBold"/>
              </a:rPr>
              <a:t>Exercise</a:t>
            </a:r>
            <a:endParaRPr lang="fr-FR" dirty="0"/>
          </a:p>
        </p:txBody>
      </p:sp>
      <p:sp>
        <p:nvSpPr>
          <p:cNvPr id="7" name="Can the user explore the interface without risk of irreversibility Does the interface prevent mistakes from being made inactive buttons input masks etc Does the interface warn the user if an error occurs Can the user revert to the initial state Does the i">
            <a:extLst>
              <a:ext uri="{FF2B5EF4-FFF2-40B4-BE49-F238E27FC236}">
                <a16:creationId xmlns:a16="http://schemas.microsoft.com/office/drawing/2014/main" id="{E81FCBFD-F2E2-0748-42EB-D518CC7B1E3F}"/>
              </a:ext>
            </a:extLst>
          </p:cNvPr>
          <p:cNvSpPr/>
          <p:nvPr/>
        </p:nvSpPr>
        <p:spPr>
          <a:xfrm>
            <a:off x="838200" y="2411732"/>
            <a:ext cx="5869532" cy="2958009"/>
          </a:xfrm>
          <a:prstGeom prst="rect">
            <a:avLst/>
          </a:prstGeom>
          <a:noFill/>
          <a:ln/>
        </p:spPr>
        <p:txBody>
          <a:bodyPr wrap="square" lIns="0" tIns="0" rIns="0" bIns="0" rtlCol="0" anchor="t"/>
          <a:lstStyle>
            <a:lvl1pPr marL="0" algn="l" defTabSz="1391717" rtl="0" eaLnBrk="1" latinLnBrk="0" hangingPunct="1">
              <a:defRPr sz="2740" kern="1200">
                <a:solidFill>
                  <a:schemeClr val="tx1"/>
                </a:solidFill>
                <a:latin typeface="+mn-lt"/>
                <a:ea typeface="+mn-ea"/>
                <a:cs typeface="+mn-cs"/>
              </a:defRPr>
            </a:lvl1pPr>
            <a:lvl2pPr marL="695858" algn="l" defTabSz="1391717" rtl="0" eaLnBrk="1" latinLnBrk="0" hangingPunct="1">
              <a:defRPr sz="2740" kern="1200">
                <a:solidFill>
                  <a:schemeClr val="tx1"/>
                </a:solidFill>
                <a:latin typeface="+mn-lt"/>
                <a:ea typeface="+mn-ea"/>
                <a:cs typeface="+mn-cs"/>
              </a:defRPr>
            </a:lvl2pPr>
            <a:lvl3pPr marL="1391717" algn="l" defTabSz="1391717" rtl="0" eaLnBrk="1" latinLnBrk="0" hangingPunct="1">
              <a:defRPr sz="2740" kern="1200">
                <a:solidFill>
                  <a:schemeClr val="tx1"/>
                </a:solidFill>
                <a:latin typeface="+mn-lt"/>
                <a:ea typeface="+mn-ea"/>
                <a:cs typeface="+mn-cs"/>
              </a:defRPr>
            </a:lvl3pPr>
            <a:lvl4pPr marL="2087575" algn="l" defTabSz="1391717" rtl="0" eaLnBrk="1" latinLnBrk="0" hangingPunct="1">
              <a:defRPr sz="2740" kern="1200">
                <a:solidFill>
                  <a:schemeClr val="tx1"/>
                </a:solidFill>
                <a:latin typeface="+mn-lt"/>
                <a:ea typeface="+mn-ea"/>
                <a:cs typeface="+mn-cs"/>
              </a:defRPr>
            </a:lvl4pPr>
            <a:lvl5pPr marL="2783434" algn="l" defTabSz="1391717" rtl="0" eaLnBrk="1" latinLnBrk="0" hangingPunct="1">
              <a:defRPr sz="2740" kern="1200">
                <a:solidFill>
                  <a:schemeClr val="tx1"/>
                </a:solidFill>
                <a:latin typeface="+mn-lt"/>
                <a:ea typeface="+mn-ea"/>
                <a:cs typeface="+mn-cs"/>
              </a:defRPr>
            </a:lvl5pPr>
            <a:lvl6pPr marL="3479292" algn="l" defTabSz="1391717" rtl="0" eaLnBrk="1" latinLnBrk="0" hangingPunct="1">
              <a:defRPr sz="2740" kern="1200">
                <a:solidFill>
                  <a:schemeClr val="tx1"/>
                </a:solidFill>
                <a:latin typeface="+mn-lt"/>
                <a:ea typeface="+mn-ea"/>
                <a:cs typeface="+mn-cs"/>
              </a:defRPr>
            </a:lvl6pPr>
            <a:lvl7pPr marL="4175150" algn="l" defTabSz="1391717" rtl="0" eaLnBrk="1" latinLnBrk="0" hangingPunct="1">
              <a:defRPr sz="2740" kern="1200">
                <a:solidFill>
                  <a:schemeClr val="tx1"/>
                </a:solidFill>
                <a:latin typeface="+mn-lt"/>
                <a:ea typeface="+mn-ea"/>
                <a:cs typeface="+mn-cs"/>
              </a:defRPr>
            </a:lvl7pPr>
            <a:lvl8pPr marL="4871009" algn="l" defTabSz="1391717" rtl="0" eaLnBrk="1" latinLnBrk="0" hangingPunct="1">
              <a:defRPr sz="2740" kern="1200">
                <a:solidFill>
                  <a:schemeClr val="tx1"/>
                </a:solidFill>
                <a:latin typeface="+mn-lt"/>
                <a:ea typeface="+mn-ea"/>
                <a:cs typeface="+mn-cs"/>
              </a:defRPr>
            </a:lvl8pPr>
            <a:lvl9pPr marL="5566867" algn="l" defTabSz="1391717" rtl="0" eaLnBrk="1" latinLnBrk="0" hangingPunct="1">
              <a:defRPr sz="2740" kern="1200">
                <a:solidFill>
                  <a:schemeClr val="tx1"/>
                </a:solidFill>
                <a:latin typeface="+mn-lt"/>
                <a:ea typeface="+mn-ea"/>
                <a:cs typeface="+mn-cs"/>
              </a:defRPr>
            </a:lvl9pPr>
          </a:lstStyle>
          <a:p>
            <a:pPr>
              <a:lnSpc>
                <a:spcPts val="2554"/>
              </a:lnSpc>
            </a:pPr>
            <a:r>
              <a:rPr lang="en-US" sz="1800" b="1" dirty="0">
                <a:latin typeface="Bahnschrift SemiLight"/>
                <a:ea typeface="Calibri"/>
                <a:cs typeface="Calibri"/>
              </a:rPr>
              <a:t>Continue to assess the same web interface with capian.co</a:t>
            </a:r>
            <a:endParaRPr lang="en-US" sz="1800" dirty="0">
              <a:latin typeface="Bahnschrift SemiLight"/>
              <a:ea typeface="Satoshi Regular"/>
              <a:cs typeface="Satoshi Regular" pitchFamily="34" charset="-120"/>
            </a:endParaRPr>
          </a:p>
          <a:p>
            <a:pPr>
              <a:lnSpc>
                <a:spcPts val="2554"/>
              </a:lnSpc>
            </a:pPr>
            <a:endParaRPr lang="en-US" sz="1800" b="1" dirty="0">
              <a:latin typeface="Bahnschrift SemiLight"/>
              <a:ea typeface="Calibri"/>
              <a:cs typeface="Calibri"/>
            </a:endParaRPr>
          </a:p>
          <a:p>
            <a:pPr marL="285750" indent="-285750">
              <a:lnSpc>
                <a:spcPts val="2554"/>
              </a:lnSpc>
              <a:buFont typeface="Calibri"/>
              <a:buChar char="-"/>
            </a:pPr>
            <a:r>
              <a:rPr lang="en-US" sz="1800" dirty="0">
                <a:latin typeface="Bahnschrift SemiLight"/>
                <a:ea typeface="Satoshi Regular"/>
                <a:cs typeface="Satoshi Regular" pitchFamily="34" charset="-120"/>
              </a:rPr>
              <a:t>Does the interface match the context of use?</a:t>
            </a:r>
            <a:endParaRPr lang="en-US" sz="1800" dirty="0">
              <a:latin typeface="Bahnschrift SemiLight"/>
              <a:ea typeface="Satoshi Regular"/>
              <a:cs typeface="Calibri"/>
            </a:endParaRPr>
          </a:p>
          <a:p>
            <a:pPr marL="285750" indent="-285750">
              <a:lnSpc>
                <a:spcPts val="2554"/>
              </a:lnSpc>
              <a:buFont typeface="Calibri"/>
              <a:buChar char="-"/>
            </a:pPr>
            <a:r>
              <a:rPr lang="en-US" sz="1800" dirty="0">
                <a:latin typeface="Bahnschrift SemiLight"/>
                <a:ea typeface="Satoshi Regular"/>
                <a:cs typeface="Satoshi Regular" pitchFamily="34" charset="-120"/>
              </a:rPr>
              <a:t>Does the interface match the personas and their needs?</a:t>
            </a:r>
            <a:endParaRPr lang="en-US" sz="1800" dirty="0">
              <a:latin typeface="Bahnschrift SemiLight"/>
              <a:ea typeface="Satoshi Regular"/>
              <a:cs typeface="Calibri"/>
            </a:endParaRPr>
          </a:p>
          <a:p>
            <a:pPr marL="285750" indent="-285750">
              <a:lnSpc>
                <a:spcPts val="2554"/>
              </a:lnSpc>
              <a:buFont typeface="Calibri"/>
              <a:buChar char="-"/>
            </a:pPr>
            <a:r>
              <a:rPr lang="en-US" sz="1800" dirty="0">
                <a:latin typeface="Bahnschrift SemiLight"/>
                <a:ea typeface="Satoshi Regular"/>
                <a:cs typeface="Satoshi Regular" pitchFamily="34" charset="-120"/>
              </a:rPr>
              <a:t>Is the interface compatible with other user activities?</a:t>
            </a:r>
            <a:endParaRPr lang="en-US" sz="1800" dirty="0">
              <a:latin typeface="Bahnschrift SemiLight"/>
              <a:ea typeface="Satoshi Regular"/>
              <a:cs typeface="Calibri"/>
            </a:endParaRPr>
          </a:p>
          <a:p>
            <a:pPr marL="285750" indent="-285750">
              <a:lnSpc>
                <a:spcPts val="2554"/>
              </a:lnSpc>
              <a:buFont typeface="Calibri"/>
              <a:buChar char="-"/>
            </a:pPr>
            <a:r>
              <a:rPr lang="en-US" sz="1800" dirty="0">
                <a:latin typeface="Bahnschrift SemiLight"/>
                <a:ea typeface="Satoshi Regular"/>
                <a:cs typeface="Satoshi Regular" pitchFamily="34" charset="-120"/>
              </a:rPr>
              <a:t>Is the information usable in the business?</a:t>
            </a:r>
            <a:br>
              <a:rPr lang="en-US" sz="1800" dirty="0">
                <a:latin typeface="Bahnschrift SemiLight"/>
                <a:ea typeface="Satoshi Regular"/>
                <a:cs typeface="Satoshi Regular" pitchFamily="34" charset="-120"/>
              </a:rPr>
            </a:br>
            <a:br>
              <a:rPr lang="en-US" sz="1800" dirty="0">
                <a:latin typeface="Bahnschrift SemiLight"/>
                <a:ea typeface="Satoshi Regular"/>
                <a:cs typeface="Satoshi Regular" pitchFamily="34" charset="-120"/>
              </a:rPr>
            </a:br>
            <a:endParaRPr lang="en-US" sz="1800" dirty="0">
              <a:latin typeface="Bahnschrift SemiLight"/>
              <a:ea typeface="Satoshi Regular"/>
              <a:cs typeface="Calibri"/>
            </a:endParaRPr>
          </a:p>
          <a:p>
            <a:pPr>
              <a:lnSpc>
                <a:spcPts val="2554"/>
              </a:lnSpc>
            </a:pPr>
            <a:endParaRPr lang="en-US" sz="1800" dirty="0">
              <a:solidFill>
                <a:srgbClr val="000000"/>
              </a:solidFill>
              <a:latin typeface="Bahnschrift SemiLight"/>
              <a:ea typeface="Satoshi Regular"/>
              <a:cs typeface="Calibri"/>
            </a:endParaRPr>
          </a:p>
        </p:txBody>
      </p:sp>
      <p:pic>
        <p:nvPicPr>
          <p:cNvPr id="3" name="Picture 2" descr="Main, Écrivez, Stylo, Carnet, Journal">
            <a:extLst>
              <a:ext uri="{FF2B5EF4-FFF2-40B4-BE49-F238E27FC236}">
                <a16:creationId xmlns:a16="http://schemas.microsoft.com/office/drawing/2014/main" id="{130AE001-9611-11C8-F23E-1B4D1DF3F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00" y="2411732"/>
            <a:ext cx="4076700" cy="271654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7403C1F-3844-C756-F043-8D6301E82E91}"/>
              </a:ext>
            </a:extLst>
          </p:cNvPr>
          <p:cNvSpPr txBox="1"/>
          <p:nvPr/>
        </p:nvSpPr>
        <p:spPr>
          <a:xfrm>
            <a:off x="9004300" y="5128274"/>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200" dirty="0">
                <a:latin typeface="Bahnschrift SemiLight"/>
                <a:ea typeface="Calibri"/>
                <a:cs typeface="Calibri"/>
              </a:rPr>
              <a:t>Source: </a:t>
            </a:r>
            <a:r>
              <a:rPr lang="fr-FR" sz="1200" dirty="0">
                <a:latin typeface="Bahnschrift SemiLight"/>
                <a:ea typeface="Calibri"/>
                <a:cs typeface="Calibri"/>
                <a:hlinkClick r:id="rId4"/>
              </a:rPr>
              <a:t>http://pixabay.com</a:t>
            </a:r>
            <a:r>
              <a:rPr lang="fr-FR" sz="1200" dirty="0">
                <a:latin typeface="Bahnschrift SemiLight"/>
                <a:ea typeface="Calibri"/>
                <a:cs typeface="Calibri"/>
              </a:rPr>
              <a:t> </a:t>
            </a:r>
            <a:endParaRPr lang="fr-FR" sz="1200" dirty="0"/>
          </a:p>
        </p:txBody>
      </p:sp>
    </p:spTree>
    <p:extLst>
      <p:ext uri="{BB962C8B-B14F-4D97-AF65-F5344CB8AC3E}">
        <p14:creationId xmlns:p14="http://schemas.microsoft.com/office/powerpoint/2010/main" val="392268832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025E-5459-806E-E630-AD11E70FAEFA}"/>
              </a:ext>
            </a:extLst>
          </p:cNvPr>
          <p:cNvSpPr>
            <a:spLocks noGrp="1"/>
          </p:cNvSpPr>
          <p:nvPr>
            <p:ph type="title"/>
          </p:nvPr>
        </p:nvSpPr>
        <p:spPr/>
        <p:txBody>
          <a:bodyPr/>
          <a:lstStyle/>
          <a:p>
            <a:r>
              <a:rPr lang="fr-BE" dirty="0"/>
              <a:t>Question?</a:t>
            </a:r>
          </a:p>
        </p:txBody>
      </p:sp>
      <p:pic>
        <p:nvPicPr>
          <p:cNvPr id="3074" name="Picture 2" descr="QUESTIONS YOU HAVE ANSWERS I WILL GIVE - Yoda Meme Generator">
            <a:extLst>
              <a:ext uri="{FF2B5EF4-FFF2-40B4-BE49-F238E27FC236}">
                <a16:creationId xmlns:a16="http://schemas.microsoft.com/office/drawing/2014/main" id="{9B1145E1-FF98-E847-0681-73DC026C4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994" y="1793973"/>
            <a:ext cx="4072011" cy="488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298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BBD27-3DE2-1B63-23F5-8A57DD99E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73ABB-A2D2-0A94-17CB-2CEB635A143A}"/>
              </a:ext>
            </a:extLst>
          </p:cNvPr>
          <p:cNvSpPr>
            <a:spLocks noGrp="1"/>
          </p:cNvSpPr>
          <p:nvPr>
            <p:ph type="title"/>
          </p:nvPr>
        </p:nvSpPr>
        <p:spPr>
          <a:xfrm>
            <a:off x="838200" y="365125"/>
            <a:ext cx="10515600" cy="1325563"/>
          </a:xfrm>
        </p:spPr>
        <p:txBody>
          <a:bodyPr anchor="ctr">
            <a:normAutofit/>
          </a:bodyPr>
          <a:lstStyle/>
          <a:p>
            <a:r>
              <a:rPr lang="en-US" b="1" dirty="0"/>
              <a:t>Intuitive design Basic principles</a:t>
            </a:r>
            <a:endParaRPr lang="fr-BE" b="1" dirty="0"/>
          </a:p>
        </p:txBody>
      </p:sp>
      <p:sp>
        <p:nvSpPr>
          <p:cNvPr id="3" name="Content Placeholder 2">
            <a:extLst>
              <a:ext uri="{FF2B5EF4-FFF2-40B4-BE49-F238E27FC236}">
                <a16:creationId xmlns:a16="http://schemas.microsoft.com/office/drawing/2014/main" id="{74A6AD53-9B67-AA01-1185-EE7D71B71098}"/>
              </a:ext>
            </a:extLst>
          </p:cNvPr>
          <p:cNvSpPr>
            <a:spLocks noGrp="1"/>
          </p:cNvSpPr>
          <p:nvPr>
            <p:ph sz="half" idx="1"/>
          </p:nvPr>
        </p:nvSpPr>
        <p:spPr>
          <a:xfrm>
            <a:off x="838200" y="1825625"/>
            <a:ext cx="5181600" cy="4351338"/>
          </a:xfrm>
        </p:spPr>
        <p:txBody>
          <a:bodyPr>
            <a:normAutofit/>
          </a:bodyPr>
          <a:lstStyle/>
          <a:p>
            <a:pPr marL="0" indent="0">
              <a:buNone/>
            </a:pPr>
            <a:r>
              <a:rPr lang="en-US" sz="1500" b="1" i="0" dirty="0">
                <a:effectLst/>
              </a:rPr>
              <a:t>Rules of thumb to keep in mind</a:t>
            </a:r>
          </a:p>
          <a:p>
            <a:pPr>
              <a:buFont typeface="Arial" panose="020B0604020202020204" pitchFamily="34" charset="0"/>
              <a:buChar char="•"/>
            </a:pPr>
            <a:r>
              <a:rPr lang="en-US" sz="1500" b="0" i="0" dirty="0">
                <a:effectLst/>
              </a:rPr>
              <a:t>Keep your logo in the upper left corner clickable on all pages of your site to allow user to return to homepage</a:t>
            </a:r>
          </a:p>
          <a:p>
            <a:pPr>
              <a:buFont typeface="Arial" panose="020B0604020202020204" pitchFamily="34" charset="0"/>
              <a:buChar char="•"/>
            </a:pPr>
            <a:r>
              <a:rPr lang="en-US" sz="1500" b="0" i="0" dirty="0">
                <a:effectLst/>
              </a:rPr>
              <a:t>Maintain a way to navigate to “contact” your company on every page</a:t>
            </a:r>
          </a:p>
          <a:p>
            <a:pPr>
              <a:buFont typeface="Arial" panose="020B0604020202020204" pitchFamily="34" charset="0"/>
              <a:buChar char="•"/>
            </a:pPr>
            <a:r>
              <a:rPr lang="en-US" sz="1500" b="0" i="0" dirty="0">
                <a:effectLst/>
              </a:rPr>
              <a:t>Consistent headers &amp; footers on every page, in location on-page and options</a:t>
            </a:r>
          </a:p>
          <a:p>
            <a:pPr>
              <a:buFont typeface="Arial" panose="020B0604020202020204" pitchFamily="34" charset="0"/>
              <a:buChar char="•"/>
            </a:pPr>
            <a:r>
              <a:rPr lang="en-US" sz="1500" b="0" i="0" u="none" strike="noStrike" dirty="0">
                <a:effectLst/>
              </a:rPr>
              <a:t>Accessibility</a:t>
            </a:r>
            <a:r>
              <a:rPr lang="en-US" sz="1500" b="0" i="0" dirty="0">
                <a:effectLst/>
              </a:rPr>
              <a:t> must be a consideration to cater to all users and abilities</a:t>
            </a:r>
          </a:p>
          <a:p>
            <a:pPr>
              <a:buFont typeface="Arial" panose="020B0604020202020204" pitchFamily="34" charset="0"/>
              <a:buChar char="•"/>
            </a:pPr>
            <a:r>
              <a:rPr lang="en-US" sz="1500" b="0" i="0" dirty="0">
                <a:effectLst/>
              </a:rPr>
              <a:t>Plain language trumps overly clever or branded language every time</a:t>
            </a:r>
          </a:p>
          <a:p>
            <a:pPr>
              <a:buFont typeface="Arial" panose="020B0604020202020204" pitchFamily="34" charset="0"/>
              <a:buChar char="•"/>
            </a:pPr>
            <a:r>
              <a:rPr lang="en-US" sz="1500" b="0" i="0" dirty="0">
                <a:effectLst/>
              </a:rPr>
              <a:t>Consider experiences from device to device (depending on your own users’ behaviors, of course)</a:t>
            </a:r>
          </a:p>
          <a:p>
            <a:endParaRPr lang="fr-BE" sz="1500" dirty="0"/>
          </a:p>
        </p:txBody>
      </p:sp>
      <p:pic>
        <p:nvPicPr>
          <p:cNvPr id="11268" name="Picture 4">
            <a:extLst>
              <a:ext uri="{FF2B5EF4-FFF2-40B4-BE49-F238E27FC236}">
                <a16:creationId xmlns:a16="http://schemas.microsoft.com/office/drawing/2014/main" id="{9E486679-53B1-CA8E-B7F3-0D5C4677A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900" y="1731169"/>
            <a:ext cx="50101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187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3085-E42C-531D-A9F1-B18EB9636025}"/>
              </a:ext>
            </a:extLst>
          </p:cNvPr>
          <p:cNvSpPr>
            <a:spLocks noGrp="1"/>
          </p:cNvSpPr>
          <p:nvPr>
            <p:ph type="title"/>
          </p:nvPr>
        </p:nvSpPr>
        <p:spPr/>
        <p:txBody>
          <a:bodyPr/>
          <a:lstStyle/>
          <a:p>
            <a:r>
              <a:rPr lang="fr-BE" dirty="0"/>
              <a:t>RESOURCES</a:t>
            </a:r>
          </a:p>
        </p:txBody>
      </p:sp>
      <p:sp>
        <p:nvSpPr>
          <p:cNvPr id="3" name="Content Placeholder 2">
            <a:extLst>
              <a:ext uri="{FF2B5EF4-FFF2-40B4-BE49-F238E27FC236}">
                <a16:creationId xmlns:a16="http://schemas.microsoft.com/office/drawing/2014/main" id="{DACE6E5C-8567-0809-A932-A9818F21E90C}"/>
              </a:ext>
            </a:extLst>
          </p:cNvPr>
          <p:cNvSpPr>
            <a:spLocks noGrp="1"/>
          </p:cNvSpPr>
          <p:nvPr>
            <p:ph idx="1"/>
          </p:nvPr>
        </p:nvSpPr>
        <p:spPr>
          <a:xfrm>
            <a:off x="723900" y="2470150"/>
            <a:ext cx="10515600" cy="4351338"/>
          </a:xfrm>
        </p:spPr>
        <p:txBody>
          <a:bodyPr/>
          <a:lstStyle/>
          <a:p>
            <a:pPr algn="l">
              <a:lnSpc>
                <a:spcPts val="5700"/>
              </a:lnSpc>
              <a:spcBef>
                <a:spcPts val="750"/>
              </a:spcBef>
              <a:spcAft>
                <a:spcPts val="1125"/>
              </a:spcAft>
            </a:pPr>
            <a:r>
              <a:rPr lang="en-US" b="1" i="0" dirty="0">
                <a:solidFill>
                  <a:srgbClr val="070A39"/>
                </a:solidFill>
                <a:effectLst/>
              </a:rPr>
              <a:t>Checklist Design: </a:t>
            </a:r>
            <a:r>
              <a:rPr lang="en-US" b="0" i="0" dirty="0">
                <a:effectLst/>
              </a:rPr>
              <a:t>A collection of the best design practices </a:t>
            </a:r>
          </a:p>
          <a:p>
            <a:pPr marL="0" indent="0" algn="l">
              <a:lnSpc>
                <a:spcPts val="5700"/>
              </a:lnSpc>
              <a:spcBef>
                <a:spcPts val="750"/>
              </a:spcBef>
              <a:spcAft>
                <a:spcPts val="1125"/>
              </a:spcAft>
              <a:buNone/>
            </a:pPr>
            <a:r>
              <a:rPr lang="en-US" b="0" i="0" dirty="0">
                <a:effectLst/>
                <a:latin typeface="Basier Circle"/>
                <a:sym typeface="Wingdings" panose="05000000000000000000" pitchFamily="2" charset="2"/>
              </a:rPr>
              <a:t> </a:t>
            </a:r>
            <a:r>
              <a:rPr lang="fr-BE" dirty="0">
                <a:hlinkClick r:id="rId2"/>
              </a:rPr>
              <a:t>https://www.checklist.design/</a:t>
            </a:r>
            <a:r>
              <a:rPr lang="fr-BE" dirty="0"/>
              <a:t> </a:t>
            </a:r>
          </a:p>
        </p:txBody>
      </p:sp>
    </p:spTree>
    <p:extLst>
      <p:ext uri="{BB962C8B-B14F-4D97-AF65-F5344CB8AC3E}">
        <p14:creationId xmlns:p14="http://schemas.microsoft.com/office/powerpoint/2010/main" val="2110696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956FC-27D1-4163-F4F5-FFEA1F873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5BC9E-7AA8-6DB1-9819-E2211D4A8FB8}"/>
              </a:ext>
            </a:extLst>
          </p:cNvPr>
          <p:cNvSpPr>
            <a:spLocks noGrp="1"/>
          </p:cNvSpPr>
          <p:nvPr>
            <p:ph type="title"/>
          </p:nvPr>
        </p:nvSpPr>
        <p:spPr/>
        <p:txBody>
          <a:bodyPr/>
          <a:lstStyle/>
          <a:p>
            <a:r>
              <a:rPr lang="fr-BE" dirty="0"/>
              <a:t>RESOURCES</a:t>
            </a:r>
          </a:p>
        </p:txBody>
      </p:sp>
      <p:sp>
        <p:nvSpPr>
          <p:cNvPr id="9" name="Content Placeholder 8">
            <a:extLst>
              <a:ext uri="{FF2B5EF4-FFF2-40B4-BE49-F238E27FC236}">
                <a16:creationId xmlns:a16="http://schemas.microsoft.com/office/drawing/2014/main" id="{B4B22F34-3E51-D29E-76D3-036C44A57A9A}"/>
              </a:ext>
            </a:extLst>
          </p:cNvPr>
          <p:cNvSpPr>
            <a:spLocks noGrp="1"/>
          </p:cNvSpPr>
          <p:nvPr>
            <p:ph idx="1"/>
          </p:nvPr>
        </p:nvSpPr>
        <p:spPr/>
        <p:txBody>
          <a:bodyPr>
            <a:normAutofit/>
          </a:bodyPr>
          <a:lstStyle/>
          <a:p>
            <a:pPr marL="0" algn="l" rtl="0" eaLnBrk="1" fontAlgn="ctr" latinLnBrk="0" hangingPunct="1"/>
            <a:r>
              <a:rPr lang="en-US" sz="1800" b="0" i="0" u="sng" strike="noStrike" kern="1200" dirty="0">
                <a:solidFill>
                  <a:srgbClr val="000000"/>
                </a:solidFill>
                <a:effectLst/>
                <a:hlinkClick r:id="rId3"/>
              </a:rPr>
              <a:t>“Left alignment: The silent hero of web design” | by Akansha Tandon | Bootcamp | Medium</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4"/>
              </a:rPr>
              <a:t>10 principles of UX every designer should know</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5"/>
              </a:rPr>
              <a:t>12 Funny Charts That Highlight The Importance Of Color</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6"/>
              </a:rPr>
              <a:t>13 Design Principles and Best Practices to Apply Them Skillfully</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7"/>
              </a:rPr>
              <a:t>13 Psychology Principles You Should Use When Designing UX</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8"/>
              </a:rPr>
              <a:t>7 Principles Of Design &amp; How To Use Them in 2025</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9"/>
              </a:rPr>
              <a:t>Affordance | </a:t>
            </a:r>
            <a:r>
              <a:rPr lang="en-US" sz="1800" b="0" i="0" u="sng" strike="noStrike" kern="1200" dirty="0" err="1">
                <a:solidFill>
                  <a:srgbClr val="000000"/>
                </a:solidFill>
                <a:effectLst/>
                <a:hlinkClick r:id="rId9"/>
              </a:rPr>
              <a:t>Uxcel</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10"/>
              </a:rPr>
              <a:t>Andy Rutledge :: Gestalt Principles - 4: Common Fate</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11"/>
              </a:rPr>
              <a:t>Color Theory, Typography and Design Principles Guide | Klein Pixel</a:t>
            </a:r>
            <a:endParaRPr lang="en-US" sz="1800" b="0" i="0" u="sng" strike="noStrike" kern="1200" dirty="0">
              <a:solidFill>
                <a:srgbClr val="000000"/>
              </a:solidFill>
              <a:effectLst/>
            </a:endParaRPr>
          </a:p>
          <a:p>
            <a:pPr marL="0" algn="l" rtl="0" eaLnBrk="1" fontAlgn="ctr" latinLnBrk="0" hangingPunct="1"/>
            <a:r>
              <a:rPr lang="en-US" sz="1800" u="sng" dirty="0">
                <a:solidFill>
                  <a:srgbClr val="000000"/>
                </a:solidFill>
                <a:hlinkClick r:id="rId12"/>
              </a:rPr>
              <a:t>Color Theory: What Colors Mean</a:t>
            </a:r>
            <a:endParaRPr lang="en-US" sz="1800" u="sng" dirty="0">
              <a:solidFill>
                <a:srgbClr val="000000"/>
              </a:solidFill>
            </a:endParaRPr>
          </a:p>
          <a:p>
            <a:pPr marL="0" algn="l" rtl="0" eaLnBrk="1" fontAlgn="ctr" latinLnBrk="0" hangingPunct="1"/>
            <a:r>
              <a:rPr lang="en-US" sz="1800" u="sng" dirty="0">
                <a:solidFill>
                  <a:srgbClr val="000000"/>
                </a:solidFill>
                <a:hlinkClick r:id="rId13"/>
              </a:rPr>
              <a:t>Daily UI Design Challenge, Inspiration, and Resources</a:t>
            </a:r>
            <a:endParaRPr lang="fr-BE" sz="1800" b="0" i="0" u="none" strike="noStrike" dirty="0">
              <a:effectLst/>
            </a:endParaRPr>
          </a:p>
        </p:txBody>
      </p:sp>
    </p:spTree>
    <p:extLst>
      <p:ext uri="{BB962C8B-B14F-4D97-AF65-F5344CB8AC3E}">
        <p14:creationId xmlns:p14="http://schemas.microsoft.com/office/powerpoint/2010/main" val="54466070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82664-EAF7-94C8-2028-0A6311321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E7617-12E3-BC37-1189-EC50F6FBAEB1}"/>
              </a:ext>
            </a:extLst>
          </p:cNvPr>
          <p:cNvSpPr>
            <a:spLocks noGrp="1"/>
          </p:cNvSpPr>
          <p:nvPr>
            <p:ph type="title"/>
          </p:nvPr>
        </p:nvSpPr>
        <p:spPr/>
        <p:txBody>
          <a:bodyPr/>
          <a:lstStyle/>
          <a:p>
            <a:r>
              <a:rPr lang="fr-BE" dirty="0"/>
              <a:t>RESOURCES</a:t>
            </a:r>
          </a:p>
        </p:txBody>
      </p:sp>
      <p:sp>
        <p:nvSpPr>
          <p:cNvPr id="6" name="Content Placeholder 5">
            <a:extLst>
              <a:ext uri="{FF2B5EF4-FFF2-40B4-BE49-F238E27FC236}">
                <a16:creationId xmlns:a16="http://schemas.microsoft.com/office/drawing/2014/main" id="{3D697EEE-7E42-A130-23A9-3CE9B93E7739}"/>
              </a:ext>
            </a:extLst>
          </p:cNvPr>
          <p:cNvSpPr>
            <a:spLocks noGrp="1"/>
          </p:cNvSpPr>
          <p:nvPr>
            <p:ph idx="1"/>
          </p:nvPr>
        </p:nvSpPr>
        <p:spPr/>
        <p:txBody>
          <a:bodyPr/>
          <a:lstStyle/>
          <a:p>
            <a:pPr marL="0" algn="l" rtl="0" eaLnBrk="1" fontAlgn="ctr" latinLnBrk="0" hangingPunct="1"/>
            <a:r>
              <a:rPr lang="en-US" sz="1800" b="0" i="0" u="sng" strike="noStrike" kern="1200" dirty="0">
                <a:solidFill>
                  <a:srgbClr val="000000"/>
                </a:solidFill>
                <a:effectLst/>
                <a:hlinkClick r:id="rId3"/>
              </a:rPr>
              <a:t>Design Principles for Reducing Cognitive Load | Laws of UX</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4"/>
              </a:rPr>
              <a:t>Design Principles: Visual Perception And The Principles Of Gestalt — Smashing Magazine</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5"/>
              </a:rPr>
              <a:t>Exploring the Gestalt Principles of Design | </a:t>
            </a:r>
            <a:r>
              <a:rPr lang="en-US" sz="1800" b="0" i="0" u="sng" strike="noStrike" kern="1200" dirty="0" err="1">
                <a:solidFill>
                  <a:srgbClr val="000000"/>
                </a:solidFill>
                <a:effectLst/>
                <a:hlinkClick r:id="rId5"/>
              </a:rPr>
              <a:t>Toptal</a:t>
            </a:r>
            <a:r>
              <a:rPr lang="en-US" sz="1800" b="0" i="0" u="sng" strike="noStrike" kern="1200" dirty="0">
                <a:solidFill>
                  <a:srgbClr val="000000"/>
                </a:solidFill>
                <a:effectLst/>
                <a:hlinkClick r:id="rId5"/>
              </a:rPr>
              <a:t>®</a:t>
            </a:r>
            <a:endParaRPr lang="fr-BE" sz="1800" b="0" i="0" u="none" strike="noStrike" dirty="0">
              <a:effectLst/>
            </a:endParaRPr>
          </a:p>
          <a:p>
            <a:pPr marL="0" algn="l" rtl="0" eaLnBrk="1" fontAlgn="ctr" latinLnBrk="0" hangingPunct="1"/>
            <a:r>
              <a:rPr lang="en-US" sz="1800" b="0" i="0" u="sng" strike="noStrike" kern="1200" dirty="0" err="1">
                <a:solidFill>
                  <a:srgbClr val="000000"/>
                </a:solidFill>
                <a:effectLst/>
                <a:hlinkClick r:id="rId6"/>
              </a:rPr>
              <a:t>Fitts'</a:t>
            </a:r>
            <a:r>
              <a:rPr lang="en-US" sz="1800" b="0" i="0" u="sng" strike="noStrike" kern="1200" dirty="0">
                <a:solidFill>
                  <a:srgbClr val="000000"/>
                </a:solidFill>
                <a:effectLst/>
                <a:hlinkClick r:id="rId6"/>
              </a:rPr>
              <a:t> Law &amp; How It Can Improve Your Usability | </a:t>
            </a:r>
            <a:r>
              <a:rPr lang="en-US" sz="1800" b="0" i="0" u="sng" strike="noStrike" kern="1200" dirty="0" err="1">
                <a:solidFill>
                  <a:srgbClr val="000000"/>
                </a:solidFill>
                <a:effectLst/>
                <a:hlinkClick r:id="rId6"/>
              </a:rPr>
              <a:t>WebFX</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7"/>
              </a:rPr>
              <a:t>Gestalt Principles in Design: Key Laws for Effective Interfaces</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7"/>
              </a:rPr>
              <a:t>Gestalt Principles in Design: Key Laws for Effective Interfaces</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8"/>
              </a:rPr>
              <a:t>Guiding the User Experience: Essential Design Principles for UX Design | by Eduardo Feo | Bootcamp | Medium</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9"/>
              </a:rPr>
              <a:t>Home | Laws of UX</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10"/>
              </a:rPr>
              <a:t>How to design with white space</a:t>
            </a:r>
            <a:endParaRPr lang="fr-BE" sz="1800" b="0" i="0" u="none" strike="noStrike" dirty="0">
              <a:effectLst/>
            </a:endParaRPr>
          </a:p>
          <a:p>
            <a:pPr marL="0" algn="l" rtl="0" eaLnBrk="1" fontAlgn="ctr" latinLnBrk="0" hangingPunct="1"/>
            <a:r>
              <a:rPr lang="en-US" sz="1800" b="0" i="0" u="sng" strike="noStrike" kern="1200" dirty="0">
                <a:solidFill>
                  <a:srgbClr val="000000"/>
                </a:solidFill>
                <a:effectLst/>
                <a:hlinkClick r:id="rId11"/>
              </a:rPr>
              <a:t>Law of Common Region Lesson | </a:t>
            </a:r>
            <a:r>
              <a:rPr lang="en-US" sz="1800" b="0" i="0" u="sng" strike="noStrike" kern="1200" dirty="0" err="1">
                <a:solidFill>
                  <a:srgbClr val="000000"/>
                </a:solidFill>
                <a:effectLst/>
                <a:hlinkClick r:id="rId11"/>
              </a:rPr>
              <a:t>Uxcel</a:t>
            </a:r>
            <a:endParaRPr lang="fr-BE" sz="1800" b="0" i="0" u="none" strike="noStrike" dirty="0">
              <a:effectLst/>
            </a:endParaRPr>
          </a:p>
          <a:p>
            <a:endParaRPr lang="fr-BE" dirty="0"/>
          </a:p>
        </p:txBody>
      </p:sp>
    </p:spTree>
    <p:extLst>
      <p:ext uri="{BB962C8B-B14F-4D97-AF65-F5344CB8AC3E}">
        <p14:creationId xmlns:p14="http://schemas.microsoft.com/office/powerpoint/2010/main" val="23080254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3047-138C-D3B8-F78A-9B7C52F49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ACD41-240F-6238-BE6A-8CB0330BE597}"/>
              </a:ext>
            </a:extLst>
          </p:cNvPr>
          <p:cNvSpPr>
            <a:spLocks noGrp="1"/>
          </p:cNvSpPr>
          <p:nvPr>
            <p:ph type="title"/>
          </p:nvPr>
        </p:nvSpPr>
        <p:spPr/>
        <p:txBody>
          <a:bodyPr/>
          <a:lstStyle/>
          <a:p>
            <a:r>
              <a:rPr lang="fr-BE" dirty="0"/>
              <a:t>RESOURCES</a:t>
            </a:r>
          </a:p>
        </p:txBody>
      </p:sp>
      <p:graphicFrame>
        <p:nvGraphicFramePr>
          <p:cNvPr id="3" name="Content Placeholder 2">
            <a:extLst>
              <a:ext uri="{FF2B5EF4-FFF2-40B4-BE49-F238E27FC236}">
                <a16:creationId xmlns:a16="http://schemas.microsoft.com/office/drawing/2014/main" id="{BC6896C7-1BF7-2859-6EAF-CA273FF6563E}"/>
              </a:ext>
            </a:extLst>
          </p:cNvPr>
          <p:cNvGraphicFramePr>
            <a:graphicFrameLocks noGrp="1"/>
          </p:cNvGraphicFramePr>
          <p:nvPr>
            <p:ph idx="1"/>
            <p:extLst>
              <p:ext uri="{D42A27DB-BD31-4B8C-83A1-F6EECF244321}">
                <p14:modId xmlns:p14="http://schemas.microsoft.com/office/powerpoint/2010/main" val="1316574759"/>
              </p:ext>
            </p:extLst>
          </p:nvPr>
        </p:nvGraphicFramePr>
        <p:xfrm>
          <a:off x="838200" y="1981200"/>
          <a:ext cx="10515599" cy="4529427"/>
        </p:xfrm>
        <a:graphic>
          <a:graphicData uri="http://schemas.openxmlformats.org/drawingml/2006/table">
            <a:tbl>
              <a:tblPr/>
              <a:tblGrid>
                <a:gridCol w="10515599">
                  <a:extLst>
                    <a:ext uri="{9D8B030D-6E8A-4147-A177-3AD203B41FA5}">
                      <a16:colId xmlns:a16="http://schemas.microsoft.com/office/drawing/2014/main" val="1154504866"/>
                    </a:ext>
                  </a:extLst>
                </a:gridCol>
              </a:tblGrid>
              <a:tr h="2037654">
                <a:tc>
                  <a:txBody>
                    <a:bodyPr/>
                    <a:lstStyle/>
                    <a:p>
                      <a:pPr marL="285750" indent="-285750" algn="l" fontAlgn="ctr">
                        <a:lnSpc>
                          <a:spcPct val="150000"/>
                        </a:lnSpc>
                        <a:buFont typeface="Arial" panose="020B0604020202020204" pitchFamily="34" charset="0"/>
                        <a:buChar char="•"/>
                      </a:pPr>
                      <a:r>
                        <a:rPr lang="fr-BE" sz="1800" b="0" i="0" u="sng" strike="noStrike" dirty="0">
                          <a:solidFill>
                            <a:srgbClr val="467886"/>
                          </a:solidFill>
                          <a:effectLst/>
                          <a:latin typeface="Bahnschrift SemiLight" panose="020B0502040204020203" pitchFamily="34" charset="0"/>
                          <a:hlinkClick r:id="rId3"/>
                        </a:rPr>
                        <a:t>L'importance d'un design intuitif dans les interfaces utilisateur- Jean </a:t>
                      </a:r>
                      <a:r>
                        <a:rPr lang="fr-BE" sz="1800" b="0" i="0" u="sng" strike="noStrike" dirty="0" err="1">
                          <a:solidFill>
                            <a:srgbClr val="467886"/>
                          </a:solidFill>
                          <a:effectLst/>
                          <a:latin typeface="Bahnschrift SemiLight" panose="020B0502040204020203" pitchFamily="34" charset="0"/>
                          <a:hlinkClick r:id="rId3"/>
                        </a:rPr>
                        <a:t>Desauw</a:t>
                      </a:r>
                      <a:endParaRPr lang="fr-BE" sz="1800" b="0" i="0" u="sng" strike="noStrike" dirty="0">
                        <a:solidFill>
                          <a:srgbClr val="467886"/>
                        </a:solidFill>
                        <a:effectLst/>
                        <a:latin typeface="Bahnschrift SemiLight" panose="020B0502040204020203" pitchFamily="34" charset="0"/>
                        <a:hlinkClick r:id="rId3"/>
                      </a:endParaRP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4"/>
                        </a:rPr>
                        <a:t>Principles of Alignment in Web Design: Types and Examples</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5"/>
                        </a:rPr>
                        <a:t>Principles of Design: Alignment &amp;#8211; UX Engineer</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6"/>
                        </a:rPr>
                        <a:t>Principles of Design: Emphasis &amp;#8211; UX Engineer</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7"/>
                        </a:rPr>
                        <a:t>Principles of Design: Proportion &amp;#8211; UX Engineer</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8"/>
                        </a:rPr>
                        <a:t>Repetition in Design Composition Lesson | </a:t>
                      </a:r>
                      <a:r>
                        <a:rPr lang="en-US" sz="1800" b="0" i="0" u="sng" strike="noStrike" dirty="0" err="1">
                          <a:solidFill>
                            <a:srgbClr val="467886"/>
                          </a:solidFill>
                          <a:effectLst/>
                          <a:latin typeface="Bahnschrift SemiLight" panose="020B0502040204020203" pitchFamily="34" charset="0"/>
                          <a:hlinkClick r:id="rId8"/>
                        </a:rPr>
                        <a:t>Uxcel</a:t>
                      </a:r>
                      <a:endParaRPr lang="en-US" sz="1800" b="0" i="0" u="sng" strike="noStrike" dirty="0">
                        <a:solidFill>
                          <a:srgbClr val="467886"/>
                        </a:solidFill>
                        <a:effectLst/>
                        <a:latin typeface="Bahnschrift SemiLight" panose="020B0502040204020203" pitchFamily="34" charset="0"/>
                        <a:hlinkClick r:id="rId8"/>
                      </a:endParaRP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9"/>
                        </a:rPr>
                        <a:t>Simplicity, symmetry and more: Gestalt theory and the design principles it gave birth to</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10"/>
                        </a:rPr>
                        <a:t>The 12 principles of design: how to use them &amp; visual guide | </a:t>
                      </a:r>
                      <a:r>
                        <a:rPr lang="en-US" sz="1800" b="0" i="0" u="sng" strike="noStrike" dirty="0" err="1">
                          <a:solidFill>
                            <a:srgbClr val="467886"/>
                          </a:solidFill>
                          <a:effectLst/>
                          <a:latin typeface="Bahnschrift SemiLight" panose="020B0502040204020203" pitchFamily="34" charset="0"/>
                          <a:hlinkClick r:id="rId10"/>
                        </a:rPr>
                        <a:t>Kittl</a:t>
                      </a:r>
                      <a:endParaRPr lang="en-US" sz="1800" b="0" i="0" u="sng" strike="noStrike" dirty="0">
                        <a:solidFill>
                          <a:srgbClr val="467886"/>
                        </a:solidFill>
                        <a:effectLst/>
                        <a:latin typeface="Bahnschrift SemiLight" panose="020B0502040204020203" pitchFamily="34" charset="0"/>
                        <a:hlinkClick r:id="rId10"/>
                      </a:endParaRP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11"/>
                        </a:rPr>
                        <a:t>The Complete Guide to 17 Key Principles of Design and How They Can Help You Create a Compelling Design Today | by </a:t>
                      </a:r>
                      <a:r>
                        <a:rPr lang="en-US" sz="1800" b="0" i="0" u="sng" strike="noStrike" dirty="0" err="1">
                          <a:solidFill>
                            <a:srgbClr val="467886"/>
                          </a:solidFill>
                          <a:effectLst/>
                          <a:latin typeface="Bahnschrift SemiLight" panose="020B0502040204020203" pitchFamily="34" charset="0"/>
                          <a:hlinkClick r:id="rId11"/>
                        </a:rPr>
                        <a:t>Sowmiya</a:t>
                      </a:r>
                      <a:r>
                        <a:rPr lang="en-US" sz="1800" b="0" i="0" u="sng" strike="noStrike" dirty="0">
                          <a:solidFill>
                            <a:srgbClr val="467886"/>
                          </a:solidFill>
                          <a:effectLst/>
                          <a:latin typeface="Bahnschrift SemiLight" panose="020B0502040204020203" pitchFamily="34" charset="0"/>
                          <a:hlinkClick r:id="rId11"/>
                        </a:rPr>
                        <a:t> V | Medium</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12"/>
                        </a:rPr>
                        <a:t>The Fold Manifesto: Why the Page Fold Still Matters</a:t>
                      </a:r>
                      <a:endParaRPr lang="en-US" sz="1800" b="0" i="0" u="sng" strike="noStrike" dirty="0">
                        <a:solidFill>
                          <a:srgbClr val="467886"/>
                        </a:solidFill>
                        <a:effectLst/>
                        <a:latin typeface="Bahnschrift SemiLight" panose="020B0502040204020203" pitchFamily="34" charset="0"/>
                      </a:endParaRPr>
                    </a:p>
                  </a:txBody>
                  <a:tcPr marL="3147" marR="3147" marT="3147" marB="0" anchor="ctr">
                    <a:lnL>
                      <a:noFill/>
                    </a:lnL>
                    <a:lnR>
                      <a:noFill/>
                    </a:lnR>
                    <a:lnT>
                      <a:noFill/>
                    </a:lnT>
                    <a:lnB>
                      <a:noFill/>
                    </a:lnB>
                    <a:noFill/>
                  </a:tcPr>
                </a:tc>
                <a:extLst>
                  <a:ext uri="{0D108BD9-81ED-4DB2-BD59-A6C34878D82A}">
                    <a16:rowId xmlns:a16="http://schemas.microsoft.com/office/drawing/2014/main" val="2645203359"/>
                  </a:ext>
                </a:extLst>
              </a:tr>
            </a:tbl>
          </a:graphicData>
        </a:graphic>
      </p:graphicFrame>
    </p:spTree>
    <p:extLst>
      <p:ext uri="{BB962C8B-B14F-4D97-AF65-F5344CB8AC3E}">
        <p14:creationId xmlns:p14="http://schemas.microsoft.com/office/powerpoint/2010/main" val="35400199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9B58E-AA5A-3CC4-A281-BC8FB0692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B40CF2-4C75-2C27-0414-89F168BFAA41}"/>
              </a:ext>
            </a:extLst>
          </p:cNvPr>
          <p:cNvSpPr>
            <a:spLocks noGrp="1"/>
          </p:cNvSpPr>
          <p:nvPr>
            <p:ph type="title"/>
          </p:nvPr>
        </p:nvSpPr>
        <p:spPr/>
        <p:txBody>
          <a:bodyPr/>
          <a:lstStyle/>
          <a:p>
            <a:r>
              <a:rPr lang="fr-BE" dirty="0"/>
              <a:t>RESOURCES</a:t>
            </a:r>
          </a:p>
        </p:txBody>
      </p:sp>
      <p:graphicFrame>
        <p:nvGraphicFramePr>
          <p:cNvPr id="3" name="Content Placeholder 2">
            <a:extLst>
              <a:ext uri="{FF2B5EF4-FFF2-40B4-BE49-F238E27FC236}">
                <a16:creationId xmlns:a16="http://schemas.microsoft.com/office/drawing/2014/main" id="{1EE726E3-E924-5CC2-4329-806CCD8C1398}"/>
              </a:ext>
            </a:extLst>
          </p:cNvPr>
          <p:cNvGraphicFramePr>
            <a:graphicFrameLocks noGrp="1"/>
          </p:cNvGraphicFramePr>
          <p:nvPr>
            <p:ph idx="1"/>
            <p:extLst>
              <p:ext uri="{D42A27DB-BD31-4B8C-83A1-F6EECF244321}">
                <p14:modId xmlns:p14="http://schemas.microsoft.com/office/powerpoint/2010/main" val="3730010039"/>
              </p:ext>
            </p:extLst>
          </p:nvPr>
        </p:nvGraphicFramePr>
        <p:xfrm>
          <a:off x="838200" y="1981200"/>
          <a:ext cx="10515599" cy="4511675"/>
        </p:xfrm>
        <a:graphic>
          <a:graphicData uri="http://schemas.openxmlformats.org/drawingml/2006/table">
            <a:tbl>
              <a:tblPr/>
              <a:tblGrid>
                <a:gridCol w="10515599">
                  <a:extLst>
                    <a:ext uri="{9D8B030D-6E8A-4147-A177-3AD203B41FA5}">
                      <a16:colId xmlns:a16="http://schemas.microsoft.com/office/drawing/2014/main" val="1154504866"/>
                    </a:ext>
                  </a:extLst>
                </a:gridCol>
              </a:tblGrid>
              <a:tr h="4511675">
                <a:tc>
                  <a:txBody>
                    <a:bodyPr/>
                    <a:lstStyle/>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3"/>
                        </a:rPr>
                        <a:t>The Psychology Principles Every UI/UX Designer Needs to Know | by Thanasis Rigopoulos | UX Planet</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4"/>
                        </a:rPr>
                        <a:t>Top 10 UI Trends Every Designer Should Know | </a:t>
                      </a:r>
                      <a:r>
                        <a:rPr lang="en-US" sz="1800" b="0" i="0" u="sng" strike="noStrike" dirty="0" err="1">
                          <a:solidFill>
                            <a:srgbClr val="467886"/>
                          </a:solidFill>
                          <a:effectLst/>
                          <a:latin typeface="Bahnschrift SemiLight" panose="020B0502040204020203" pitchFamily="34" charset="0"/>
                          <a:hlinkClick r:id="rId4"/>
                        </a:rPr>
                        <a:t>IxDF</a:t>
                      </a:r>
                      <a:endParaRPr lang="en-US" sz="1800" b="0" i="0" u="sng" strike="noStrike" dirty="0">
                        <a:solidFill>
                          <a:srgbClr val="467886"/>
                        </a:solidFill>
                        <a:effectLst/>
                        <a:latin typeface="Bahnschrift SemiLight" panose="020B0502040204020203" pitchFamily="34" charset="0"/>
                        <a:hlinkClick r:id="rId4"/>
                      </a:endParaRPr>
                    </a:p>
                    <a:p>
                      <a:pPr marL="285750" indent="-285750" algn="l" fontAlgn="ctr">
                        <a:lnSpc>
                          <a:spcPct val="150000"/>
                        </a:lnSpc>
                        <a:buFont typeface="Arial" panose="020B0604020202020204" pitchFamily="34" charset="0"/>
                        <a:buChar char="•"/>
                      </a:pPr>
                      <a:r>
                        <a:rPr lang="fr-BE" sz="1800" b="0" i="0" u="sng" strike="noStrike" dirty="0">
                          <a:solidFill>
                            <a:srgbClr val="467886"/>
                          </a:solidFill>
                          <a:effectLst/>
                          <a:latin typeface="Bahnschrift SemiLight" panose="020B0502040204020203" pitchFamily="34" charset="0"/>
                          <a:hlinkClick r:id="rId5"/>
                        </a:rPr>
                        <a:t>UX Design Principles Lesson | </a:t>
                      </a:r>
                      <a:r>
                        <a:rPr lang="fr-BE" sz="1800" b="0" i="0" u="sng" strike="noStrike" dirty="0" err="1">
                          <a:solidFill>
                            <a:srgbClr val="467886"/>
                          </a:solidFill>
                          <a:effectLst/>
                          <a:latin typeface="Bahnschrift SemiLight" panose="020B0502040204020203" pitchFamily="34" charset="0"/>
                          <a:hlinkClick r:id="rId5"/>
                        </a:rPr>
                        <a:t>Uxcel</a:t>
                      </a:r>
                      <a:endParaRPr lang="fr-BE" sz="1800" b="0" i="0" u="sng" strike="noStrike" dirty="0">
                        <a:solidFill>
                          <a:srgbClr val="467886"/>
                        </a:solidFill>
                        <a:effectLst/>
                        <a:latin typeface="Bahnschrift SemiLight" panose="020B0502040204020203" pitchFamily="34" charset="0"/>
                        <a:hlinkClick r:id="rId5"/>
                      </a:endParaRP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6"/>
                        </a:rPr>
                        <a:t>UX Engineer → Your Future Job is Here</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7"/>
                        </a:rPr>
                        <a:t>UX/UI Design: How to create an intuitive and usable interface?</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8"/>
                        </a:rPr>
                        <a:t>What Are the 7 Principles of Design? A </a:t>
                      </a:r>
                      <a:r>
                        <a:rPr lang="en-US" sz="1800" b="0" i="0" u="sng" strike="noStrike" dirty="0" err="1">
                          <a:solidFill>
                            <a:srgbClr val="467886"/>
                          </a:solidFill>
                          <a:effectLst/>
                          <a:latin typeface="Bahnschrift SemiLight" panose="020B0502040204020203" pitchFamily="34" charset="0"/>
                          <a:hlinkClick r:id="rId8"/>
                        </a:rPr>
                        <a:t>UXer’s</a:t>
                      </a:r>
                      <a:r>
                        <a:rPr lang="en-US" sz="1800" b="0" i="0" u="sng" strike="noStrike" dirty="0">
                          <a:solidFill>
                            <a:srgbClr val="467886"/>
                          </a:solidFill>
                          <a:effectLst/>
                          <a:latin typeface="Bahnschrift SemiLight" panose="020B0502040204020203" pitchFamily="34" charset="0"/>
                          <a:hlinkClick r:id="rId8"/>
                        </a:rPr>
                        <a:t> Guide</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9"/>
                        </a:rPr>
                        <a:t>What is Eye Tracking in UX Design? | </a:t>
                      </a:r>
                      <a:r>
                        <a:rPr lang="en-US" sz="1800" b="0" i="0" u="sng" strike="noStrike" dirty="0" err="1">
                          <a:solidFill>
                            <a:srgbClr val="467886"/>
                          </a:solidFill>
                          <a:effectLst/>
                          <a:latin typeface="Bahnschrift SemiLight" panose="020B0502040204020203" pitchFamily="34" charset="0"/>
                          <a:hlinkClick r:id="rId9"/>
                        </a:rPr>
                        <a:t>IxDF</a:t>
                      </a:r>
                      <a:endParaRPr lang="en-US" sz="1800" b="0" i="0" u="sng" strike="noStrike" dirty="0">
                        <a:solidFill>
                          <a:srgbClr val="467886"/>
                        </a:solidFill>
                        <a:effectLst/>
                        <a:latin typeface="Bahnschrift SemiLight" panose="020B0502040204020203" pitchFamily="34" charset="0"/>
                        <a:hlinkClick r:id="rId9"/>
                      </a:endParaRP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10"/>
                        </a:rPr>
                        <a:t>What is intuitive design: Creating an easy-to-use website</a:t>
                      </a:r>
                    </a:p>
                    <a:p>
                      <a:pPr marL="285750" indent="-285750" algn="l" fontAlgn="ctr">
                        <a:lnSpc>
                          <a:spcPct val="150000"/>
                        </a:lnSpc>
                        <a:buFont typeface="Arial" panose="020B0604020202020204" pitchFamily="34" charset="0"/>
                        <a:buChar char="•"/>
                      </a:pPr>
                      <a:r>
                        <a:rPr lang="en-US" sz="1800" b="0" i="0" u="sng" strike="noStrike" dirty="0">
                          <a:solidFill>
                            <a:srgbClr val="467886"/>
                          </a:solidFill>
                          <a:effectLst/>
                          <a:latin typeface="Bahnschrift SemiLight" panose="020B0502040204020203" pitchFamily="34" charset="0"/>
                          <a:hlinkClick r:id="rId11"/>
                        </a:rPr>
                        <a:t>What is Usability - The Ultimate Guide | </a:t>
                      </a:r>
                      <a:r>
                        <a:rPr lang="en-US" sz="1800" b="0" i="0" u="sng" strike="noStrike" dirty="0" err="1">
                          <a:solidFill>
                            <a:srgbClr val="467886"/>
                          </a:solidFill>
                          <a:effectLst/>
                          <a:latin typeface="Bahnschrift SemiLight" panose="020B0502040204020203" pitchFamily="34" charset="0"/>
                          <a:hlinkClick r:id="rId11"/>
                        </a:rPr>
                        <a:t>IxDF</a:t>
                      </a:r>
                      <a:endParaRPr lang="en-US" sz="1800" b="0" i="0" u="sng" strike="noStrike" dirty="0">
                        <a:solidFill>
                          <a:srgbClr val="467886"/>
                        </a:solidFill>
                        <a:effectLst/>
                        <a:latin typeface="Bahnschrift SemiLight" panose="020B0502040204020203" pitchFamily="34" charset="0"/>
                      </a:endParaRPr>
                    </a:p>
                  </a:txBody>
                  <a:tcPr marL="9525" marR="9525" marT="9525" marB="0" anchor="ctr">
                    <a:lnL>
                      <a:noFill/>
                    </a:lnL>
                    <a:lnR>
                      <a:noFill/>
                    </a:lnR>
                    <a:lnT>
                      <a:noFill/>
                    </a:lnT>
                    <a:lnB>
                      <a:noFill/>
                    </a:lnB>
                    <a:noFill/>
                  </a:tcPr>
                </a:tc>
                <a:extLst>
                  <a:ext uri="{0D108BD9-81ED-4DB2-BD59-A6C34878D82A}">
                    <a16:rowId xmlns:a16="http://schemas.microsoft.com/office/drawing/2014/main" val="2645203359"/>
                  </a:ext>
                </a:extLst>
              </a:tr>
            </a:tbl>
          </a:graphicData>
        </a:graphic>
      </p:graphicFrame>
    </p:spTree>
    <p:extLst>
      <p:ext uri="{BB962C8B-B14F-4D97-AF65-F5344CB8AC3E}">
        <p14:creationId xmlns:p14="http://schemas.microsoft.com/office/powerpoint/2010/main" val="322270099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B6D1-2335-5974-FBCD-C4391A5D6BCC}"/>
              </a:ext>
            </a:extLst>
          </p:cNvPr>
          <p:cNvSpPr>
            <a:spLocks noGrp="1"/>
          </p:cNvSpPr>
          <p:nvPr>
            <p:ph type="title"/>
          </p:nvPr>
        </p:nvSpPr>
        <p:spPr/>
        <p:txBody>
          <a:bodyPr/>
          <a:lstStyle/>
          <a:p>
            <a:r>
              <a:rPr lang="fr-BE" dirty="0"/>
              <a:t>ADDITIONAL READINGS</a:t>
            </a:r>
          </a:p>
        </p:txBody>
      </p:sp>
      <p:sp>
        <p:nvSpPr>
          <p:cNvPr id="3" name="Content Placeholder 2">
            <a:extLst>
              <a:ext uri="{FF2B5EF4-FFF2-40B4-BE49-F238E27FC236}">
                <a16:creationId xmlns:a16="http://schemas.microsoft.com/office/drawing/2014/main" id="{331AF01A-DAD8-EBB7-0FCD-534BB6425463}"/>
              </a:ext>
            </a:extLst>
          </p:cNvPr>
          <p:cNvSpPr>
            <a:spLocks noGrp="1"/>
          </p:cNvSpPr>
          <p:nvPr>
            <p:ph idx="1"/>
          </p:nvPr>
        </p:nvSpPr>
        <p:spPr/>
        <p:txBody>
          <a:bodyPr>
            <a:normAutofit fontScale="70000" lnSpcReduction="20000"/>
          </a:bodyPr>
          <a:lstStyle/>
          <a:p>
            <a:pPr marL="0" indent="0">
              <a:buNone/>
            </a:pPr>
            <a:r>
              <a:rPr lang="en-US" b="1" dirty="0"/>
              <a:t>Books</a:t>
            </a:r>
          </a:p>
          <a:p>
            <a:pPr marL="0" indent="0">
              <a:buNone/>
            </a:pPr>
            <a:endParaRPr lang="en-US" b="1" dirty="0"/>
          </a:p>
          <a:p>
            <a:r>
              <a:rPr lang="en-US" b="1" dirty="0"/>
              <a:t>"Don't Make Me Think"</a:t>
            </a:r>
            <a:r>
              <a:rPr lang="en-US" dirty="0"/>
              <a:t> by </a:t>
            </a:r>
            <a:r>
              <a:rPr lang="en-US" i="1" dirty="0"/>
              <a:t>Steve Krug</a:t>
            </a:r>
            <a:br>
              <a:rPr lang="en-US" dirty="0"/>
            </a:br>
            <a:r>
              <a:rPr lang="en-US" dirty="0"/>
              <a:t>– A classic, practical guide to usability and intuitive navigation.</a:t>
            </a:r>
          </a:p>
          <a:p>
            <a:r>
              <a:rPr lang="en-US" b="1" dirty="0"/>
              <a:t>"The Design of Everyday Things"</a:t>
            </a:r>
            <a:r>
              <a:rPr lang="en-US" dirty="0"/>
              <a:t> by </a:t>
            </a:r>
            <a:r>
              <a:rPr lang="en-US" i="1" dirty="0"/>
              <a:t>Don Norman</a:t>
            </a:r>
            <a:br>
              <a:rPr lang="en-US" dirty="0"/>
            </a:br>
            <a:r>
              <a:rPr lang="en-US" dirty="0"/>
              <a:t>– Foundational for understanding human-centered design and usability psychology.</a:t>
            </a:r>
          </a:p>
          <a:p>
            <a:r>
              <a:rPr lang="en-US" b="1" dirty="0"/>
              <a:t>"100 Things Every Designer Needs to Know About People"</a:t>
            </a:r>
            <a:r>
              <a:rPr lang="en-US" dirty="0"/>
              <a:t> by </a:t>
            </a:r>
            <a:r>
              <a:rPr lang="en-US" i="1" dirty="0"/>
              <a:t>Susan Weinschenk</a:t>
            </a:r>
            <a:br>
              <a:rPr lang="en-US" dirty="0"/>
            </a:br>
            <a:r>
              <a:rPr lang="en-US" dirty="0"/>
              <a:t>– Combines cognitive psychology and UX to explain why users behave the way they do.</a:t>
            </a:r>
          </a:p>
          <a:p>
            <a:r>
              <a:rPr lang="en-US" b="1" dirty="0"/>
              <a:t>"Laws of UX"</a:t>
            </a:r>
            <a:r>
              <a:rPr lang="en-US" dirty="0"/>
              <a:t> by </a:t>
            </a:r>
            <a:r>
              <a:rPr lang="en-US" i="1" dirty="0"/>
              <a:t>Jon Yablonski</a:t>
            </a:r>
            <a:br>
              <a:rPr lang="en-US" dirty="0"/>
            </a:br>
            <a:r>
              <a:rPr lang="en-US" dirty="0"/>
              <a:t>– A visual and practical overview of the psychological principles that guide good design.</a:t>
            </a:r>
          </a:p>
          <a:p>
            <a:r>
              <a:rPr lang="en-US" b="1" dirty="0"/>
              <a:t>"About Face: The Essentials of Interaction Design"</a:t>
            </a:r>
            <a:r>
              <a:rPr lang="en-US" dirty="0"/>
              <a:t> by </a:t>
            </a:r>
            <a:r>
              <a:rPr lang="en-US" i="1" dirty="0"/>
              <a:t>Alan Cooper</a:t>
            </a:r>
            <a:br>
              <a:rPr lang="en-US" dirty="0"/>
            </a:br>
            <a:r>
              <a:rPr lang="en-US" dirty="0"/>
              <a:t>– A comprehensive resource on interface and interaction design best practices.</a:t>
            </a:r>
          </a:p>
          <a:p>
            <a:r>
              <a:rPr lang="en-US" b="1" dirty="0"/>
              <a:t>"Lean UX"</a:t>
            </a:r>
            <a:r>
              <a:rPr lang="en-US" dirty="0"/>
              <a:t> by </a:t>
            </a:r>
            <a:r>
              <a:rPr lang="en-US" i="1" dirty="0"/>
              <a:t>Jeff Gothelf</a:t>
            </a:r>
            <a:br>
              <a:rPr lang="en-US" dirty="0"/>
            </a:br>
            <a:r>
              <a:rPr lang="en-US" dirty="0"/>
              <a:t>– Focuses on collaborative design and agile UX processes.</a:t>
            </a:r>
          </a:p>
        </p:txBody>
      </p:sp>
    </p:spTree>
    <p:extLst>
      <p:ext uri="{BB962C8B-B14F-4D97-AF65-F5344CB8AC3E}">
        <p14:creationId xmlns:p14="http://schemas.microsoft.com/office/powerpoint/2010/main" val="1896320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34AE5-6B09-FA0B-FA6E-36BFB193D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B65E1-FC03-93CA-9429-DE89F65BA9C4}"/>
              </a:ext>
            </a:extLst>
          </p:cNvPr>
          <p:cNvSpPr>
            <a:spLocks noGrp="1"/>
          </p:cNvSpPr>
          <p:nvPr>
            <p:ph type="title"/>
          </p:nvPr>
        </p:nvSpPr>
        <p:spPr/>
        <p:txBody>
          <a:bodyPr/>
          <a:lstStyle/>
          <a:p>
            <a:r>
              <a:rPr lang="fr-BE" dirty="0"/>
              <a:t>ADDITIONAL READINGS</a:t>
            </a:r>
          </a:p>
        </p:txBody>
      </p:sp>
      <p:sp>
        <p:nvSpPr>
          <p:cNvPr id="3" name="Content Placeholder 2">
            <a:extLst>
              <a:ext uri="{FF2B5EF4-FFF2-40B4-BE49-F238E27FC236}">
                <a16:creationId xmlns:a16="http://schemas.microsoft.com/office/drawing/2014/main" id="{34F4BC0F-5F04-3E59-4B55-90C6E05A1399}"/>
              </a:ext>
            </a:extLst>
          </p:cNvPr>
          <p:cNvSpPr>
            <a:spLocks noGrp="1"/>
          </p:cNvSpPr>
          <p:nvPr>
            <p:ph idx="1"/>
          </p:nvPr>
        </p:nvSpPr>
        <p:spPr/>
        <p:txBody>
          <a:bodyPr>
            <a:normAutofit fontScale="70000" lnSpcReduction="20000"/>
          </a:bodyPr>
          <a:lstStyle/>
          <a:p>
            <a:pPr marL="0" indent="0">
              <a:buNone/>
            </a:pPr>
            <a:r>
              <a:rPr lang="fr-BE" b="1" dirty="0"/>
              <a:t>Articles &amp; Online Guides</a:t>
            </a:r>
          </a:p>
          <a:p>
            <a:r>
              <a:rPr lang="fr-BE" b="1" dirty="0" err="1"/>
              <a:t>NNGroup</a:t>
            </a:r>
            <a:r>
              <a:rPr lang="fr-BE" b="1" dirty="0"/>
              <a:t> Articles on </a:t>
            </a:r>
            <a:r>
              <a:rPr lang="fr-BE" b="1" dirty="0" err="1"/>
              <a:t>Usability</a:t>
            </a:r>
            <a:r>
              <a:rPr lang="fr-BE" b="1" dirty="0"/>
              <a:t> &amp; UX Principles</a:t>
            </a:r>
            <a:br>
              <a:rPr lang="fr-BE" dirty="0"/>
            </a:br>
            <a:r>
              <a:rPr lang="fr-BE" dirty="0"/>
              <a:t>https://www.nngroup.com/articles/</a:t>
            </a:r>
            <a:br>
              <a:rPr lang="fr-BE" dirty="0"/>
            </a:br>
            <a:r>
              <a:rPr lang="fr-BE" dirty="0"/>
              <a:t>– Expert insights on </a:t>
            </a:r>
            <a:r>
              <a:rPr lang="fr-BE" dirty="0" err="1"/>
              <a:t>usability</a:t>
            </a:r>
            <a:r>
              <a:rPr lang="fr-BE" dirty="0"/>
              <a:t> </a:t>
            </a:r>
            <a:r>
              <a:rPr lang="fr-BE" dirty="0" err="1"/>
              <a:t>heuristics</a:t>
            </a:r>
            <a:r>
              <a:rPr lang="fr-BE" dirty="0"/>
              <a:t>, interface patterns, and UX </a:t>
            </a:r>
            <a:r>
              <a:rPr lang="fr-BE" dirty="0" err="1"/>
              <a:t>research</a:t>
            </a:r>
            <a:r>
              <a:rPr lang="fr-BE" dirty="0"/>
              <a:t>.</a:t>
            </a:r>
          </a:p>
          <a:p>
            <a:r>
              <a:rPr lang="fr-BE" b="1" dirty="0" err="1"/>
              <a:t>Google’s</a:t>
            </a:r>
            <a:r>
              <a:rPr lang="fr-BE" b="1" dirty="0"/>
              <a:t> </a:t>
            </a:r>
            <a:r>
              <a:rPr lang="fr-BE" b="1" dirty="0" err="1"/>
              <a:t>Material</a:t>
            </a:r>
            <a:r>
              <a:rPr lang="fr-BE" b="1" dirty="0"/>
              <a:t> Design Guidelines</a:t>
            </a:r>
            <a:br>
              <a:rPr lang="fr-BE" dirty="0"/>
            </a:br>
            <a:r>
              <a:rPr lang="fr-BE" dirty="0"/>
              <a:t>https://material.io/design</a:t>
            </a:r>
            <a:br>
              <a:rPr lang="fr-BE" dirty="0"/>
            </a:br>
            <a:r>
              <a:rPr lang="fr-BE" dirty="0"/>
              <a:t>– A </a:t>
            </a:r>
            <a:r>
              <a:rPr lang="fr-BE" dirty="0" err="1"/>
              <a:t>complete</a:t>
            </a:r>
            <a:r>
              <a:rPr lang="fr-BE" dirty="0"/>
              <a:t> guide to UI design </a:t>
            </a:r>
            <a:r>
              <a:rPr lang="fr-BE" dirty="0" err="1"/>
              <a:t>systems</a:t>
            </a:r>
            <a:r>
              <a:rPr lang="fr-BE" dirty="0"/>
              <a:t> and responsive design patterns.</a:t>
            </a:r>
          </a:p>
          <a:p>
            <a:r>
              <a:rPr lang="fr-BE" b="1" dirty="0"/>
              <a:t>Apple Human Interface Guidelines</a:t>
            </a:r>
            <a:br>
              <a:rPr lang="fr-BE" dirty="0"/>
            </a:br>
            <a:r>
              <a:rPr lang="fr-BE" dirty="0">
                <a:hlinkClick r:id="rId3"/>
              </a:rPr>
              <a:t>https://developer.apple.com/design/human-interface-guidelines/</a:t>
            </a:r>
            <a:br>
              <a:rPr lang="fr-BE" dirty="0"/>
            </a:br>
            <a:r>
              <a:rPr lang="fr-BE" dirty="0"/>
              <a:t>– Best practices for </a:t>
            </a:r>
            <a:r>
              <a:rPr lang="fr-BE" dirty="0" err="1"/>
              <a:t>designing</a:t>
            </a:r>
            <a:r>
              <a:rPr lang="fr-BE" dirty="0"/>
              <a:t> intuitive Apple platform interfaces.</a:t>
            </a:r>
          </a:p>
          <a:p>
            <a:r>
              <a:rPr lang="fr-BE" b="1" dirty="0" err="1"/>
              <a:t>Smashing</a:t>
            </a:r>
            <a:r>
              <a:rPr lang="fr-BE" b="1" dirty="0"/>
              <a:t> Magazine: UX Design </a:t>
            </a:r>
            <a:r>
              <a:rPr lang="fr-BE" b="1" dirty="0" err="1"/>
              <a:t>Category</a:t>
            </a:r>
            <a:br>
              <a:rPr lang="fr-BE" dirty="0"/>
            </a:br>
            <a:r>
              <a:rPr lang="fr-BE" dirty="0"/>
              <a:t>https://www.smashingmagazine.com/category/uxdesign</a:t>
            </a:r>
            <a:br>
              <a:rPr lang="fr-BE" dirty="0"/>
            </a:br>
            <a:r>
              <a:rPr lang="fr-BE" dirty="0"/>
              <a:t>– Articles and </a:t>
            </a:r>
            <a:r>
              <a:rPr lang="fr-BE" dirty="0" err="1"/>
              <a:t>tutorials</a:t>
            </a:r>
            <a:r>
              <a:rPr lang="fr-BE" dirty="0"/>
              <a:t> </a:t>
            </a:r>
            <a:r>
              <a:rPr lang="fr-BE" dirty="0" err="1"/>
              <a:t>from</a:t>
            </a:r>
            <a:r>
              <a:rPr lang="fr-BE" dirty="0"/>
              <a:t> </a:t>
            </a:r>
            <a:r>
              <a:rPr lang="fr-BE" dirty="0" err="1"/>
              <a:t>industry</a:t>
            </a:r>
            <a:r>
              <a:rPr lang="fr-BE" dirty="0"/>
              <a:t> experts on UX/UI, </a:t>
            </a:r>
            <a:r>
              <a:rPr lang="fr-BE" dirty="0" err="1"/>
              <a:t>usability</a:t>
            </a:r>
            <a:r>
              <a:rPr lang="fr-BE" dirty="0"/>
              <a:t>, and design </a:t>
            </a:r>
            <a:r>
              <a:rPr lang="fr-BE" dirty="0" err="1"/>
              <a:t>systems</a:t>
            </a:r>
            <a:r>
              <a:rPr lang="fr-BE" dirty="0"/>
              <a:t>.</a:t>
            </a:r>
          </a:p>
          <a:p>
            <a:r>
              <a:rPr lang="fr-BE" b="1" dirty="0"/>
              <a:t>Laws of UX (</a:t>
            </a:r>
            <a:r>
              <a:rPr lang="fr-BE" b="1" dirty="0" err="1"/>
              <a:t>website</a:t>
            </a:r>
            <a:r>
              <a:rPr lang="fr-BE" b="1" dirty="0"/>
              <a:t>)</a:t>
            </a:r>
            <a:br>
              <a:rPr lang="fr-BE" dirty="0"/>
            </a:br>
            <a:r>
              <a:rPr lang="fr-BE" dirty="0">
                <a:hlinkClick r:id="rId4"/>
              </a:rPr>
              <a:t>https://lawsofux.com/</a:t>
            </a:r>
            <a:br>
              <a:rPr lang="fr-BE" dirty="0"/>
            </a:br>
            <a:r>
              <a:rPr lang="fr-BE" dirty="0"/>
              <a:t>– A free </a:t>
            </a:r>
            <a:r>
              <a:rPr lang="fr-BE" dirty="0" err="1"/>
              <a:t>resource</a:t>
            </a:r>
            <a:r>
              <a:rPr lang="fr-BE" dirty="0"/>
              <a:t> </a:t>
            </a:r>
            <a:r>
              <a:rPr lang="fr-BE" dirty="0" err="1"/>
              <a:t>that</a:t>
            </a:r>
            <a:r>
              <a:rPr lang="fr-BE" dirty="0"/>
              <a:t> </a:t>
            </a:r>
            <a:r>
              <a:rPr lang="fr-BE" dirty="0" err="1"/>
              <a:t>visually</a:t>
            </a:r>
            <a:r>
              <a:rPr lang="fr-BE" dirty="0"/>
              <a:t> </a:t>
            </a:r>
            <a:r>
              <a:rPr lang="fr-BE" dirty="0" err="1"/>
              <a:t>explains</a:t>
            </a:r>
            <a:r>
              <a:rPr lang="fr-BE" dirty="0"/>
              <a:t> key </a:t>
            </a:r>
            <a:r>
              <a:rPr lang="fr-BE" dirty="0" err="1"/>
              <a:t>psychological</a:t>
            </a:r>
            <a:r>
              <a:rPr lang="fr-BE" dirty="0"/>
              <a:t> </a:t>
            </a:r>
            <a:r>
              <a:rPr lang="fr-BE" dirty="0" err="1"/>
              <a:t>principles</a:t>
            </a:r>
            <a:r>
              <a:rPr lang="fr-BE" dirty="0"/>
              <a:t> </a:t>
            </a:r>
            <a:r>
              <a:rPr lang="fr-BE" dirty="0" err="1"/>
              <a:t>behind</a:t>
            </a:r>
            <a:r>
              <a:rPr lang="fr-BE" dirty="0"/>
              <a:t> UX design.</a:t>
            </a:r>
          </a:p>
        </p:txBody>
      </p:sp>
    </p:spTree>
    <p:extLst>
      <p:ext uri="{BB962C8B-B14F-4D97-AF65-F5344CB8AC3E}">
        <p14:creationId xmlns:p14="http://schemas.microsoft.com/office/powerpoint/2010/main" val="97516206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D5292-DB64-0715-63B1-51D537FA3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44F5A-8A23-E44B-FBC5-8D1BD54FFD9C}"/>
              </a:ext>
            </a:extLst>
          </p:cNvPr>
          <p:cNvSpPr>
            <a:spLocks noGrp="1"/>
          </p:cNvSpPr>
          <p:nvPr>
            <p:ph type="title"/>
          </p:nvPr>
        </p:nvSpPr>
        <p:spPr/>
        <p:txBody>
          <a:bodyPr/>
          <a:lstStyle/>
          <a:p>
            <a:r>
              <a:rPr lang="fr-BE" dirty="0"/>
              <a:t>ADDITIONAL READINGS</a:t>
            </a:r>
          </a:p>
        </p:txBody>
      </p:sp>
      <p:sp>
        <p:nvSpPr>
          <p:cNvPr id="3" name="Content Placeholder 2">
            <a:extLst>
              <a:ext uri="{FF2B5EF4-FFF2-40B4-BE49-F238E27FC236}">
                <a16:creationId xmlns:a16="http://schemas.microsoft.com/office/drawing/2014/main" id="{CBB5BBD8-0C39-BE9C-1153-65CEAA6E2C73}"/>
              </a:ext>
            </a:extLst>
          </p:cNvPr>
          <p:cNvSpPr>
            <a:spLocks noGrp="1"/>
          </p:cNvSpPr>
          <p:nvPr>
            <p:ph idx="1"/>
          </p:nvPr>
        </p:nvSpPr>
        <p:spPr/>
        <p:txBody>
          <a:bodyPr>
            <a:normAutofit fontScale="85000" lnSpcReduction="10000"/>
          </a:bodyPr>
          <a:lstStyle/>
          <a:p>
            <a:pPr marL="0" indent="0">
              <a:buNone/>
            </a:pPr>
            <a:r>
              <a:rPr lang="fr-BE" b="1" dirty="0"/>
              <a:t>Free Online Courses &amp; Tools</a:t>
            </a:r>
          </a:p>
          <a:p>
            <a:r>
              <a:rPr lang="fr-BE" b="1" dirty="0"/>
              <a:t>UX Design Fundamentals – Coursera (Google UX </a:t>
            </a:r>
            <a:r>
              <a:rPr lang="fr-BE" b="1" dirty="0" err="1"/>
              <a:t>Certificate</a:t>
            </a:r>
            <a:r>
              <a:rPr lang="fr-BE" b="1" dirty="0"/>
              <a:t>)</a:t>
            </a:r>
            <a:br>
              <a:rPr lang="fr-BE" dirty="0"/>
            </a:br>
            <a:r>
              <a:rPr lang="fr-BE" dirty="0">
                <a:hlinkClick r:id="rId3"/>
              </a:rPr>
              <a:t>https://www.coursera.org/professional-certificates/google-ux-design</a:t>
            </a:r>
            <a:br>
              <a:rPr lang="fr-BE" dirty="0"/>
            </a:br>
            <a:r>
              <a:rPr lang="fr-BE" dirty="0"/>
              <a:t>– A </a:t>
            </a:r>
            <a:r>
              <a:rPr lang="fr-BE" dirty="0" err="1"/>
              <a:t>beginner-friendly</a:t>
            </a:r>
            <a:r>
              <a:rPr lang="fr-BE" dirty="0"/>
              <a:t> </a:t>
            </a:r>
            <a:r>
              <a:rPr lang="fr-BE" dirty="0" err="1"/>
              <a:t>structured</a:t>
            </a:r>
            <a:r>
              <a:rPr lang="fr-BE" dirty="0"/>
              <a:t> course </a:t>
            </a:r>
            <a:r>
              <a:rPr lang="fr-BE" dirty="0" err="1"/>
              <a:t>covering</a:t>
            </a:r>
            <a:r>
              <a:rPr lang="fr-BE" dirty="0"/>
              <a:t> design </a:t>
            </a:r>
            <a:r>
              <a:rPr lang="fr-BE" dirty="0" err="1"/>
              <a:t>thinking</a:t>
            </a:r>
            <a:r>
              <a:rPr lang="fr-BE" dirty="0"/>
              <a:t>, </a:t>
            </a:r>
            <a:r>
              <a:rPr lang="fr-BE" dirty="0" err="1"/>
              <a:t>research</a:t>
            </a:r>
            <a:r>
              <a:rPr lang="fr-BE" dirty="0"/>
              <a:t>, and </a:t>
            </a:r>
            <a:r>
              <a:rPr lang="fr-BE" dirty="0" err="1"/>
              <a:t>prototyping</a:t>
            </a:r>
            <a:r>
              <a:rPr lang="fr-BE" dirty="0"/>
              <a:t>.</a:t>
            </a:r>
          </a:p>
          <a:p>
            <a:r>
              <a:rPr lang="fr-BE" b="1" dirty="0" err="1"/>
              <a:t>UXPin</a:t>
            </a:r>
            <a:r>
              <a:rPr lang="fr-BE" b="1" dirty="0"/>
              <a:t>: UI Design Patterns &amp; </a:t>
            </a:r>
            <a:r>
              <a:rPr lang="fr-BE" b="1" dirty="0" err="1"/>
              <a:t>Usability</a:t>
            </a:r>
            <a:r>
              <a:rPr lang="fr-BE" b="1" dirty="0"/>
              <a:t> Guide</a:t>
            </a:r>
            <a:br>
              <a:rPr lang="fr-BE" dirty="0"/>
            </a:br>
            <a:r>
              <a:rPr lang="fr-BE" dirty="0"/>
              <a:t>https://www.uxpin.com/studio/ebooks/</a:t>
            </a:r>
            <a:br>
              <a:rPr lang="fr-BE" dirty="0"/>
            </a:br>
            <a:r>
              <a:rPr lang="fr-BE" dirty="0"/>
              <a:t>– Free ebooks and guides </a:t>
            </a:r>
            <a:r>
              <a:rPr lang="fr-BE" dirty="0" err="1"/>
              <a:t>focused</a:t>
            </a:r>
            <a:r>
              <a:rPr lang="fr-BE" dirty="0"/>
              <a:t> on UI patterns, </a:t>
            </a:r>
            <a:r>
              <a:rPr lang="fr-BE" dirty="0" err="1"/>
              <a:t>usability</a:t>
            </a:r>
            <a:r>
              <a:rPr lang="fr-BE" dirty="0"/>
              <a:t>, and interaction design.</a:t>
            </a:r>
          </a:p>
          <a:p>
            <a:r>
              <a:rPr lang="fr-BE" b="1" dirty="0" err="1"/>
              <a:t>Figma’s</a:t>
            </a:r>
            <a:r>
              <a:rPr lang="fr-BE" b="1" dirty="0"/>
              <a:t> </a:t>
            </a:r>
            <a:r>
              <a:rPr lang="fr-BE" b="1" dirty="0" err="1"/>
              <a:t>Learn</a:t>
            </a:r>
            <a:r>
              <a:rPr lang="fr-BE" b="1" dirty="0"/>
              <a:t> Center</a:t>
            </a:r>
            <a:br>
              <a:rPr lang="fr-BE" dirty="0"/>
            </a:br>
            <a:r>
              <a:rPr lang="fr-BE" dirty="0"/>
              <a:t>https://help.figma.com/hc/en-us/categories/360002051733-Learn-Figma</a:t>
            </a:r>
            <a:br>
              <a:rPr lang="fr-BE" dirty="0"/>
            </a:br>
            <a:r>
              <a:rPr lang="fr-BE" dirty="0"/>
              <a:t>– </a:t>
            </a:r>
            <a:r>
              <a:rPr lang="fr-BE" dirty="0" err="1"/>
              <a:t>Tutorials</a:t>
            </a:r>
            <a:r>
              <a:rPr lang="fr-BE" dirty="0"/>
              <a:t> and design </a:t>
            </a:r>
            <a:r>
              <a:rPr lang="fr-BE" dirty="0" err="1"/>
              <a:t>principles</a:t>
            </a:r>
            <a:r>
              <a:rPr lang="fr-BE" dirty="0"/>
              <a:t> </a:t>
            </a:r>
            <a:r>
              <a:rPr lang="fr-BE" dirty="0" err="1"/>
              <a:t>directly</a:t>
            </a:r>
            <a:r>
              <a:rPr lang="fr-BE" dirty="0"/>
              <a:t> </a:t>
            </a:r>
            <a:r>
              <a:rPr lang="fr-BE" dirty="0" err="1"/>
              <a:t>related</a:t>
            </a:r>
            <a:r>
              <a:rPr lang="fr-BE" dirty="0"/>
              <a:t> to </a:t>
            </a:r>
            <a:r>
              <a:rPr lang="fr-BE" dirty="0" err="1"/>
              <a:t>using</a:t>
            </a:r>
            <a:r>
              <a:rPr lang="fr-BE" dirty="0"/>
              <a:t> </a:t>
            </a:r>
            <a:r>
              <a:rPr lang="fr-BE" dirty="0" err="1"/>
              <a:t>Figma</a:t>
            </a:r>
            <a:r>
              <a:rPr lang="fr-BE" dirty="0"/>
              <a:t> in UX/UI workflows.</a:t>
            </a:r>
          </a:p>
        </p:txBody>
      </p:sp>
    </p:spTree>
    <p:extLst>
      <p:ext uri="{BB962C8B-B14F-4D97-AF65-F5344CB8AC3E}">
        <p14:creationId xmlns:p14="http://schemas.microsoft.com/office/powerpoint/2010/main" val="254661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71BC-478A-D514-EC3B-26504B894D4C}"/>
              </a:ext>
            </a:extLst>
          </p:cNvPr>
          <p:cNvSpPr>
            <a:spLocks noGrp="1"/>
          </p:cNvSpPr>
          <p:nvPr>
            <p:ph type="title"/>
          </p:nvPr>
        </p:nvSpPr>
        <p:spPr/>
        <p:txBody>
          <a:bodyPr/>
          <a:lstStyle/>
          <a:p>
            <a:r>
              <a:rPr lang="en-US" b="1" dirty="0"/>
              <a:t>Intuitive design Basic principles</a:t>
            </a:r>
            <a:endParaRPr lang="fr-BE" b="1" dirty="0"/>
          </a:p>
        </p:txBody>
      </p:sp>
      <p:sp>
        <p:nvSpPr>
          <p:cNvPr id="3" name="Content Placeholder 2">
            <a:extLst>
              <a:ext uri="{FF2B5EF4-FFF2-40B4-BE49-F238E27FC236}">
                <a16:creationId xmlns:a16="http://schemas.microsoft.com/office/drawing/2014/main" id="{1F13EA9C-6F24-3644-80C9-BC5B09545363}"/>
              </a:ext>
            </a:extLst>
          </p:cNvPr>
          <p:cNvSpPr>
            <a:spLocks noGrp="1"/>
          </p:cNvSpPr>
          <p:nvPr>
            <p:ph idx="1"/>
          </p:nvPr>
        </p:nvSpPr>
        <p:spPr/>
        <p:txBody>
          <a:bodyPr>
            <a:normAutofit fontScale="85000" lnSpcReduction="10000"/>
          </a:bodyPr>
          <a:lstStyle/>
          <a:p>
            <a:pPr algn="l">
              <a:lnSpc>
                <a:spcPts val="1800"/>
              </a:lnSpc>
            </a:pPr>
            <a:r>
              <a:rPr lang="en-US" b="1" i="0" dirty="0">
                <a:solidFill>
                  <a:srgbClr val="05060F"/>
                </a:solidFill>
                <a:effectLst/>
                <a:latin typeface="Inter"/>
              </a:rPr>
              <a:t>What is affordance in UX design?</a:t>
            </a:r>
          </a:p>
          <a:p>
            <a:r>
              <a:rPr lang="en-US" b="0" dirty="0">
                <a:effectLst/>
              </a:rPr>
              <a:t>Affordance refers to the way that the design of a product or interface communicates to the user the actions that are possible or appropriate to take. This can include both physical and perceptual affordances.</a:t>
            </a:r>
          </a:p>
          <a:p>
            <a:r>
              <a:rPr lang="en-US" b="0" dirty="0">
                <a:effectLst/>
              </a:rPr>
              <a:t>For example, in a digital interface, buttons and links often have a specific visual appearance that indicates to the user that they can be clicked or tapped. This is a perceptual affordance, as it relies on the user's interpretation of the visual cues to understand the potential for interaction.</a:t>
            </a:r>
          </a:p>
          <a:p>
            <a:r>
              <a:rPr lang="en-US" b="0" dirty="0">
                <a:effectLst/>
              </a:rPr>
              <a:t>Designers can use affordances to make products and interfaces more intuitive and easy to use by ensuring that the design communicates the potential for interaction clearly and consistently. This can help to reduce frustration and improve the overall user experience.</a:t>
            </a:r>
          </a:p>
          <a:p>
            <a:endParaRPr lang="fr-BE" dirty="0"/>
          </a:p>
        </p:txBody>
      </p:sp>
    </p:spTree>
    <p:extLst>
      <p:ext uri="{BB962C8B-B14F-4D97-AF65-F5344CB8AC3E}">
        <p14:creationId xmlns:p14="http://schemas.microsoft.com/office/powerpoint/2010/main" val="1861512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ADDC-EC7A-7BC1-68C0-3DCD4555DD8F}"/>
              </a:ext>
            </a:extLst>
          </p:cNvPr>
          <p:cNvSpPr>
            <a:spLocks noGrp="1"/>
          </p:cNvSpPr>
          <p:nvPr>
            <p:ph type="title"/>
          </p:nvPr>
        </p:nvSpPr>
        <p:spPr>
          <a:xfrm>
            <a:off x="838200" y="365125"/>
            <a:ext cx="10515600" cy="1325563"/>
          </a:xfrm>
        </p:spPr>
        <p:txBody>
          <a:bodyPr anchor="ctr">
            <a:normAutofit/>
          </a:bodyPr>
          <a:lstStyle/>
          <a:p>
            <a:r>
              <a:rPr lang="en-US" b="1" dirty="0"/>
              <a:t>Benefits of applying </a:t>
            </a:r>
            <a:r>
              <a:rPr lang="en-US" dirty="0" err="1"/>
              <a:t>Ul</a:t>
            </a:r>
            <a:r>
              <a:rPr lang="en-US" dirty="0"/>
              <a:t> design principles</a:t>
            </a:r>
            <a:endParaRPr lang="fr-BE" dirty="0"/>
          </a:p>
        </p:txBody>
      </p:sp>
      <p:sp>
        <p:nvSpPr>
          <p:cNvPr id="4" name="Content Placeholder 3">
            <a:extLst>
              <a:ext uri="{FF2B5EF4-FFF2-40B4-BE49-F238E27FC236}">
                <a16:creationId xmlns:a16="http://schemas.microsoft.com/office/drawing/2014/main" id="{C3579A79-B73C-97FC-0121-4D3FE9CE5F1B}"/>
              </a:ext>
            </a:extLst>
          </p:cNvPr>
          <p:cNvSpPr>
            <a:spLocks noGrp="1"/>
          </p:cNvSpPr>
          <p:nvPr>
            <p:ph sz="half" idx="1"/>
          </p:nvPr>
        </p:nvSpPr>
        <p:spPr>
          <a:xfrm>
            <a:off x="838200" y="1825625"/>
            <a:ext cx="5181600" cy="4351338"/>
          </a:xfrm>
        </p:spPr>
        <p:txBody>
          <a:bodyPr>
            <a:normAutofit/>
          </a:bodyPr>
          <a:lstStyle/>
          <a:p>
            <a:pPr marL="514350" indent="-514350">
              <a:buFont typeface="+mj-lt"/>
              <a:buAutoNum type="arabicPeriod"/>
            </a:pPr>
            <a:r>
              <a:rPr lang="en-US" b="0" i="0" dirty="0">
                <a:effectLst/>
              </a:rPr>
              <a:t>Enhances usability</a:t>
            </a:r>
          </a:p>
          <a:p>
            <a:pPr marL="514350" indent="-514350">
              <a:buFont typeface="+mj-lt"/>
              <a:buAutoNum type="arabicPeriod"/>
            </a:pPr>
            <a:r>
              <a:rPr lang="en-US" b="0" i="0" dirty="0">
                <a:effectLst/>
              </a:rPr>
              <a:t>Increases efficiency</a:t>
            </a:r>
          </a:p>
          <a:p>
            <a:pPr marL="514350" indent="-514350">
              <a:buFont typeface="+mj-lt"/>
              <a:buAutoNum type="arabicPeriod"/>
            </a:pPr>
            <a:r>
              <a:rPr lang="en-US" b="0" i="0" dirty="0">
                <a:effectLst/>
              </a:rPr>
              <a:t>Improves decision-making</a:t>
            </a:r>
          </a:p>
          <a:p>
            <a:pPr marL="514350" indent="-514350">
              <a:buFont typeface="+mj-lt"/>
              <a:buAutoNum type="arabicPeriod"/>
            </a:pPr>
            <a:r>
              <a:rPr lang="en-US" b="0" i="0" dirty="0">
                <a:effectLst/>
              </a:rPr>
              <a:t>Decreases cognitive load</a:t>
            </a:r>
            <a:endParaRPr lang="fr-BE" dirty="0"/>
          </a:p>
        </p:txBody>
      </p:sp>
      <p:sp>
        <p:nvSpPr>
          <p:cNvPr id="3" name="TextBox 2">
            <a:extLst>
              <a:ext uri="{FF2B5EF4-FFF2-40B4-BE49-F238E27FC236}">
                <a16:creationId xmlns:a16="http://schemas.microsoft.com/office/drawing/2014/main" id="{D25E74D7-CC22-68D8-6132-0D6EF3301145}"/>
              </a:ext>
            </a:extLst>
          </p:cNvPr>
          <p:cNvSpPr txBox="1"/>
          <p:nvPr/>
        </p:nvSpPr>
        <p:spPr>
          <a:xfrm>
            <a:off x="8825544" y="4957783"/>
            <a:ext cx="2528256"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3"/>
              </a:rPr>
              <a:t>https://www.freepik.com/</a:t>
            </a:r>
            <a:r>
              <a:rPr lang="fr-BE" sz="1200" dirty="0">
                <a:latin typeface="Bahnschrift SemiLight" panose="020B0502040204020203" pitchFamily="34" charset="0"/>
              </a:rPr>
              <a:t> </a:t>
            </a:r>
          </a:p>
        </p:txBody>
      </p:sp>
      <p:pic>
        <p:nvPicPr>
          <p:cNvPr id="6" name="Picture 5" descr="A hand stacking wooden blocks&#10;&#10;AI-generated content may be incorrect.">
            <a:extLst>
              <a:ext uri="{FF2B5EF4-FFF2-40B4-BE49-F238E27FC236}">
                <a16:creationId xmlns:a16="http://schemas.microsoft.com/office/drawing/2014/main" id="{3764A647-145B-1DA0-DDDE-D2109A0B0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100" y="1904980"/>
            <a:ext cx="4572541" cy="3048040"/>
          </a:xfrm>
          <a:prstGeom prst="rect">
            <a:avLst/>
          </a:prstGeom>
        </p:spPr>
      </p:pic>
    </p:spTree>
    <p:extLst>
      <p:ext uri="{BB962C8B-B14F-4D97-AF65-F5344CB8AC3E}">
        <p14:creationId xmlns:p14="http://schemas.microsoft.com/office/powerpoint/2010/main" val="3435913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8D94-E1B7-E9E8-9818-48CA035997D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fr-BE" b="1" i="0" kern="1200" dirty="0">
                <a:effectLst/>
                <a:latin typeface="Bahnschrift SemiBold" panose="020B0502040204020203" pitchFamily="34" charset="0"/>
                <a:ea typeface="+mj-ea"/>
                <a:cs typeface="+mj-cs"/>
              </a:rPr>
              <a:t>1.</a:t>
            </a:r>
            <a:r>
              <a:rPr lang="hr-HR" b="1" i="0" kern="1200" dirty="0">
                <a:effectLst/>
                <a:latin typeface="Bahnschrift SemiBold" panose="020B0502040204020203" pitchFamily="34" charset="0"/>
                <a:ea typeface="+mj-ea"/>
                <a:cs typeface="+mj-cs"/>
              </a:rPr>
              <a:t>Enhances usability</a:t>
            </a:r>
            <a:endParaRPr lang="hr-HR" b="1" kern="1200" dirty="0">
              <a:latin typeface="Bahnschrift SemiBold" panose="020B0502040204020203" pitchFamily="34" charset="0"/>
              <a:ea typeface="+mj-ea"/>
              <a:cs typeface="+mj-cs"/>
            </a:endParaRPr>
          </a:p>
        </p:txBody>
      </p:sp>
      <p:sp>
        <p:nvSpPr>
          <p:cNvPr id="5" name="TextBox 4">
            <a:extLst>
              <a:ext uri="{FF2B5EF4-FFF2-40B4-BE49-F238E27FC236}">
                <a16:creationId xmlns:a16="http://schemas.microsoft.com/office/drawing/2014/main" id="{2FF4B6E1-8056-724A-338B-20A840B1C30C}"/>
              </a:ext>
            </a:extLst>
          </p:cNvPr>
          <p:cNvSpPr txBox="1"/>
          <p:nvPr/>
        </p:nvSpPr>
        <p:spPr>
          <a:xfrm>
            <a:off x="838200" y="1825625"/>
            <a:ext cx="5181600" cy="4351338"/>
          </a:xfrm>
          <a:prstGeom prst="rect">
            <a:avLst/>
          </a:prstGeom>
        </p:spPr>
        <p:txBody>
          <a:bodyPr vert="horz" lIns="91440" tIns="45720" rIns="91440" bIns="45720" rtlCol="0">
            <a:normAutofit lnSpcReduction="10000"/>
          </a:bodyPr>
          <a:lstStyle/>
          <a:p>
            <a:pPr marL="228600" indent="-228600">
              <a:lnSpc>
                <a:spcPct val="90000"/>
              </a:lnSpc>
              <a:spcBef>
                <a:spcPts val="1000"/>
              </a:spcBef>
              <a:buFont typeface="Arial" panose="020B0604020202020204" pitchFamily="34" charset="0"/>
              <a:buChar char="•"/>
            </a:pPr>
            <a:r>
              <a:rPr lang="hr-HR" sz="2800" b="1" i="0" kern="1200" dirty="0">
                <a:effectLst/>
                <a:latin typeface="Bahnschrift SemiLight" panose="020B0502040204020203" pitchFamily="34" charset="0"/>
                <a:ea typeface="+mn-ea"/>
                <a:cs typeface="+mn-cs"/>
              </a:rPr>
              <a:t>A usable interface</a:t>
            </a:r>
            <a:r>
              <a:rPr lang="hr-HR" sz="2800" i="0" kern="1200" dirty="0">
                <a:effectLst/>
                <a:latin typeface="Bahnschrift SemiLight" panose="020B0502040204020203" pitchFamily="34" charset="0"/>
                <a:ea typeface="+mn-ea"/>
                <a:cs typeface="+mn-cs"/>
              </a:rPr>
              <a:t>: Usability</a:t>
            </a:r>
            <a:r>
              <a:rPr lang="hr-HR" sz="2800" b="0" i="0" kern="1200" dirty="0">
                <a:effectLst/>
                <a:latin typeface="Bahnschrift SemiLight" panose="020B0502040204020203" pitchFamily="34" charset="0"/>
                <a:ea typeface="+mn-ea"/>
                <a:cs typeface="+mn-cs"/>
              </a:rPr>
              <a:t> is a measure of how well a specific user in a specific context can use a product/design to achieve a defined goal effectively, efficiently and satisfactorily.</a:t>
            </a:r>
            <a:endParaRPr lang="fr-BE" sz="2800" b="0" i="0" kern="1200" dirty="0">
              <a:effectLst/>
              <a:latin typeface="Bahnschrift SemiLight" panose="020B0502040204020203" pitchFamily="34" charset="0"/>
              <a:ea typeface="+mn-ea"/>
              <a:cs typeface="+mn-cs"/>
            </a:endParaRPr>
          </a:p>
          <a:p>
            <a:pPr marL="228600" indent="-228600">
              <a:lnSpc>
                <a:spcPct val="90000"/>
              </a:lnSpc>
              <a:spcBef>
                <a:spcPts val="1000"/>
              </a:spcBef>
              <a:buFont typeface="Arial" panose="020B0604020202020204" pitchFamily="34" charset="0"/>
              <a:buChar char="•"/>
            </a:pPr>
            <a:endParaRPr lang="fr-BE" sz="2800" dirty="0">
              <a:latin typeface="Bahnschrift SemiLight" panose="020B0502040204020203" pitchFamily="34" charset="0"/>
            </a:endParaRPr>
          </a:p>
          <a:p>
            <a:pPr marL="228600" indent="-228600">
              <a:lnSpc>
                <a:spcPct val="90000"/>
              </a:lnSpc>
              <a:spcBef>
                <a:spcPts val="1000"/>
              </a:spcBef>
              <a:buFont typeface="Arial" panose="020B0604020202020204" pitchFamily="34" charset="0"/>
              <a:buChar char="•"/>
            </a:pPr>
            <a:r>
              <a:rPr lang="fr-BE" sz="2800" dirty="0" err="1"/>
              <a:t>We</a:t>
            </a:r>
            <a:r>
              <a:rPr lang="fr-BE" sz="2800" dirty="0"/>
              <a:t> </a:t>
            </a:r>
            <a:r>
              <a:rPr lang="fr-BE" sz="2800" dirty="0" err="1"/>
              <a:t>will</a:t>
            </a:r>
            <a:r>
              <a:rPr lang="fr-BE" sz="2800" dirty="0"/>
              <a:t> come back to </a:t>
            </a:r>
            <a:r>
              <a:rPr lang="fr-BE" sz="2800" dirty="0" err="1"/>
              <a:t>usability</a:t>
            </a:r>
            <a:r>
              <a:rPr lang="fr-BE" sz="2800" dirty="0"/>
              <a:t> </a:t>
            </a:r>
            <a:r>
              <a:rPr lang="fr-BE" sz="2800" dirty="0" err="1"/>
              <a:t>further</a:t>
            </a:r>
            <a:r>
              <a:rPr lang="fr-BE" sz="2800" dirty="0"/>
              <a:t> and… </a:t>
            </a:r>
            <a:r>
              <a:rPr lang="fr-BE" sz="2800" dirty="0" err="1"/>
              <a:t>deeper</a:t>
            </a:r>
            <a:r>
              <a:rPr lang="fr-BE" sz="2800" dirty="0"/>
              <a:t>!</a:t>
            </a:r>
          </a:p>
          <a:p>
            <a:pPr>
              <a:lnSpc>
                <a:spcPct val="90000"/>
              </a:lnSpc>
              <a:spcBef>
                <a:spcPts val="1000"/>
              </a:spcBef>
            </a:pPr>
            <a:r>
              <a:rPr lang="hr-HR" sz="2800" b="0" i="0" kern="1200" dirty="0">
                <a:effectLst/>
                <a:latin typeface="Bahnschrift SemiLight" panose="020B0502040204020203" pitchFamily="34" charset="0"/>
                <a:ea typeface="+mn-ea"/>
                <a:cs typeface="+mn-cs"/>
              </a:rPr>
              <a:t> </a:t>
            </a:r>
            <a:endParaRPr lang="hr-HR" sz="2800" kern="1200" dirty="0">
              <a:latin typeface="Bahnschrift SemiLight" panose="020B0502040204020203" pitchFamily="34" charset="0"/>
              <a:ea typeface="+mn-ea"/>
              <a:cs typeface="+mn-cs"/>
            </a:endParaRPr>
          </a:p>
        </p:txBody>
      </p:sp>
      <p:sp>
        <p:nvSpPr>
          <p:cNvPr id="4" name="TextBox 3">
            <a:extLst>
              <a:ext uri="{FF2B5EF4-FFF2-40B4-BE49-F238E27FC236}">
                <a16:creationId xmlns:a16="http://schemas.microsoft.com/office/drawing/2014/main" id="{8AF95314-DCD6-1E2E-A41D-845BDEF35E72}"/>
              </a:ext>
            </a:extLst>
          </p:cNvPr>
          <p:cNvSpPr txBox="1"/>
          <p:nvPr/>
        </p:nvSpPr>
        <p:spPr>
          <a:xfrm>
            <a:off x="5257800" y="5715298"/>
            <a:ext cx="6096000" cy="923330"/>
          </a:xfrm>
          <a:prstGeom prst="rect">
            <a:avLst/>
          </a:prstGeom>
          <a:noFill/>
        </p:spPr>
        <p:txBody>
          <a:bodyPr wrap="square">
            <a:spAutoFit/>
          </a:bodyPr>
          <a:lstStyle/>
          <a:p>
            <a:pPr algn="ctr"/>
            <a:r>
              <a:rPr lang="en-US" b="0" i="1" dirty="0">
                <a:solidFill>
                  <a:srgbClr val="676767"/>
                </a:solidFill>
                <a:effectLst/>
                <a:latin typeface="Source Sans Variable"/>
              </a:rPr>
              <a:t>Much like Maslow's hierarchy, </a:t>
            </a:r>
            <a:r>
              <a:rPr lang="en-US" b="1" i="1" dirty="0" err="1">
                <a:solidFill>
                  <a:srgbClr val="676767"/>
                </a:solidFill>
                <a:effectLst/>
                <a:latin typeface="Source Sans Variable"/>
              </a:rPr>
              <a:t>Aarron</a:t>
            </a:r>
            <a:r>
              <a:rPr lang="en-US" b="1" i="1" dirty="0">
                <a:solidFill>
                  <a:srgbClr val="676767"/>
                </a:solidFill>
                <a:effectLst/>
                <a:latin typeface="Source Sans Variable"/>
              </a:rPr>
              <a:t> Walter's hierarchy of user needs </a:t>
            </a:r>
            <a:r>
              <a:rPr lang="en-US" b="0" i="1" dirty="0">
                <a:solidFill>
                  <a:srgbClr val="676767"/>
                </a:solidFill>
                <a:effectLst/>
                <a:latin typeface="Source Sans Variable"/>
              </a:rPr>
              <a:t>defines basic user needs that interfaces must fulfill before more advanced needs can be addressed.</a:t>
            </a:r>
            <a:endParaRPr lang="fr-BE" dirty="0"/>
          </a:p>
        </p:txBody>
      </p:sp>
      <p:sp>
        <p:nvSpPr>
          <p:cNvPr id="13" name="Freeform: Shape 12">
            <a:extLst>
              <a:ext uri="{FF2B5EF4-FFF2-40B4-BE49-F238E27FC236}">
                <a16:creationId xmlns:a16="http://schemas.microsoft.com/office/drawing/2014/main" id="{809B688D-8877-85FF-E989-22BA045D131A}"/>
              </a:ext>
            </a:extLst>
          </p:cNvPr>
          <p:cNvSpPr/>
          <p:nvPr/>
        </p:nvSpPr>
        <p:spPr>
          <a:xfrm>
            <a:off x="6745619" y="2607020"/>
            <a:ext cx="1671484" cy="2865452"/>
          </a:xfrm>
          <a:custGeom>
            <a:avLst/>
            <a:gdLst>
              <a:gd name="connsiteX0" fmla="*/ 1671484 w 1671484"/>
              <a:gd name="connsiteY0" fmla="*/ 0 h 2861187"/>
              <a:gd name="connsiteX1" fmla="*/ 875071 w 1671484"/>
              <a:gd name="connsiteY1" fmla="*/ 2861187 h 2861187"/>
              <a:gd name="connsiteX2" fmla="*/ 0 w 1671484"/>
              <a:gd name="connsiteY2" fmla="*/ 2861187 h 2861187"/>
              <a:gd name="connsiteX3" fmla="*/ 1671484 w 1671484"/>
              <a:gd name="connsiteY3" fmla="*/ 0 h 2861187"/>
            </a:gdLst>
            <a:ahLst/>
            <a:cxnLst>
              <a:cxn ang="0">
                <a:pos x="connsiteX0" y="connsiteY0"/>
              </a:cxn>
              <a:cxn ang="0">
                <a:pos x="connsiteX1" y="connsiteY1"/>
              </a:cxn>
              <a:cxn ang="0">
                <a:pos x="connsiteX2" y="connsiteY2"/>
              </a:cxn>
              <a:cxn ang="0">
                <a:pos x="connsiteX3" y="connsiteY3"/>
              </a:cxn>
            </a:cxnLst>
            <a:rect l="l" t="t" r="r" b="b"/>
            <a:pathLst>
              <a:path w="1671484" h="2861187">
                <a:moveTo>
                  <a:pt x="1671484" y="0"/>
                </a:moveTo>
                <a:lnTo>
                  <a:pt x="875071" y="2861187"/>
                </a:lnTo>
                <a:lnTo>
                  <a:pt x="0" y="2861187"/>
                </a:lnTo>
                <a:lnTo>
                  <a:pt x="1671484" y="0"/>
                </a:lnTo>
                <a:close/>
              </a:path>
            </a:pathLst>
          </a:custGeom>
          <a:solidFill>
            <a:srgbClr val="E2EF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aphicFrame>
        <p:nvGraphicFramePr>
          <p:cNvPr id="14" name="Diagram 13">
            <a:extLst>
              <a:ext uri="{FF2B5EF4-FFF2-40B4-BE49-F238E27FC236}">
                <a16:creationId xmlns:a16="http://schemas.microsoft.com/office/drawing/2014/main" id="{E5108854-7A35-42C3-6167-EDA5D66240C0}"/>
              </a:ext>
            </a:extLst>
          </p:cNvPr>
          <p:cNvGraphicFramePr/>
          <p:nvPr>
            <p:extLst>
              <p:ext uri="{D42A27DB-BD31-4B8C-83A1-F6EECF244321}">
                <p14:modId xmlns:p14="http://schemas.microsoft.com/office/powerpoint/2010/main" val="3452620956"/>
              </p:ext>
            </p:extLst>
          </p:nvPr>
        </p:nvGraphicFramePr>
        <p:xfrm>
          <a:off x="6742343" y="2367048"/>
          <a:ext cx="3641212" cy="30998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1F93A6A8-3F26-AC54-0EAA-8FB3F930D828}"/>
              </a:ext>
            </a:extLst>
          </p:cNvPr>
          <p:cNvSpPr txBox="1"/>
          <p:nvPr/>
        </p:nvSpPr>
        <p:spPr>
          <a:xfrm>
            <a:off x="6494641" y="3093066"/>
            <a:ext cx="923651" cy="369332"/>
          </a:xfrm>
          <a:prstGeom prst="rect">
            <a:avLst/>
          </a:prstGeom>
          <a:noFill/>
        </p:spPr>
        <p:txBody>
          <a:bodyPr wrap="none" rtlCol="0">
            <a:spAutoFit/>
          </a:bodyPr>
          <a:lstStyle/>
          <a:p>
            <a:r>
              <a:rPr lang="fr-BE" b="1" dirty="0">
                <a:solidFill>
                  <a:srgbClr val="00AB44"/>
                </a:solidFill>
              </a:rPr>
              <a:t>Do </a:t>
            </a:r>
            <a:r>
              <a:rPr lang="fr-BE" b="1" dirty="0" err="1">
                <a:solidFill>
                  <a:srgbClr val="00AB44"/>
                </a:solidFill>
              </a:rPr>
              <a:t>this</a:t>
            </a:r>
            <a:endParaRPr lang="fr-BE" b="1" dirty="0">
              <a:solidFill>
                <a:srgbClr val="00AB44"/>
              </a:solidFill>
            </a:endParaRPr>
          </a:p>
        </p:txBody>
      </p:sp>
      <p:sp>
        <p:nvSpPr>
          <p:cNvPr id="16" name="Arc 15">
            <a:extLst>
              <a:ext uri="{FF2B5EF4-FFF2-40B4-BE49-F238E27FC236}">
                <a16:creationId xmlns:a16="http://schemas.microsoft.com/office/drawing/2014/main" id="{BB46E598-143F-4636-B29B-5DACEA5E056D}"/>
              </a:ext>
            </a:extLst>
          </p:cNvPr>
          <p:cNvSpPr/>
          <p:nvPr/>
        </p:nvSpPr>
        <p:spPr>
          <a:xfrm rot="11015145">
            <a:off x="6874238" y="3019945"/>
            <a:ext cx="1573161" cy="1105506"/>
          </a:xfrm>
          <a:prstGeom prst="arc">
            <a:avLst>
              <a:gd name="adj1" fmla="val 15582217"/>
              <a:gd name="adj2" fmla="val 291583"/>
            </a:avLst>
          </a:prstGeom>
          <a:noFill/>
          <a:ln w="38100">
            <a:solidFill>
              <a:srgbClr val="00AB44"/>
            </a:solidFill>
            <a:headEnd type="triangle"/>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fr-BE"/>
          </a:p>
        </p:txBody>
      </p:sp>
    </p:spTree>
    <p:extLst>
      <p:ext uri="{BB962C8B-B14F-4D97-AF65-F5344CB8AC3E}">
        <p14:creationId xmlns:p14="http://schemas.microsoft.com/office/powerpoint/2010/main" val="7281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0177-B953-40CD-352C-1886B9DF8FA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09008594-8ECA-0466-27B4-44C981137F8C}"/>
              </a:ext>
            </a:extLst>
          </p:cNvPr>
          <p:cNvSpPr txBox="1"/>
          <p:nvPr/>
        </p:nvSpPr>
        <p:spPr>
          <a:xfrm>
            <a:off x="838200" y="1937551"/>
            <a:ext cx="9651274" cy="4401205"/>
          </a:xfrm>
          <a:prstGeom prst="rect">
            <a:avLst/>
          </a:prstGeom>
          <a:noFill/>
        </p:spPr>
        <p:txBody>
          <a:bodyPr wrap="square">
            <a:spAutoFit/>
          </a:bodyPr>
          <a:lstStyle/>
          <a:p>
            <a:pPr>
              <a:buNone/>
            </a:pPr>
            <a:r>
              <a:rPr lang="en-US" sz="2000" dirty="0">
                <a:solidFill>
                  <a:srgbClr val="000000"/>
                </a:solidFill>
                <a:latin typeface="Bahnschrift SemiLight"/>
                <a:ea typeface="Satoshi Regular"/>
              </a:rPr>
              <a:t>Throughout this course, you </a:t>
            </a:r>
            <a:r>
              <a:rPr lang="en-US" sz="2000" b="1" dirty="0">
                <a:solidFill>
                  <a:srgbClr val="000000"/>
                </a:solidFill>
                <a:latin typeface="Bahnschrift SemiLight"/>
                <a:ea typeface="Satoshi Regular"/>
              </a:rPr>
              <a:t>will explore </a:t>
            </a:r>
            <a:r>
              <a:rPr lang="en-US" sz="2000" dirty="0">
                <a:solidFill>
                  <a:srgbClr val="000000"/>
                </a:solidFill>
                <a:latin typeface="Bahnschrift SemiLight"/>
                <a:ea typeface="Satoshi Regular"/>
              </a:rPr>
              <a:t>the essential principles that drive intuitive and effective user experiences. You </a:t>
            </a:r>
            <a:r>
              <a:rPr lang="en-US" sz="2000" b="1" dirty="0">
                <a:solidFill>
                  <a:srgbClr val="000000"/>
                </a:solidFill>
                <a:latin typeface="Bahnschrift SemiLight"/>
                <a:ea typeface="Satoshi Regular"/>
              </a:rPr>
              <a:t>will learn </a:t>
            </a:r>
            <a:r>
              <a:rPr lang="en-US" sz="2000" dirty="0">
                <a:solidFill>
                  <a:srgbClr val="000000"/>
                </a:solidFill>
                <a:latin typeface="Bahnschrift SemiLight"/>
                <a:ea typeface="Satoshi Regular"/>
              </a:rPr>
              <a:t>how design decisions impact usability, and how visual structure, consistency, and user feedback </a:t>
            </a:r>
            <a:r>
              <a:rPr lang="en-US" sz="2000" b="1" dirty="0">
                <a:solidFill>
                  <a:srgbClr val="000000"/>
                </a:solidFill>
                <a:latin typeface="Bahnschrift SemiLight"/>
                <a:ea typeface="Satoshi Regular"/>
              </a:rPr>
              <a:t>will shape </a:t>
            </a:r>
            <a:r>
              <a:rPr lang="en-US" sz="2000" dirty="0">
                <a:solidFill>
                  <a:srgbClr val="000000"/>
                </a:solidFill>
                <a:latin typeface="Bahnschrift SemiLight"/>
                <a:ea typeface="Satoshi Regular"/>
              </a:rPr>
              <a:t>the way people interact with digital products.</a:t>
            </a:r>
          </a:p>
          <a:p>
            <a:pPr>
              <a:buNone/>
            </a:pPr>
            <a:endParaRPr lang="en-US" sz="2000" dirty="0">
              <a:solidFill>
                <a:srgbClr val="000000"/>
              </a:solidFill>
              <a:latin typeface="Bahnschrift SemiLight"/>
              <a:ea typeface="Satoshi Regular"/>
            </a:endParaRPr>
          </a:p>
          <a:p>
            <a:pPr>
              <a:buNone/>
            </a:pPr>
            <a:r>
              <a:rPr lang="en-US" sz="2000" dirty="0">
                <a:solidFill>
                  <a:srgbClr val="000000"/>
                </a:solidFill>
                <a:latin typeface="Bahnschrift SemiLight"/>
                <a:ea typeface="Satoshi Regular"/>
              </a:rPr>
              <a:t>You </a:t>
            </a:r>
            <a:r>
              <a:rPr lang="en-US" sz="2000" b="1" dirty="0">
                <a:solidFill>
                  <a:srgbClr val="000000"/>
                </a:solidFill>
                <a:latin typeface="Bahnschrift SemiLight"/>
                <a:ea typeface="Satoshi Regular"/>
              </a:rPr>
              <a:t>will understand </a:t>
            </a:r>
            <a:r>
              <a:rPr lang="en-US" sz="2000" dirty="0">
                <a:solidFill>
                  <a:srgbClr val="000000"/>
                </a:solidFill>
                <a:latin typeface="Bahnschrift SemiLight"/>
                <a:ea typeface="Satoshi Regular"/>
              </a:rPr>
              <a:t>how to:</a:t>
            </a:r>
          </a:p>
          <a:p>
            <a:pPr marL="285750" indent="-285750">
              <a:buFont typeface="Arial" panose="020B0604020202020204" pitchFamily="34" charset="0"/>
              <a:buChar char="•"/>
            </a:pPr>
            <a:r>
              <a:rPr lang="en-US" sz="2000" dirty="0">
                <a:solidFill>
                  <a:srgbClr val="000000"/>
                </a:solidFill>
                <a:latin typeface="Bahnschrift SemiLight"/>
                <a:ea typeface="Satoshi Regular"/>
              </a:rPr>
              <a:t>Apply core design principles (alignment, hierarchy, contrast, proximity)</a:t>
            </a:r>
          </a:p>
          <a:p>
            <a:pPr marL="285750" indent="-285750">
              <a:buFont typeface="Arial" panose="020B0604020202020204" pitchFamily="34" charset="0"/>
              <a:buChar char="•"/>
            </a:pPr>
            <a:r>
              <a:rPr lang="en-US" sz="2000" dirty="0">
                <a:solidFill>
                  <a:srgbClr val="000000"/>
                </a:solidFill>
                <a:latin typeface="Bahnschrift SemiLight"/>
                <a:ea typeface="Satoshi Regular"/>
              </a:rPr>
              <a:t>Evaluate interfaces using usability heuristics</a:t>
            </a:r>
          </a:p>
          <a:p>
            <a:pPr marL="285750" indent="-285750">
              <a:buFont typeface="Arial" panose="020B0604020202020204" pitchFamily="34" charset="0"/>
              <a:buChar char="•"/>
            </a:pPr>
            <a:r>
              <a:rPr lang="en-US" sz="2000" dirty="0">
                <a:solidFill>
                  <a:srgbClr val="000000"/>
                </a:solidFill>
                <a:latin typeface="Bahnschrift SemiLight"/>
                <a:ea typeface="Satoshi Regular"/>
              </a:rPr>
              <a:t>Reduce cognitive load and improve navigation flow</a:t>
            </a:r>
          </a:p>
          <a:p>
            <a:pPr marL="285750" indent="-285750">
              <a:buFont typeface="Arial" panose="020B0604020202020204" pitchFamily="34" charset="0"/>
              <a:buChar char="•"/>
            </a:pPr>
            <a:r>
              <a:rPr lang="en-US" sz="2000" dirty="0">
                <a:solidFill>
                  <a:srgbClr val="000000"/>
                </a:solidFill>
                <a:latin typeface="Bahnschrift SemiLight"/>
                <a:ea typeface="Satoshi Regular"/>
              </a:rPr>
              <a:t>Design with accessibility and inclusivity in mind</a:t>
            </a:r>
          </a:p>
          <a:p>
            <a:pPr marL="285750" indent="-285750">
              <a:buFont typeface="Arial" panose="020B0604020202020204" pitchFamily="34" charset="0"/>
              <a:buChar char="•"/>
            </a:pPr>
            <a:r>
              <a:rPr lang="en-US" sz="2000" dirty="0">
                <a:solidFill>
                  <a:srgbClr val="000000"/>
                </a:solidFill>
                <a:latin typeface="Bahnschrift SemiLight"/>
                <a:ea typeface="Satoshi Regular"/>
              </a:rPr>
              <a:t>Create user-friendly, responsive layouts that enhance the user journey</a:t>
            </a:r>
          </a:p>
          <a:p>
            <a:pPr>
              <a:buNone/>
            </a:pPr>
            <a:endParaRPr lang="en-US" sz="2000" dirty="0">
              <a:solidFill>
                <a:srgbClr val="000000"/>
              </a:solidFill>
              <a:latin typeface="Bahnschrift SemiLight"/>
              <a:ea typeface="Satoshi Regular"/>
            </a:endParaRPr>
          </a:p>
          <a:p>
            <a:pPr>
              <a:buNone/>
            </a:pPr>
            <a:r>
              <a:rPr lang="en-US" sz="2000" dirty="0">
                <a:solidFill>
                  <a:srgbClr val="000000"/>
                </a:solidFill>
                <a:latin typeface="Bahnschrift SemiLight"/>
                <a:ea typeface="Satoshi Regular"/>
              </a:rPr>
              <a:t>These principles will be at the heart of successful UX design. As you progress, you </a:t>
            </a:r>
            <a:r>
              <a:rPr lang="en-US" sz="2000" b="1" dirty="0">
                <a:solidFill>
                  <a:srgbClr val="000000"/>
                </a:solidFill>
                <a:latin typeface="Bahnschrift SemiLight"/>
                <a:ea typeface="Satoshi Regular"/>
              </a:rPr>
              <a:t>will apply </a:t>
            </a:r>
            <a:r>
              <a:rPr lang="en-US" sz="2000" dirty="0">
                <a:solidFill>
                  <a:srgbClr val="000000"/>
                </a:solidFill>
                <a:latin typeface="Bahnschrift SemiLight"/>
                <a:ea typeface="Satoshi Regular"/>
              </a:rPr>
              <a:t>a user-centered mindset, </a:t>
            </a:r>
            <a:r>
              <a:rPr lang="en-US" sz="2000" b="1" dirty="0">
                <a:solidFill>
                  <a:srgbClr val="000000"/>
                </a:solidFill>
                <a:latin typeface="Bahnschrift SemiLight"/>
                <a:ea typeface="Satoshi Regular"/>
              </a:rPr>
              <a:t>test</a:t>
            </a:r>
            <a:r>
              <a:rPr lang="en-US" sz="2000" dirty="0">
                <a:solidFill>
                  <a:srgbClr val="000000"/>
                </a:solidFill>
                <a:latin typeface="Bahnschrift SemiLight"/>
                <a:ea typeface="Satoshi Regular"/>
              </a:rPr>
              <a:t> your ideas, and </a:t>
            </a:r>
            <a:r>
              <a:rPr lang="en-US" sz="2000" b="1" dirty="0">
                <a:solidFill>
                  <a:srgbClr val="000000"/>
                </a:solidFill>
                <a:latin typeface="Bahnschrift SemiLight"/>
                <a:ea typeface="Satoshi Regular"/>
              </a:rPr>
              <a:t>iterate</a:t>
            </a:r>
            <a:r>
              <a:rPr lang="en-US" sz="2000" dirty="0">
                <a:solidFill>
                  <a:srgbClr val="000000"/>
                </a:solidFill>
                <a:latin typeface="Bahnschrift SemiLight"/>
                <a:ea typeface="Satoshi Regular"/>
              </a:rPr>
              <a:t> based on feedback.</a:t>
            </a:r>
          </a:p>
        </p:txBody>
      </p:sp>
    </p:spTree>
    <p:extLst>
      <p:ext uri="{BB962C8B-B14F-4D97-AF65-F5344CB8AC3E}">
        <p14:creationId xmlns:p14="http://schemas.microsoft.com/office/powerpoint/2010/main" val="3451939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80860-69E8-A758-8589-44ED10F18F4E}"/>
              </a:ext>
            </a:extLst>
          </p:cNvPr>
          <p:cNvSpPr>
            <a:spLocks noGrp="1"/>
          </p:cNvSpPr>
          <p:nvPr>
            <p:ph type="title"/>
          </p:nvPr>
        </p:nvSpPr>
        <p:spPr>
          <a:xfrm>
            <a:off x="838200" y="365125"/>
            <a:ext cx="10515600" cy="1325563"/>
          </a:xfrm>
        </p:spPr>
        <p:txBody>
          <a:bodyPr anchor="ctr">
            <a:normAutofit/>
          </a:bodyPr>
          <a:lstStyle/>
          <a:p>
            <a:r>
              <a:rPr lang="en-US" b="1" i="0" dirty="0">
                <a:effectLst/>
              </a:rPr>
              <a:t>2.Increases efficiency</a:t>
            </a:r>
            <a:endParaRPr lang="fr-BE" b="1" dirty="0"/>
          </a:p>
        </p:txBody>
      </p:sp>
      <p:sp>
        <p:nvSpPr>
          <p:cNvPr id="3" name="Content Placeholder 2">
            <a:extLst>
              <a:ext uri="{FF2B5EF4-FFF2-40B4-BE49-F238E27FC236}">
                <a16:creationId xmlns:a16="http://schemas.microsoft.com/office/drawing/2014/main" id="{0B2159EA-FE9C-12C4-2B4B-48FF8B2A28E0}"/>
              </a:ext>
            </a:extLst>
          </p:cNvPr>
          <p:cNvSpPr>
            <a:spLocks noGrp="1"/>
          </p:cNvSpPr>
          <p:nvPr>
            <p:ph sz="half" idx="1"/>
          </p:nvPr>
        </p:nvSpPr>
        <p:spPr>
          <a:xfrm>
            <a:off x="838200" y="1825625"/>
            <a:ext cx="5181600" cy="4351338"/>
          </a:xfrm>
        </p:spPr>
        <p:txBody>
          <a:bodyPr>
            <a:normAutofit/>
          </a:bodyPr>
          <a:lstStyle/>
          <a:p>
            <a:r>
              <a:rPr lang="en-US" dirty="0"/>
              <a:t>By streamlining processes and reducing unnecessary steps, design principles help users complete tasks faster. A clear hierarchy, minimal distractions, and smart automation contribute to smooth workflows.</a:t>
            </a:r>
            <a:endParaRPr lang="fr-BE" dirty="0"/>
          </a:p>
        </p:txBody>
      </p:sp>
      <p:pic>
        <p:nvPicPr>
          <p:cNvPr id="5" name="Picture 4">
            <a:extLst>
              <a:ext uri="{FF2B5EF4-FFF2-40B4-BE49-F238E27FC236}">
                <a16:creationId xmlns:a16="http://schemas.microsoft.com/office/drawing/2014/main" id="{4A74F760-68CA-E943-D98F-828BF0DB5588}"/>
              </a:ext>
            </a:extLst>
          </p:cNvPr>
          <p:cNvPicPr>
            <a:picLocks noChangeAspect="1"/>
          </p:cNvPicPr>
          <p:nvPr/>
        </p:nvPicPr>
        <p:blipFill>
          <a:blip r:embed="rId3"/>
          <a:srcRect l="25925" r="29420"/>
          <a:stretch/>
        </p:blipFill>
        <p:spPr>
          <a:xfrm>
            <a:off x="6172200" y="1825625"/>
            <a:ext cx="5181600" cy="4351338"/>
          </a:xfrm>
          <a:prstGeom prst="rect">
            <a:avLst/>
          </a:prstGeom>
          <a:noFill/>
        </p:spPr>
      </p:pic>
      <p:sp>
        <p:nvSpPr>
          <p:cNvPr id="4" name="TextBox 3">
            <a:extLst>
              <a:ext uri="{FF2B5EF4-FFF2-40B4-BE49-F238E27FC236}">
                <a16:creationId xmlns:a16="http://schemas.microsoft.com/office/drawing/2014/main" id="{27DEF29F-619B-CB2A-C320-029D1782BE03}"/>
              </a:ext>
            </a:extLst>
          </p:cNvPr>
          <p:cNvSpPr txBox="1"/>
          <p:nvPr/>
        </p:nvSpPr>
        <p:spPr>
          <a:xfrm>
            <a:off x="10396281" y="6176963"/>
            <a:ext cx="184731" cy="276999"/>
          </a:xfrm>
          <a:prstGeom prst="rect">
            <a:avLst/>
          </a:prstGeom>
          <a:noFill/>
        </p:spPr>
        <p:txBody>
          <a:bodyPr wrap="none" rtlCol="0">
            <a:spAutoFit/>
          </a:bodyPr>
          <a:lstStyle/>
          <a:p>
            <a:endParaRPr lang="fr-BE" sz="1200" dirty="0"/>
          </a:p>
        </p:txBody>
      </p:sp>
      <p:sp>
        <p:nvSpPr>
          <p:cNvPr id="9" name="TextBox 8">
            <a:extLst>
              <a:ext uri="{FF2B5EF4-FFF2-40B4-BE49-F238E27FC236}">
                <a16:creationId xmlns:a16="http://schemas.microsoft.com/office/drawing/2014/main" id="{76417631-2A37-BD62-599C-44F758E6D846}"/>
              </a:ext>
            </a:extLst>
          </p:cNvPr>
          <p:cNvSpPr txBox="1"/>
          <p:nvPr/>
        </p:nvSpPr>
        <p:spPr>
          <a:xfrm>
            <a:off x="6172200" y="6215876"/>
            <a:ext cx="6096000"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https://www.revechat.com/blog/5-ways-increase-efficiency-support-team/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1298081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C66A6-7510-FFF7-81B2-F71738C0A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1B73B-D153-1997-9746-B79DE5F00694}"/>
              </a:ext>
            </a:extLst>
          </p:cNvPr>
          <p:cNvSpPr>
            <a:spLocks noGrp="1"/>
          </p:cNvSpPr>
          <p:nvPr>
            <p:ph type="title"/>
          </p:nvPr>
        </p:nvSpPr>
        <p:spPr/>
        <p:txBody>
          <a:bodyPr/>
          <a:lstStyle/>
          <a:p>
            <a:r>
              <a:rPr lang="en-US" b="1" dirty="0"/>
              <a:t>3.Improves decision-making</a:t>
            </a:r>
            <a:endParaRPr lang="fr-BE" b="1" dirty="0"/>
          </a:p>
        </p:txBody>
      </p:sp>
      <p:sp>
        <p:nvSpPr>
          <p:cNvPr id="3" name="Content Placeholder 2">
            <a:extLst>
              <a:ext uri="{FF2B5EF4-FFF2-40B4-BE49-F238E27FC236}">
                <a16:creationId xmlns:a16="http://schemas.microsoft.com/office/drawing/2014/main" id="{52E53CC0-FBC0-4A43-5115-B150206A820C}"/>
              </a:ext>
            </a:extLst>
          </p:cNvPr>
          <p:cNvSpPr>
            <a:spLocks noGrp="1"/>
          </p:cNvSpPr>
          <p:nvPr>
            <p:ph idx="1"/>
          </p:nvPr>
        </p:nvSpPr>
        <p:spPr/>
        <p:txBody>
          <a:bodyPr/>
          <a:lstStyle/>
          <a:p>
            <a:r>
              <a:rPr lang="en-US" dirty="0"/>
              <a:t>Good design reduces decision fatigue by organizing information logically, minimizing choices, and emphasizing key actions. This allows users to make quicker and more confident decisions.</a:t>
            </a:r>
            <a:endParaRPr lang="fr-BE" dirty="0"/>
          </a:p>
        </p:txBody>
      </p:sp>
      <p:pic>
        <p:nvPicPr>
          <p:cNvPr id="27650" name="Picture 2" descr="Improve Decision Making &amp; Learn to take Right Decisions Everyday Life – I  Big Wonder">
            <a:extLst>
              <a:ext uri="{FF2B5EF4-FFF2-40B4-BE49-F238E27FC236}">
                <a16:creationId xmlns:a16="http://schemas.microsoft.com/office/drawing/2014/main" id="{FDC7180E-0033-7F31-3228-8E1DAD5AD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3195638"/>
            <a:ext cx="8572500" cy="2981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C07E83-A625-9ABE-A084-287567E76908}"/>
              </a:ext>
            </a:extLst>
          </p:cNvPr>
          <p:cNvSpPr txBox="1"/>
          <p:nvPr/>
        </p:nvSpPr>
        <p:spPr>
          <a:xfrm>
            <a:off x="1474531" y="6311900"/>
            <a:ext cx="9777035"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https://www.cxtoday.com/contact-center/real-time-decision-making-empowering-your-team-for-immediate-customer-solutions/</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1485219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E784B-3FA6-0E0A-D7D9-434E89596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13A45-2E8C-930E-8BB3-50CF3FDD8568}"/>
              </a:ext>
            </a:extLst>
          </p:cNvPr>
          <p:cNvSpPr>
            <a:spLocks noGrp="1"/>
          </p:cNvSpPr>
          <p:nvPr>
            <p:ph type="title"/>
          </p:nvPr>
        </p:nvSpPr>
        <p:spPr>
          <a:xfrm>
            <a:off x="838200" y="365125"/>
            <a:ext cx="10515600" cy="1325563"/>
          </a:xfrm>
        </p:spPr>
        <p:txBody>
          <a:bodyPr anchor="ctr">
            <a:normAutofit/>
          </a:bodyPr>
          <a:lstStyle/>
          <a:p>
            <a:r>
              <a:rPr lang="en-US" b="1" dirty="0"/>
              <a:t>4.</a:t>
            </a:r>
            <a:r>
              <a:rPr lang="en-US" dirty="0"/>
              <a:t> Decreases c</a:t>
            </a:r>
            <a:r>
              <a:rPr lang="en-US" b="1" dirty="0"/>
              <a:t>ognitive load</a:t>
            </a:r>
          </a:p>
        </p:txBody>
      </p:sp>
      <p:sp>
        <p:nvSpPr>
          <p:cNvPr id="3" name="Content Placeholder 2">
            <a:extLst>
              <a:ext uri="{FF2B5EF4-FFF2-40B4-BE49-F238E27FC236}">
                <a16:creationId xmlns:a16="http://schemas.microsoft.com/office/drawing/2014/main" id="{4299DFED-6545-A6D3-C351-178541E42A4D}"/>
              </a:ext>
            </a:extLst>
          </p:cNvPr>
          <p:cNvSpPr>
            <a:spLocks noGrp="1"/>
          </p:cNvSpPr>
          <p:nvPr>
            <p:ph sz="half" idx="1"/>
          </p:nvPr>
        </p:nvSpPr>
        <p:spPr>
          <a:xfrm>
            <a:off x="838200" y="1825625"/>
            <a:ext cx="5181600" cy="4351338"/>
          </a:xfrm>
        </p:spPr>
        <p:txBody>
          <a:bodyPr>
            <a:normAutofit/>
          </a:bodyPr>
          <a:lstStyle/>
          <a:p>
            <a:r>
              <a:rPr lang="en-US" sz="2400" b="0" i="0" dirty="0">
                <a:effectLst/>
              </a:rPr>
              <a:t>Definition: The amount of mental resources needed to understand and interact with an interface.</a:t>
            </a:r>
          </a:p>
          <a:p>
            <a:r>
              <a:rPr lang="fr-BE" sz="2400" dirty="0"/>
              <a:t>Causes </a:t>
            </a:r>
          </a:p>
          <a:p>
            <a:pPr lvl="1"/>
            <a:r>
              <a:rPr lang="en-US" b="0" i="0" dirty="0">
                <a:effectLst/>
              </a:rPr>
              <a:t>Too many choices</a:t>
            </a:r>
          </a:p>
          <a:p>
            <a:pPr lvl="1"/>
            <a:r>
              <a:rPr lang="en-US" b="0" i="0" dirty="0">
                <a:effectLst/>
              </a:rPr>
              <a:t>Too much thought required</a:t>
            </a:r>
          </a:p>
          <a:p>
            <a:pPr lvl="1"/>
            <a:r>
              <a:rPr lang="en-US" b="0" i="0" dirty="0">
                <a:effectLst/>
              </a:rPr>
              <a:t>Lack of clarity</a:t>
            </a:r>
          </a:p>
          <a:p>
            <a:pPr marL="457200" lvl="1" indent="0">
              <a:buNone/>
            </a:pPr>
            <a:r>
              <a:rPr lang="en-US" b="0" i="0" dirty="0">
                <a:effectLst/>
              </a:rPr>
              <a:t>Each of these factors will require processing and takes up mental resources that doesn’t actually help users understand the content.</a:t>
            </a:r>
          </a:p>
          <a:p>
            <a:endParaRPr lang="fr-BE" sz="2400" dirty="0"/>
          </a:p>
        </p:txBody>
      </p:sp>
      <p:pic>
        <p:nvPicPr>
          <p:cNvPr id="28674" name="Picture 2" descr="Maximizing Learning in Healthcare Simulation: Managing Cognitive Load |  HealthySimulation.com">
            <a:extLst>
              <a:ext uri="{FF2B5EF4-FFF2-40B4-BE49-F238E27FC236}">
                <a16:creationId xmlns:a16="http://schemas.microsoft.com/office/drawing/2014/main" id="{775F1828-26BD-EC05-ADB5-B9711D60C7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2271935"/>
            <a:ext cx="5181600" cy="3458718"/>
          </a:xfrm>
          <a:prstGeom prst="rect">
            <a:avLst/>
          </a:prstGeom>
          <a:solidFill>
            <a:srgbClr val="FFFFFF"/>
          </a:solidFill>
        </p:spPr>
      </p:pic>
      <p:sp>
        <p:nvSpPr>
          <p:cNvPr id="4" name="TextBox 3">
            <a:extLst>
              <a:ext uri="{FF2B5EF4-FFF2-40B4-BE49-F238E27FC236}">
                <a16:creationId xmlns:a16="http://schemas.microsoft.com/office/drawing/2014/main" id="{E08038BD-4FEA-07A2-6EA2-3C6FCABE1324}"/>
              </a:ext>
            </a:extLst>
          </p:cNvPr>
          <p:cNvSpPr txBox="1"/>
          <p:nvPr/>
        </p:nvSpPr>
        <p:spPr>
          <a:xfrm>
            <a:off x="6134100" y="5771706"/>
            <a:ext cx="5359993" cy="276999"/>
          </a:xfrm>
          <a:prstGeom prst="rect">
            <a:avLst/>
          </a:prstGeom>
          <a:noFill/>
        </p:spPr>
        <p:txBody>
          <a:bodyPr wrap="none" rtlCol="0">
            <a:spAutoFit/>
          </a:bodyPr>
          <a:lstStyle/>
          <a:p>
            <a:r>
              <a:rPr lang="fr-BE" sz="1200" dirty="0"/>
              <a:t>Source: </a:t>
            </a:r>
            <a:r>
              <a:rPr lang="fr-BE" sz="1200" dirty="0">
                <a:hlinkClick r:id="rId4"/>
              </a:rPr>
              <a:t>https://www.healthysimulation.com/hearing-voices-psychiatry-simulation/</a:t>
            </a:r>
            <a:r>
              <a:rPr lang="fr-BE" sz="1200" dirty="0"/>
              <a:t> </a:t>
            </a:r>
          </a:p>
        </p:txBody>
      </p:sp>
    </p:spTree>
    <p:extLst>
      <p:ext uri="{BB962C8B-B14F-4D97-AF65-F5344CB8AC3E}">
        <p14:creationId xmlns:p14="http://schemas.microsoft.com/office/powerpoint/2010/main" val="1845277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15686-86CB-6C7A-687A-DA165ADB30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F7426-C774-6922-0A4C-7AAACE2B6F93}"/>
              </a:ext>
            </a:extLst>
          </p:cNvPr>
          <p:cNvSpPr>
            <a:spLocks noGrp="1"/>
          </p:cNvSpPr>
          <p:nvPr>
            <p:ph type="title"/>
          </p:nvPr>
        </p:nvSpPr>
        <p:spPr/>
        <p:txBody>
          <a:bodyPr/>
          <a:lstStyle/>
          <a:p>
            <a:r>
              <a:rPr lang="en-US" b="1" dirty="0"/>
              <a:t>4.</a:t>
            </a:r>
            <a:r>
              <a:rPr lang="en-US" dirty="0"/>
              <a:t> Decreases c</a:t>
            </a:r>
            <a:r>
              <a:rPr lang="en-US" b="1" dirty="0"/>
              <a:t>ognitive load</a:t>
            </a:r>
            <a:endParaRPr lang="fr-BE" b="1" dirty="0"/>
          </a:p>
        </p:txBody>
      </p:sp>
      <p:sp>
        <p:nvSpPr>
          <p:cNvPr id="3" name="Content Placeholder 2">
            <a:extLst>
              <a:ext uri="{FF2B5EF4-FFF2-40B4-BE49-F238E27FC236}">
                <a16:creationId xmlns:a16="http://schemas.microsoft.com/office/drawing/2014/main" id="{190AD093-5E48-D2C4-06EE-6FC00D707650}"/>
              </a:ext>
            </a:extLst>
          </p:cNvPr>
          <p:cNvSpPr>
            <a:spLocks noGrp="1"/>
          </p:cNvSpPr>
          <p:nvPr>
            <p:ph idx="1"/>
          </p:nvPr>
        </p:nvSpPr>
        <p:spPr/>
        <p:txBody>
          <a:bodyPr>
            <a:normAutofit fontScale="77500" lnSpcReduction="20000"/>
          </a:bodyPr>
          <a:lstStyle/>
          <a:p>
            <a:pPr marL="0" indent="0">
              <a:buNone/>
            </a:pPr>
            <a:r>
              <a:rPr lang="en-US" sz="3600" b="1" dirty="0"/>
              <a:t>Methods for Reducing Cognitive Load</a:t>
            </a:r>
          </a:p>
          <a:p>
            <a:pPr>
              <a:buFont typeface="Arial" panose="020B0604020202020204" pitchFamily="34" charset="0"/>
              <a:buChar char="•"/>
            </a:pPr>
            <a:r>
              <a:rPr lang="en-US" b="1" dirty="0"/>
              <a:t>Remove Unnecessary Elements</a:t>
            </a:r>
            <a:r>
              <a:rPr lang="en-US" dirty="0"/>
              <a:t>: Keep designs simple and avoid clutter that distracts users.</a:t>
            </a:r>
          </a:p>
          <a:p>
            <a:pPr>
              <a:buFont typeface="Arial" panose="020B0604020202020204" pitchFamily="34" charset="0"/>
              <a:buChar char="•"/>
            </a:pPr>
            <a:r>
              <a:rPr lang="en-US" b="1" dirty="0"/>
              <a:t>Use Familiar Design Patterns</a:t>
            </a:r>
            <a:r>
              <a:rPr lang="en-US" dirty="0"/>
              <a:t>: Leverage common UI patterns to reduce learning effort.</a:t>
            </a:r>
          </a:p>
          <a:p>
            <a:pPr>
              <a:buFont typeface="Arial" panose="020B0604020202020204" pitchFamily="34" charset="0"/>
              <a:buChar char="•"/>
            </a:pPr>
            <a:r>
              <a:rPr lang="en-US" b="1" dirty="0"/>
              <a:t>Eliminate Extra Tasks</a:t>
            </a:r>
            <a:r>
              <a:rPr lang="en-US" dirty="0"/>
              <a:t>: Reduce reading, memory load, and decision-making for users.</a:t>
            </a:r>
          </a:p>
          <a:p>
            <a:pPr>
              <a:buFont typeface="Arial" panose="020B0604020202020204" pitchFamily="34" charset="0"/>
              <a:buChar char="•"/>
            </a:pPr>
            <a:r>
              <a:rPr lang="en-US" b="1" dirty="0"/>
              <a:t>Minimize Choices</a:t>
            </a:r>
            <a:r>
              <a:rPr lang="en-US" dirty="0"/>
              <a:t>: Limit options to prevent decision paralysis.</a:t>
            </a:r>
          </a:p>
          <a:p>
            <a:pPr>
              <a:buFont typeface="Arial" panose="020B0604020202020204" pitchFamily="34" charset="0"/>
              <a:buChar char="•"/>
            </a:pPr>
            <a:r>
              <a:rPr lang="en-US" b="1" dirty="0"/>
              <a:t>Group Related Options</a:t>
            </a:r>
            <a:r>
              <a:rPr lang="en-US" dirty="0"/>
              <a:t>: Display choices together to ensure users see all available options.</a:t>
            </a:r>
          </a:p>
          <a:p>
            <a:pPr>
              <a:buFont typeface="Arial" panose="020B0604020202020204" pitchFamily="34" charset="0"/>
              <a:buChar char="•"/>
            </a:pPr>
            <a:r>
              <a:rPr lang="en-US" b="1" dirty="0"/>
              <a:t>Ensure Readability</a:t>
            </a:r>
            <a:r>
              <a:rPr lang="en-US" dirty="0"/>
              <a:t>: Use clear typography and an intuitive layout for better comprehension.</a:t>
            </a:r>
          </a:p>
          <a:p>
            <a:pPr>
              <a:buFont typeface="Arial" panose="020B0604020202020204" pitchFamily="34" charset="0"/>
              <a:buChar char="•"/>
            </a:pPr>
            <a:r>
              <a:rPr lang="en-US" b="1" dirty="0"/>
              <a:t>Use Icons Carefully</a:t>
            </a:r>
            <a:r>
              <a:rPr lang="en-US" dirty="0"/>
              <a:t>: Accompany icons with text to avoid confusion and reduce mental effort.</a:t>
            </a:r>
          </a:p>
          <a:p>
            <a:endParaRPr lang="fr-BE" dirty="0"/>
          </a:p>
        </p:txBody>
      </p:sp>
    </p:spTree>
    <p:extLst>
      <p:ext uri="{BB962C8B-B14F-4D97-AF65-F5344CB8AC3E}">
        <p14:creationId xmlns:p14="http://schemas.microsoft.com/office/powerpoint/2010/main" val="762102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D95E-C1B7-DE51-7F63-81BAE5FCA9EC}"/>
              </a:ext>
            </a:extLst>
          </p:cNvPr>
          <p:cNvSpPr>
            <a:spLocks noGrp="1"/>
          </p:cNvSpPr>
          <p:nvPr>
            <p:ph type="title"/>
          </p:nvPr>
        </p:nvSpPr>
        <p:spPr/>
        <p:txBody>
          <a:bodyPr/>
          <a:lstStyle/>
          <a:p>
            <a:r>
              <a:rPr lang="fr-FR" b="1" dirty="0" err="1"/>
              <a:t>Before</a:t>
            </a:r>
            <a:r>
              <a:rPr lang="fr-FR" b="1" dirty="0"/>
              <a:t> </a:t>
            </a:r>
            <a:r>
              <a:rPr lang="fr-FR" b="1" dirty="0" err="1"/>
              <a:t>going</a:t>
            </a:r>
            <a:r>
              <a:rPr lang="fr-FR" b="1" dirty="0"/>
              <a:t> on… </a:t>
            </a:r>
            <a:endParaRPr lang="fr-BE" b="1" dirty="0"/>
          </a:p>
        </p:txBody>
      </p:sp>
      <p:sp>
        <p:nvSpPr>
          <p:cNvPr id="3" name="Content Placeholder 2">
            <a:extLst>
              <a:ext uri="{FF2B5EF4-FFF2-40B4-BE49-F238E27FC236}">
                <a16:creationId xmlns:a16="http://schemas.microsoft.com/office/drawing/2014/main" id="{C62E2065-DC08-5608-E89E-DC19E4AA3373}"/>
              </a:ext>
            </a:extLst>
          </p:cNvPr>
          <p:cNvSpPr>
            <a:spLocks noGrp="1"/>
          </p:cNvSpPr>
          <p:nvPr>
            <p:ph idx="1"/>
          </p:nvPr>
        </p:nvSpPr>
        <p:spPr>
          <a:xfrm>
            <a:off x="838199" y="1825625"/>
            <a:ext cx="10908323" cy="4351338"/>
          </a:xfrm>
        </p:spPr>
        <p:txBody>
          <a:bodyPr/>
          <a:lstStyle/>
          <a:p>
            <a:r>
              <a:rPr lang="en-US" b="1" dirty="0"/>
              <a:t>Calls to action </a:t>
            </a:r>
            <a:r>
              <a:rPr lang="en-US" dirty="0"/>
              <a:t>(CTA) are buttons that guide users towards a specific goal. </a:t>
            </a:r>
          </a:p>
          <a:p>
            <a:r>
              <a:rPr lang="en-US" dirty="0"/>
              <a:t>Visual prominence. The colors. </a:t>
            </a:r>
          </a:p>
          <a:p>
            <a:r>
              <a:rPr lang="en-US" dirty="0"/>
              <a:t>Negative spacing: pay attention to the space around buttons. </a:t>
            </a:r>
          </a:p>
          <a:p>
            <a:r>
              <a:rPr lang="en-US" dirty="0"/>
              <a:t>Action-oriented text: write text for the button that will lead visitors to take an action. Ex: “Start”, “Get” or “Join </a:t>
            </a:r>
            <a:r>
              <a:rPr lang="fr-BE" dirty="0"/>
              <a:t>".</a:t>
            </a:r>
            <a:r>
              <a:rPr lang="en-US" dirty="0"/>
              <a:t> </a:t>
            </a:r>
          </a:p>
          <a:p>
            <a:endParaRPr lang="fr-BE" dirty="0"/>
          </a:p>
        </p:txBody>
      </p:sp>
      <p:pic>
        <p:nvPicPr>
          <p:cNvPr id="5" name="Picture 4">
            <a:extLst>
              <a:ext uri="{FF2B5EF4-FFF2-40B4-BE49-F238E27FC236}">
                <a16:creationId xmlns:a16="http://schemas.microsoft.com/office/drawing/2014/main" id="{AC17FD33-7EA2-CCA7-FDDD-5BB6C8184CA6}"/>
              </a:ext>
            </a:extLst>
          </p:cNvPr>
          <p:cNvPicPr>
            <a:picLocks noChangeAspect="1"/>
          </p:cNvPicPr>
          <p:nvPr/>
        </p:nvPicPr>
        <p:blipFill>
          <a:blip r:embed="rId3"/>
          <a:stretch>
            <a:fillRect/>
          </a:stretch>
        </p:blipFill>
        <p:spPr>
          <a:xfrm>
            <a:off x="3790950" y="4753491"/>
            <a:ext cx="4610100" cy="1924050"/>
          </a:xfrm>
          <a:prstGeom prst="rect">
            <a:avLst/>
          </a:prstGeom>
        </p:spPr>
      </p:pic>
      <p:sp>
        <p:nvSpPr>
          <p:cNvPr id="7" name="TextBox 6">
            <a:extLst>
              <a:ext uri="{FF2B5EF4-FFF2-40B4-BE49-F238E27FC236}">
                <a16:creationId xmlns:a16="http://schemas.microsoft.com/office/drawing/2014/main" id="{097163E3-6C41-2061-FFE8-941FA71ADCF7}"/>
              </a:ext>
            </a:extLst>
          </p:cNvPr>
          <p:cNvSpPr txBox="1"/>
          <p:nvPr/>
        </p:nvSpPr>
        <p:spPr>
          <a:xfrm>
            <a:off x="8304628" y="6057920"/>
            <a:ext cx="6098344" cy="369332"/>
          </a:xfrm>
          <a:prstGeom prst="rect">
            <a:avLst/>
          </a:prstGeom>
          <a:noFill/>
        </p:spPr>
        <p:txBody>
          <a:bodyPr wrap="square">
            <a:spAutoFit/>
          </a:bodyPr>
          <a:lstStyle/>
          <a:p>
            <a:r>
              <a:rPr lang="fr-BE" dirty="0" err="1"/>
              <a:t>Color</a:t>
            </a:r>
            <a:r>
              <a:rPr lang="fr-BE" dirty="0"/>
              <a:t> as </a:t>
            </a:r>
            <a:r>
              <a:rPr lang="fr-BE" dirty="0" err="1"/>
              <a:t>visual</a:t>
            </a:r>
            <a:r>
              <a:rPr lang="fr-BE" dirty="0"/>
              <a:t> prominence</a:t>
            </a:r>
          </a:p>
        </p:txBody>
      </p:sp>
      <p:sp>
        <p:nvSpPr>
          <p:cNvPr id="6" name="TextBox 5">
            <a:extLst>
              <a:ext uri="{FF2B5EF4-FFF2-40B4-BE49-F238E27FC236}">
                <a16:creationId xmlns:a16="http://schemas.microsoft.com/office/drawing/2014/main" id="{C5A8AB4C-9E2E-DD04-39B6-B41AAA2FB25D}"/>
              </a:ext>
            </a:extLst>
          </p:cNvPr>
          <p:cNvSpPr txBox="1"/>
          <p:nvPr/>
        </p:nvSpPr>
        <p:spPr>
          <a:xfrm>
            <a:off x="5899150" y="6492875"/>
            <a:ext cx="7200900" cy="261610"/>
          </a:xfrm>
          <a:prstGeom prst="rect">
            <a:avLst/>
          </a:prstGeom>
          <a:noFill/>
        </p:spPr>
        <p:txBody>
          <a:bodyPr wrap="square">
            <a:spAutoFit/>
          </a:bodyPr>
          <a:lstStyle/>
          <a:p>
            <a:r>
              <a:rPr lang="fr-BE" sz="1100" dirty="0">
                <a:latin typeface="Bahnschrift SemiLight" panose="020B0502040204020203" pitchFamily="34" charset="0"/>
              </a:rPr>
              <a:t>Source:  </a:t>
            </a:r>
            <a:r>
              <a:rPr lang="fr-BE" sz="1100" dirty="0">
                <a:latin typeface="Bahnschrift SemiLight" panose="020B0502040204020203" pitchFamily="34" charset="0"/>
                <a:hlinkClick r:id="rId4"/>
              </a:rPr>
              <a:t>https://www.mozilla.org/fr/</a:t>
            </a:r>
            <a:r>
              <a:rPr lang="fr-BE" sz="1100" dirty="0">
                <a:latin typeface="Bahnschrift SemiLight" panose="020B0502040204020203" pitchFamily="34" charset="0"/>
              </a:rPr>
              <a:t> </a:t>
            </a:r>
          </a:p>
        </p:txBody>
      </p:sp>
    </p:spTree>
    <p:extLst>
      <p:ext uri="{BB962C8B-B14F-4D97-AF65-F5344CB8AC3E}">
        <p14:creationId xmlns:p14="http://schemas.microsoft.com/office/powerpoint/2010/main" val="4150561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BE" b="1" dirty="0"/>
              <a:t>CTA</a:t>
            </a:r>
          </a:p>
        </p:txBody>
      </p:sp>
      <p:sp>
        <p:nvSpPr>
          <p:cNvPr id="3" name="Content Placeholder 2"/>
          <p:cNvSpPr>
            <a:spLocks noGrp="1"/>
          </p:cNvSpPr>
          <p:nvPr>
            <p:ph idx="1"/>
          </p:nvPr>
        </p:nvSpPr>
        <p:spPr/>
        <p:txBody>
          <a:bodyPr/>
          <a:lstStyle/>
          <a:p>
            <a:r>
              <a:rPr lang="en-US" dirty="0"/>
              <a:t>Make sure clickable elements look just like them. </a:t>
            </a:r>
          </a:p>
          <a:p>
            <a:r>
              <a:rPr lang="en-US" dirty="0"/>
              <a:t>Label buttons according to what they do. </a:t>
            </a:r>
          </a:p>
          <a:p>
            <a:r>
              <a:rPr lang="en-US" dirty="0"/>
              <a:t>Design buttons consistently</a:t>
            </a:r>
          </a:p>
          <a:p>
            <a:r>
              <a:rPr lang="en-US" b="1" dirty="0"/>
              <a:t>Size: 5-second test (</a:t>
            </a:r>
            <a:r>
              <a:rPr lang="en-US" b="1" dirty="0">
                <a:hlinkClick r:id="rId3"/>
              </a:rPr>
              <a:t>https://data36.com/five-second-testing/</a:t>
            </a:r>
            <a:r>
              <a:rPr lang="en-US" b="1" dirty="0"/>
              <a:t>)</a:t>
            </a:r>
          </a:p>
          <a:p>
            <a:r>
              <a:rPr lang="en-US" b="1" dirty="0"/>
              <a:t>Material Design: great button examples </a:t>
            </a:r>
            <a:r>
              <a:rPr lang="en-US" b="1" dirty="0">
                <a:hlinkClick r:id="rId4"/>
              </a:rPr>
              <a:t>https://material.io/design/components/buttons.html</a:t>
            </a:r>
            <a:r>
              <a:rPr lang="en-US" b="1" dirty="0"/>
              <a:t>   </a:t>
            </a:r>
          </a:p>
          <a:p>
            <a:endParaRPr lang="fr-BE" dirty="0"/>
          </a:p>
        </p:txBody>
      </p:sp>
      <p:pic>
        <p:nvPicPr>
          <p:cNvPr id="4" name="Picture 3"/>
          <p:cNvPicPr>
            <a:picLocks noChangeAspect="1"/>
          </p:cNvPicPr>
          <p:nvPr/>
        </p:nvPicPr>
        <p:blipFill>
          <a:blip r:embed="rId5"/>
          <a:stretch>
            <a:fillRect/>
          </a:stretch>
        </p:blipFill>
        <p:spPr>
          <a:xfrm>
            <a:off x="3023876" y="4972889"/>
            <a:ext cx="3072124" cy="1658485"/>
          </a:xfrm>
          <a:prstGeom prst="rect">
            <a:avLst/>
          </a:prstGeom>
        </p:spPr>
      </p:pic>
      <p:sp>
        <p:nvSpPr>
          <p:cNvPr id="6" name="TextBox 5">
            <a:extLst>
              <a:ext uri="{FF2B5EF4-FFF2-40B4-BE49-F238E27FC236}">
                <a16:creationId xmlns:a16="http://schemas.microsoft.com/office/drawing/2014/main" id="{B2FF13B1-BE7F-51DE-ADE0-19D1B44EA3FE}"/>
              </a:ext>
            </a:extLst>
          </p:cNvPr>
          <p:cNvSpPr txBox="1"/>
          <p:nvPr/>
        </p:nvSpPr>
        <p:spPr>
          <a:xfrm>
            <a:off x="6120124" y="6311900"/>
            <a:ext cx="6096000"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6"/>
              </a:rPr>
              <a:t>https://www.intlum.com/blog/web-design-guide/</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832822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43035-CEC4-6915-939E-C4C0A1A46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78305-79E1-3BA9-8E6F-727CC5F995B8}"/>
              </a:ext>
            </a:extLst>
          </p:cNvPr>
          <p:cNvSpPr>
            <a:spLocks noGrp="1"/>
          </p:cNvSpPr>
          <p:nvPr>
            <p:ph type="ctrTitle"/>
          </p:nvPr>
        </p:nvSpPr>
        <p:spPr/>
        <p:txBody>
          <a:bodyPr/>
          <a:lstStyle/>
          <a:p>
            <a:r>
              <a:rPr lang="en-GB" dirty="0"/>
              <a:t>A lot of principles (but not all)</a:t>
            </a:r>
            <a:endParaRPr lang="fr-BE" dirty="0"/>
          </a:p>
        </p:txBody>
      </p:sp>
    </p:spTree>
    <p:extLst>
      <p:ext uri="{BB962C8B-B14F-4D97-AF65-F5344CB8AC3E}">
        <p14:creationId xmlns:p14="http://schemas.microsoft.com/office/powerpoint/2010/main" val="2807069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6AA98-637B-D244-90AE-0B2FB6ADE194}"/>
              </a:ext>
            </a:extLst>
          </p:cNvPr>
          <p:cNvSpPr>
            <a:spLocks noGrp="1"/>
          </p:cNvSpPr>
          <p:nvPr>
            <p:ph type="title"/>
          </p:nvPr>
        </p:nvSpPr>
        <p:spPr/>
        <p:txBody>
          <a:bodyPr/>
          <a:lstStyle/>
          <a:p>
            <a:r>
              <a:rPr lang="en-US" b="1" dirty="0"/>
              <a:t>Design principles</a:t>
            </a:r>
            <a:endParaRPr lang="fr-BE" b="1" dirty="0"/>
          </a:p>
        </p:txBody>
      </p:sp>
      <p:sp>
        <p:nvSpPr>
          <p:cNvPr id="3" name="Content Placeholder 2">
            <a:extLst>
              <a:ext uri="{FF2B5EF4-FFF2-40B4-BE49-F238E27FC236}">
                <a16:creationId xmlns:a16="http://schemas.microsoft.com/office/drawing/2014/main" id="{8DB94C59-1ED2-ECB4-6BC5-D7DDDC24D24D}"/>
              </a:ext>
            </a:extLst>
          </p:cNvPr>
          <p:cNvSpPr>
            <a:spLocks noGrp="1"/>
          </p:cNvSpPr>
          <p:nvPr>
            <p:ph idx="1"/>
          </p:nvPr>
        </p:nvSpPr>
        <p:spPr/>
        <p:txBody>
          <a:bodyPr/>
          <a:lstStyle/>
          <a:p>
            <a:r>
              <a:rPr lang="en-US" b="1" dirty="0"/>
              <a:t>Design principles serve as guidelines </a:t>
            </a:r>
            <a:r>
              <a:rPr lang="en-US" dirty="0"/>
              <a:t>to help designers create visually appealing and functional designs. Rather than being formally documented, these principles are often learned through observation and practice, as no single set of rules applies universally to all designs.</a:t>
            </a:r>
          </a:p>
          <a:p>
            <a:r>
              <a:rPr lang="en-US" b="1" dirty="0"/>
              <a:t>Every design problem needs its own solution. </a:t>
            </a:r>
          </a:p>
          <a:p>
            <a:r>
              <a:rPr lang="en-US" dirty="0"/>
              <a:t>By applying these principles, designers can </a:t>
            </a:r>
            <a:r>
              <a:rPr lang="en-US" b="1" dirty="0"/>
              <a:t>enhance both aesthetics and usability,</a:t>
            </a:r>
            <a:r>
              <a:rPr lang="en-US" dirty="0"/>
              <a:t> making their work more engaging and user-friendly. Ultimately, this leads to a better user experience and greater satisfaction with the product or service.</a:t>
            </a:r>
          </a:p>
          <a:p>
            <a:endParaRPr lang="fr-BE" dirty="0"/>
          </a:p>
        </p:txBody>
      </p:sp>
    </p:spTree>
    <p:extLst>
      <p:ext uri="{BB962C8B-B14F-4D97-AF65-F5344CB8AC3E}">
        <p14:creationId xmlns:p14="http://schemas.microsoft.com/office/powerpoint/2010/main" val="506813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9AD3-6F96-3424-03FF-F7D007A6E497}"/>
              </a:ext>
            </a:extLst>
          </p:cNvPr>
          <p:cNvSpPr>
            <a:spLocks noGrp="1"/>
          </p:cNvSpPr>
          <p:nvPr>
            <p:ph type="title"/>
          </p:nvPr>
        </p:nvSpPr>
        <p:spPr>
          <a:xfrm>
            <a:off x="838200" y="365125"/>
            <a:ext cx="10515600" cy="1325563"/>
          </a:xfrm>
        </p:spPr>
        <p:txBody>
          <a:bodyPr anchor="ctr">
            <a:normAutofit/>
          </a:bodyPr>
          <a:lstStyle/>
          <a:p>
            <a:r>
              <a:rPr lang="fr-BE" b="1" dirty="0" err="1"/>
              <a:t>Alignment</a:t>
            </a:r>
            <a:endParaRPr lang="fr-BE" b="1" dirty="0"/>
          </a:p>
        </p:txBody>
      </p:sp>
      <p:sp>
        <p:nvSpPr>
          <p:cNvPr id="3" name="Content Placeholder 2">
            <a:extLst>
              <a:ext uri="{FF2B5EF4-FFF2-40B4-BE49-F238E27FC236}">
                <a16:creationId xmlns:a16="http://schemas.microsoft.com/office/drawing/2014/main" id="{F4774EF5-336F-AB6E-5F3F-B28EF29BFE56}"/>
              </a:ext>
            </a:extLst>
          </p:cNvPr>
          <p:cNvSpPr>
            <a:spLocks noGrp="1"/>
          </p:cNvSpPr>
          <p:nvPr>
            <p:ph sz="half" idx="1"/>
          </p:nvPr>
        </p:nvSpPr>
        <p:spPr>
          <a:xfrm>
            <a:off x="838199" y="1825625"/>
            <a:ext cx="11099801" cy="4351338"/>
          </a:xfrm>
        </p:spPr>
        <p:txBody>
          <a:bodyPr>
            <a:normAutofit/>
          </a:bodyPr>
          <a:lstStyle/>
          <a:p>
            <a:r>
              <a:rPr lang="en-US" b="0" i="0" dirty="0">
                <a:effectLst/>
              </a:rPr>
              <a:t>Alignment is one of the most important factors in creating a good design. </a:t>
            </a:r>
          </a:p>
          <a:p>
            <a:r>
              <a:rPr lang="en-US" b="0" i="0" dirty="0">
                <a:effectLst/>
              </a:rPr>
              <a:t>When content is aligned, it creates a </a:t>
            </a:r>
            <a:r>
              <a:rPr lang="en-US" b="1" i="0" dirty="0">
                <a:effectLst/>
              </a:rPr>
              <a:t>sense of unity and order</a:t>
            </a:r>
            <a:r>
              <a:rPr lang="en-US" b="0" i="0" dirty="0">
                <a:effectLst/>
              </a:rPr>
              <a:t>, which makes it easier for people to scan through your designs and understand what they’re looking at.</a:t>
            </a:r>
          </a:p>
          <a:p>
            <a:endParaRPr lang="en-US" b="0" i="0" dirty="0">
              <a:effectLst/>
            </a:endParaRPr>
          </a:p>
        </p:txBody>
      </p:sp>
    </p:spTree>
    <p:extLst>
      <p:ext uri="{BB962C8B-B14F-4D97-AF65-F5344CB8AC3E}">
        <p14:creationId xmlns:p14="http://schemas.microsoft.com/office/powerpoint/2010/main" val="2434124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01FA7-246D-4F9E-665B-CFBD131F4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0F2BB-60DA-CBB7-C729-95125CA5860B}"/>
              </a:ext>
            </a:extLst>
          </p:cNvPr>
          <p:cNvSpPr>
            <a:spLocks noGrp="1"/>
          </p:cNvSpPr>
          <p:nvPr>
            <p:ph type="title"/>
          </p:nvPr>
        </p:nvSpPr>
        <p:spPr>
          <a:xfrm>
            <a:off x="838200" y="365125"/>
            <a:ext cx="10515600" cy="1325563"/>
          </a:xfrm>
        </p:spPr>
        <p:txBody>
          <a:bodyPr anchor="ctr">
            <a:normAutofit/>
          </a:bodyPr>
          <a:lstStyle/>
          <a:p>
            <a:r>
              <a:rPr lang="fr-BE" b="1" dirty="0" err="1"/>
              <a:t>Alignment</a:t>
            </a:r>
            <a:endParaRPr lang="fr-BE" b="1" dirty="0"/>
          </a:p>
        </p:txBody>
      </p:sp>
      <p:sp>
        <p:nvSpPr>
          <p:cNvPr id="11273" name="Content Placeholder 2">
            <a:extLst>
              <a:ext uri="{FF2B5EF4-FFF2-40B4-BE49-F238E27FC236}">
                <a16:creationId xmlns:a16="http://schemas.microsoft.com/office/drawing/2014/main" id="{F631920A-F9C5-80AD-4C2C-5F4EB89BE234}"/>
              </a:ext>
            </a:extLst>
          </p:cNvPr>
          <p:cNvSpPr>
            <a:spLocks noGrp="1"/>
          </p:cNvSpPr>
          <p:nvPr>
            <p:ph sz="half" idx="1"/>
          </p:nvPr>
        </p:nvSpPr>
        <p:spPr>
          <a:xfrm>
            <a:off x="838200" y="1825625"/>
            <a:ext cx="5181600" cy="4351338"/>
          </a:xfrm>
        </p:spPr>
        <p:txBody>
          <a:bodyPr>
            <a:normAutofit/>
          </a:bodyPr>
          <a:lstStyle/>
          <a:p>
            <a:pPr marL="0" indent="0">
              <a:buNone/>
            </a:pPr>
            <a:r>
              <a:rPr lang="fr-BE" b="1" i="0" dirty="0" err="1">
                <a:effectLst/>
              </a:rPr>
              <a:t>Alignment</a:t>
            </a:r>
            <a:r>
              <a:rPr lang="fr-BE" b="1" i="0" dirty="0">
                <a:effectLst/>
              </a:rPr>
              <a:t> </a:t>
            </a:r>
            <a:r>
              <a:rPr lang="fr-BE" b="1" dirty="0"/>
              <a:t>In web design</a:t>
            </a:r>
          </a:p>
          <a:p>
            <a:r>
              <a:rPr lang="fr-BE" dirty="0"/>
              <a:t>All </a:t>
            </a:r>
            <a:r>
              <a:rPr lang="fr-BE" dirty="0" err="1"/>
              <a:t>kinds</a:t>
            </a:r>
            <a:r>
              <a:rPr lang="fr-BE" dirty="0"/>
              <a:t> of </a:t>
            </a:r>
            <a:r>
              <a:rPr lang="fr-BE" dirty="0" err="1"/>
              <a:t>alignments</a:t>
            </a:r>
            <a:r>
              <a:rPr lang="fr-BE" dirty="0"/>
              <a:t>: </a:t>
            </a:r>
          </a:p>
          <a:p>
            <a:pPr lvl="1"/>
            <a:r>
              <a:rPr lang="fr-BE" dirty="0">
                <a:hlinkClick r:id="rId3"/>
              </a:rPr>
              <a:t>https://uxengineer.com/principles-of-design/alignment</a:t>
            </a:r>
            <a:r>
              <a:rPr lang="fr-BE" dirty="0"/>
              <a:t>   </a:t>
            </a:r>
          </a:p>
          <a:p>
            <a:pPr lvl="1"/>
            <a:r>
              <a:rPr lang="fr-BE" dirty="0">
                <a:hlinkClick r:id="rId4"/>
              </a:rPr>
              <a:t>https://happyaddons.com/alignment-in-web-design/</a:t>
            </a:r>
            <a:r>
              <a:rPr lang="fr-BE" dirty="0"/>
              <a:t>  </a:t>
            </a:r>
          </a:p>
          <a:p>
            <a:pPr marL="0" indent="0">
              <a:buNone/>
            </a:pPr>
            <a:endParaRPr lang="fr-BE" b="1" dirty="0"/>
          </a:p>
          <a:p>
            <a:endParaRPr lang="en-US" dirty="0"/>
          </a:p>
        </p:txBody>
      </p:sp>
      <p:pic>
        <p:nvPicPr>
          <p:cNvPr id="3" name="Picture 2" descr="alt text">
            <a:extLst>
              <a:ext uri="{FF2B5EF4-FFF2-40B4-BE49-F238E27FC236}">
                <a16:creationId xmlns:a16="http://schemas.microsoft.com/office/drawing/2014/main" id="{EB1CCEA0-35D2-AF1C-70CD-7231534D304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39013" y="1906086"/>
            <a:ext cx="355721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6D905-FCBF-0FFC-6ED8-A4D73D6FDE55}"/>
              </a:ext>
            </a:extLst>
          </p:cNvPr>
          <p:cNvSpPr txBox="1"/>
          <p:nvPr/>
        </p:nvSpPr>
        <p:spPr>
          <a:xfrm>
            <a:off x="6601241" y="6262042"/>
            <a:ext cx="4663456" cy="461665"/>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3"/>
              </a:rPr>
              <a:t>https://uxengineer.com/principles-of-design/alignment</a:t>
            </a:r>
            <a:r>
              <a:rPr lang="fr-BE" sz="1200" dirty="0">
                <a:latin typeface="Bahnschrift SemiLight" panose="020B0502040204020203" pitchFamily="34" charset="0"/>
              </a:rPr>
              <a:t>   </a:t>
            </a:r>
          </a:p>
          <a:p>
            <a:endParaRPr lang="fr-BE" sz="1200" dirty="0"/>
          </a:p>
        </p:txBody>
      </p:sp>
    </p:spTree>
    <p:extLst>
      <p:ext uri="{BB962C8B-B14F-4D97-AF65-F5344CB8AC3E}">
        <p14:creationId xmlns:p14="http://schemas.microsoft.com/office/powerpoint/2010/main" val="561334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itle 1">
            <a:extLst>
              <a:ext uri="{FF2B5EF4-FFF2-40B4-BE49-F238E27FC236}">
                <a16:creationId xmlns:a16="http://schemas.microsoft.com/office/drawing/2014/main" id="{3CA88886-6446-C83B-E7BF-8590AEE652B3}"/>
              </a:ext>
            </a:extLst>
          </p:cNvPr>
          <p:cNvSpPr>
            <a:spLocks noGrp="1"/>
          </p:cNvSpPr>
          <p:nvPr>
            <p:ph type="title"/>
          </p:nvPr>
        </p:nvSpPr>
        <p:spPr>
          <a:xfrm>
            <a:off x="838200" y="365125"/>
            <a:ext cx="10515600" cy="1325563"/>
          </a:xfrm>
        </p:spPr>
        <p:txBody>
          <a:bodyPr/>
          <a:lstStyle/>
          <a:p>
            <a:r>
              <a:rPr lang="en-US"/>
              <a:t>Principles of Design</a:t>
            </a:r>
            <a:endParaRPr lang="en-US" dirty="0"/>
          </a:p>
        </p:txBody>
      </p:sp>
      <p:sp>
        <p:nvSpPr>
          <p:cNvPr id="3" name="Content Placeholder 2">
            <a:extLst>
              <a:ext uri="{FF2B5EF4-FFF2-40B4-BE49-F238E27FC236}">
                <a16:creationId xmlns:a16="http://schemas.microsoft.com/office/drawing/2014/main" id="{3BC2E6E1-80B5-CAB3-C076-9954EE27E648}"/>
              </a:ext>
            </a:extLst>
          </p:cNvPr>
          <p:cNvSpPr>
            <a:spLocks noGrp="1"/>
          </p:cNvSpPr>
          <p:nvPr>
            <p:ph sz="half" idx="1"/>
          </p:nvPr>
        </p:nvSpPr>
        <p:spPr>
          <a:xfrm>
            <a:off x="838200" y="1825625"/>
            <a:ext cx="5181600" cy="4351338"/>
          </a:xfrm>
        </p:spPr>
        <p:txBody>
          <a:bodyPr>
            <a:normAutofit/>
          </a:bodyPr>
          <a:lstStyle/>
          <a:p>
            <a:r>
              <a:rPr lang="fr-BE" dirty="0" err="1"/>
              <a:t>Let’s</a:t>
            </a:r>
            <a:r>
              <a:rPr lang="fr-BE" dirty="0"/>
              <a:t> start </a:t>
            </a:r>
            <a:r>
              <a:rPr lang="fr-BE" dirty="0" err="1"/>
              <a:t>with</a:t>
            </a:r>
            <a:r>
              <a:rPr lang="fr-BE" dirty="0"/>
              <a:t>… </a:t>
            </a:r>
            <a:r>
              <a:rPr lang="fr-BE" dirty="0" err="1"/>
              <a:t>typography</a:t>
            </a:r>
            <a:r>
              <a:rPr lang="fr-BE" dirty="0"/>
              <a:t> and </a:t>
            </a:r>
            <a:r>
              <a:rPr lang="fr-BE" dirty="0" err="1"/>
              <a:t>color</a:t>
            </a:r>
            <a:endParaRPr lang="fr-BE" dirty="0"/>
          </a:p>
          <a:p>
            <a:r>
              <a:rPr lang="fr-BE" dirty="0" err="1"/>
              <a:t>Then</a:t>
            </a:r>
            <a:r>
              <a:rPr lang="fr-BE" dirty="0"/>
              <a:t>, </a:t>
            </a:r>
            <a:r>
              <a:rPr lang="fr-BE" dirty="0" err="1"/>
              <a:t>we</a:t>
            </a:r>
            <a:r>
              <a:rPr lang="fr-BE" dirty="0"/>
              <a:t> </a:t>
            </a:r>
            <a:r>
              <a:rPr lang="fr-BE" dirty="0" err="1"/>
              <a:t>will</a:t>
            </a:r>
            <a:r>
              <a:rPr lang="fr-BE" dirty="0"/>
              <a:t> explore a lot of </a:t>
            </a:r>
            <a:r>
              <a:rPr lang="fr-BE" dirty="0" err="1"/>
              <a:t>Core</a:t>
            </a:r>
            <a:r>
              <a:rPr lang="fr-BE" dirty="0"/>
              <a:t> Design Principles</a:t>
            </a:r>
          </a:p>
          <a:p>
            <a:r>
              <a:rPr lang="en-US" dirty="0"/>
              <a:t>And… we will have a look at UX/UI Laws &amp; Best Practices</a:t>
            </a:r>
          </a:p>
          <a:p>
            <a:endParaRPr lang="fr-BE" dirty="0"/>
          </a:p>
        </p:txBody>
      </p:sp>
      <p:sp>
        <p:nvSpPr>
          <p:cNvPr id="2" name="TextBox 1">
            <a:extLst>
              <a:ext uri="{FF2B5EF4-FFF2-40B4-BE49-F238E27FC236}">
                <a16:creationId xmlns:a16="http://schemas.microsoft.com/office/drawing/2014/main" id="{522CA7ED-45B4-0061-333B-EDCB12115046}"/>
              </a:ext>
            </a:extLst>
          </p:cNvPr>
          <p:cNvSpPr txBox="1"/>
          <p:nvPr/>
        </p:nvSpPr>
        <p:spPr>
          <a:xfrm>
            <a:off x="7994467" y="4607303"/>
            <a:ext cx="3513909" cy="1569660"/>
          </a:xfrm>
          <a:prstGeom prst="rect">
            <a:avLst/>
          </a:prstGeom>
          <a:solidFill>
            <a:schemeClr val="accent2">
              <a:lumMod val="40000"/>
              <a:lumOff val="60000"/>
            </a:schemeClr>
          </a:solidFill>
        </p:spPr>
        <p:txBody>
          <a:bodyPr wrap="square" rtlCol="0">
            <a:spAutoFit/>
          </a:bodyPr>
          <a:lstStyle/>
          <a:p>
            <a:r>
              <a:rPr lang="fr-FR" sz="2400" b="1" dirty="0">
                <a:latin typeface="Bahnschrift SemiLight" panose="020B0502040204020203" pitchFamily="34" charset="0"/>
              </a:rPr>
              <a:t>« </a:t>
            </a:r>
            <a:r>
              <a:rPr lang="fr-FR" sz="2400" b="1" i="1" dirty="0" err="1">
                <a:latin typeface="Bahnschrift SemiLight" panose="020B0502040204020203" pitchFamily="34" charset="0"/>
              </a:rPr>
              <a:t>Simplicity</a:t>
            </a:r>
            <a:r>
              <a:rPr lang="fr-FR" sz="2400" b="1" i="1" dirty="0">
                <a:latin typeface="Bahnschrift SemiLight" panose="020B0502040204020203" pitchFamily="34" charset="0"/>
              </a:rPr>
              <a:t>, </a:t>
            </a:r>
            <a:r>
              <a:rPr lang="fr-FR" sz="2400" b="1" i="1" dirty="0" err="1">
                <a:latin typeface="Bahnschrift SemiLight" panose="020B0502040204020203" pitchFamily="34" charset="0"/>
              </a:rPr>
              <a:t>carried</a:t>
            </a:r>
            <a:r>
              <a:rPr lang="fr-FR" sz="2400" b="1" i="1" dirty="0">
                <a:latin typeface="Bahnschrift SemiLight" panose="020B0502040204020203" pitchFamily="34" charset="0"/>
              </a:rPr>
              <a:t> to the </a:t>
            </a:r>
            <a:r>
              <a:rPr lang="fr-FR" sz="2400" b="1" i="1" dirty="0" err="1">
                <a:latin typeface="Bahnschrift SemiLight" panose="020B0502040204020203" pitchFamily="34" charset="0"/>
              </a:rPr>
              <a:t>extreme</a:t>
            </a:r>
            <a:r>
              <a:rPr lang="fr-FR" sz="2400" b="1" i="1" dirty="0">
                <a:latin typeface="Bahnschrift SemiLight" panose="020B0502040204020203" pitchFamily="34" charset="0"/>
              </a:rPr>
              <a:t>, </a:t>
            </a:r>
            <a:r>
              <a:rPr lang="fr-FR" sz="2400" b="1" i="1" dirty="0" err="1">
                <a:latin typeface="Bahnschrift SemiLight" panose="020B0502040204020203" pitchFamily="34" charset="0"/>
              </a:rPr>
              <a:t>becomes</a:t>
            </a:r>
            <a:r>
              <a:rPr lang="fr-FR" sz="2400" b="1" i="1" dirty="0">
                <a:latin typeface="Bahnschrift SemiLight" panose="020B0502040204020203" pitchFamily="34" charset="0"/>
              </a:rPr>
              <a:t> </a:t>
            </a:r>
            <a:r>
              <a:rPr lang="fr-FR" sz="2400" b="1" i="1" dirty="0" err="1">
                <a:latin typeface="Bahnschrift SemiLight" panose="020B0502040204020203" pitchFamily="34" charset="0"/>
              </a:rPr>
              <a:t>elegance</a:t>
            </a:r>
            <a:r>
              <a:rPr lang="fr-FR" sz="2400" b="1" i="1" dirty="0">
                <a:latin typeface="Bahnschrift SemiLight" panose="020B0502040204020203" pitchFamily="34" charset="0"/>
              </a:rPr>
              <a:t> </a:t>
            </a:r>
            <a:r>
              <a:rPr lang="fr-FR" sz="2400" b="1" dirty="0">
                <a:latin typeface="Bahnschrift SemiLight" panose="020B0502040204020203" pitchFamily="34" charset="0"/>
              </a:rPr>
              <a:t>»</a:t>
            </a:r>
          </a:p>
          <a:p>
            <a:pPr algn="r"/>
            <a:r>
              <a:rPr lang="fr-BE" sz="2400" dirty="0">
                <a:latin typeface="Bahnschrift SemiLight" panose="020B0502040204020203" pitchFamily="34" charset="0"/>
              </a:rPr>
              <a:t>	Jon Franklin</a:t>
            </a:r>
          </a:p>
        </p:txBody>
      </p:sp>
    </p:spTree>
    <p:extLst>
      <p:ext uri="{BB962C8B-B14F-4D97-AF65-F5344CB8AC3E}">
        <p14:creationId xmlns:p14="http://schemas.microsoft.com/office/powerpoint/2010/main" val="2369936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5DCEC-92A9-F8EF-864B-FA105EF424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428B8-F0D7-8429-E26B-606C21E4DBEB}"/>
              </a:ext>
            </a:extLst>
          </p:cNvPr>
          <p:cNvSpPr>
            <a:spLocks noGrp="1"/>
          </p:cNvSpPr>
          <p:nvPr>
            <p:ph type="title"/>
          </p:nvPr>
        </p:nvSpPr>
        <p:spPr/>
        <p:txBody>
          <a:bodyPr/>
          <a:lstStyle/>
          <a:p>
            <a:r>
              <a:rPr lang="fr-BE" b="1" dirty="0" err="1"/>
              <a:t>Alignment</a:t>
            </a:r>
            <a:endParaRPr lang="fr-BE" b="1" dirty="0"/>
          </a:p>
        </p:txBody>
      </p:sp>
      <p:sp>
        <p:nvSpPr>
          <p:cNvPr id="3" name="Content Placeholder 2">
            <a:extLst>
              <a:ext uri="{FF2B5EF4-FFF2-40B4-BE49-F238E27FC236}">
                <a16:creationId xmlns:a16="http://schemas.microsoft.com/office/drawing/2014/main" id="{10449B4D-5039-0927-3264-B5419B420F8F}"/>
              </a:ext>
            </a:extLst>
          </p:cNvPr>
          <p:cNvSpPr>
            <a:spLocks noGrp="1"/>
          </p:cNvSpPr>
          <p:nvPr>
            <p:ph idx="1"/>
          </p:nvPr>
        </p:nvSpPr>
        <p:spPr/>
        <p:txBody>
          <a:bodyPr>
            <a:normAutofit fontScale="70000" lnSpcReduction="20000"/>
          </a:bodyPr>
          <a:lstStyle/>
          <a:p>
            <a:pPr marL="0" indent="0" algn="l">
              <a:lnSpc>
                <a:spcPts val="3315"/>
              </a:lnSpc>
              <a:spcBef>
                <a:spcPts val="2250"/>
              </a:spcBef>
              <a:spcAft>
                <a:spcPts val="1800"/>
              </a:spcAft>
              <a:buNone/>
            </a:pPr>
            <a:r>
              <a:rPr lang="en-US" b="1" i="0" dirty="0">
                <a:solidFill>
                  <a:srgbClr val="1D1E22"/>
                </a:solidFill>
                <a:effectLst/>
              </a:rPr>
              <a:t>How to apply this in UI/UX design:</a:t>
            </a:r>
          </a:p>
          <a:p>
            <a:pPr algn="l">
              <a:spcAft>
                <a:spcPts val="600"/>
              </a:spcAft>
              <a:buFont typeface="+mj-lt"/>
              <a:buAutoNum type="arabicPeriod"/>
            </a:pPr>
            <a:r>
              <a:rPr lang="en-US" b="0" i="0" dirty="0">
                <a:solidFill>
                  <a:srgbClr val="000000"/>
                </a:solidFill>
                <a:effectLst/>
              </a:rPr>
              <a:t>Ensure that groups of web elements are contained within containers to keep content confined within defined spaces.</a:t>
            </a:r>
          </a:p>
          <a:p>
            <a:pPr algn="l">
              <a:spcAft>
                <a:spcPts val="600"/>
              </a:spcAft>
              <a:buFont typeface="+mj-lt"/>
              <a:buAutoNum type="arabicPeriod"/>
            </a:pPr>
            <a:r>
              <a:rPr lang="en-US" b="0" i="0" dirty="0">
                <a:solidFill>
                  <a:srgbClr val="000000"/>
                </a:solidFill>
                <a:effectLst/>
              </a:rPr>
              <a:t>Utilize principles of columns and rows to organize layouts containing various web elements such as text, images, and navigational elements.  Use CSS grid frameworks like </a:t>
            </a:r>
            <a:r>
              <a:rPr lang="en-US" b="0" i="0" u="none" strike="noStrike" dirty="0">
                <a:solidFill>
                  <a:srgbClr val="1F1F1F"/>
                </a:solidFill>
                <a:effectLst/>
                <a:hlinkClick r:id="rId3"/>
              </a:rPr>
              <a:t>Bootstrap</a:t>
            </a:r>
            <a:r>
              <a:rPr lang="en-US" b="0" i="0" dirty="0">
                <a:solidFill>
                  <a:srgbClr val="000000"/>
                </a:solidFill>
                <a:effectLst/>
              </a:rPr>
              <a:t>, </a:t>
            </a:r>
            <a:r>
              <a:rPr lang="en-US" b="0" i="0" u="none" strike="noStrike" dirty="0">
                <a:solidFill>
                  <a:srgbClr val="1F1F1F"/>
                </a:solidFill>
                <a:effectLst/>
                <a:hlinkClick r:id="rId4"/>
              </a:rPr>
              <a:t>Foundation</a:t>
            </a:r>
            <a:r>
              <a:rPr lang="en-US" b="0" i="0" dirty="0">
                <a:solidFill>
                  <a:srgbClr val="000000"/>
                </a:solidFill>
                <a:effectLst/>
              </a:rPr>
              <a:t>, or </a:t>
            </a:r>
            <a:r>
              <a:rPr lang="en-US" b="0" i="0" u="none" strike="noStrike" dirty="0">
                <a:solidFill>
                  <a:srgbClr val="1F1F1F"/>
                </a:solidFill>
                <a:effectLst/>
                <a:hlinkClick r:id="rId5"/>
              </a:rPr>
              <a:t>Tailwind</a:t>
            </a:r>
            <a:r>
              <a:rPr lang="en-US" b="0" i="0" dirty="0">
                <a:solidFill>
                  <a:srgbClr val="000000"/>
                </a:solidFill>
                <a:effectLst/>
              </a:rPr>
              <a:t> to streamline grid usage.</a:t>
            </a:r>
          </a:p>
          <a:p>
            <a:pPr algn="l">
              <a:spcAft>
                <a:spcPts val="600"/>
              </a:spcAft>
              <a:buFont typeface="+mj-lt"/>
              <a:buAutoNum type="arabicPeriod"/>
            </a:pPr>
            <a:r>
              <a:rPr lang="en-US" b="0" i="0" dirty="0">
                <a:solidFill>
                  <a:srgbClr val="000000"/>
                </a:solidFill>
                <a:effectLst/>
              </a:rPr>
              <a:t>Apply proportional and consistent spacing between columns (gutters) in every web page layout. This practice facilitates the alignment of grouped elements, leveraging symmetric column and asymmetric grid structures to align your content proportionally.</a:t>
            </a:r>
          </a:p>
          <a:p>
            <a:pPr algn="l">
              <a:spcAft>
                <a:spcPts val="600"/>
              </a:spcAft>
              <a:buFont typeface="+mj-lt"/>
              <a:buAutoNum type="arabicPeriod"/>
            </a:pPr>
            <a:r>
              <a:rPr lang="en-US" b="0" i="0" dirty="0">
                <a:solidFill>
                  <a:srgbClr val="000000"/>
                </a:solidFill>
                <a:effectLst/>
              </a:rPr>
              <a:t>For consistency, always use the same type of text alignment, especially for related text elements. Left alignment is a standard practice in languages that read from left to right.</a:t>
            </a:r>
          </a:p>
          <a:p>
            <a:pPr algn="l">
              <a:spcAft>
                <a:spcPts val="600"/>
              </a:spcAft>
              <a:buFont typeface="+mj-lt"/>
              <a:buAutoNum type="arabicPeriod"/>
            </a:pPr>
            <a:r>
              <a:rPr lang="en-US" b="0" i="0" dirty="0">
                <a:solidFill>
                  <a:srgbClr val="000000"/>
                </a:solidFill>
                <a:effectLst/>
              </a:rPr>
              <a:t>Always align groups of web elements within the grid borders. Grid borders divide the page into vertical bars and serve as a guide for placing your content. </a:t>
            </a:r>
          </a:p>
        </p:txBody>
      </p:sp>
    </p:spTree>
    <p:extLst>
      <p:ext uri="{BB962C8B-B14F-4D97-AF65-F5344CB8AC3E}">
        <p14:creationId xmlns:p14="http://schemas.microsoft.com/office/powerpoint/2010/main" val="4277253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3A6E5-472A-1519-399A-C4A775B5E3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CEA842-495C-9526-ECFF-8EEA05345372}"/>
              </a:ext>
            </a:extLst>
          </p:cNvPr>
          <p:cNvSpPr>
            <a:spLocks noGrp="1"/>
          </p:cNvSpPr>
          <p:nvPr>
            <p:ph type="title"/>
          </p:nvPr>
        </p:nvSpPr>
        <p:spPr/>
        <p:txBody>
          <a:bodyPr/>
          <a:lstStyle/>
          <a:p>
            <a:r>
              <a:rPr lang="fr-BE" b="1" dirty="0" err="1"/>
              <a:t>Emphasis</a:t>
            </a:r>
            <a:endParaRPr lang="fr-BE" b="1" dirty="0"/>
          </a:p>
        </p:txBody>
      </p:sp>
      <p:sp>
        <p:nvSpPr>
          <p:cNvPr id="3" name="Content Placeholder 2">
            <a:extLst>
              <a:ext uri="{FF2B5EF4-FFF2-40B4-BE49-F238E27FC236}">
                <a16:creationId xmlns:a16="http://schemas.microsoft.com/office/drawing/2014/main" id="{05DD1126-525D-A938-81CA-DD2A658206F1}"/>
              </a:ext>
            </a:extLst>
          </p:cNvPr>
          <p:cNvSpPr>
            <a:spLocks noGrp="1"/>
          </p:cNvSpPr>
          <p:nvPr>
            <p:ph idx="1"/>
          </p:nvPr>
        </p:nvSpPr>
        <p:spPr/>
        <p:txBody>
          <a:bodyPr/>
          <a:lstStyle/>
          <a:p>
            <a:r>
              <a:rPr lang="en-US" b="0" i="0" dirty="0">
                <a:solidFill>
                  <a:srgbClr val="2A2D35"/>
                </a:solidFill>
                <a:effectLst/>
              </a:rPr>
              <a:t>Emphasis means highlighting certain design elements so that they stand out. When readers look at the design, they automatically see the highlighted feature. </a:t>
            </a:r>
            <a:endParaRPr lang="fr-BE" dirty="0"/>
          </a:p>
        </p:txBody>
      </p:sp>
    </p:spTree>
    <p:extLst>
      <p:ext uri="{BB962C8B-B14F-4D97-AF65-F5344CB8AC3E}">
        <p14:creationId xmlns:p14="http://schemas.microsoft.com/office/powerpoint/2010/main" val="351796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08BD3-7F68-098D-4D42-EF2A4886B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50D61-82A4-80F3-230D-BFF92475EE19}"/>
              </a:ext>
            </a:extLst>
          </p:cNvPr>
          <p:cNvSpPr>
            <a:spLocks noGrp="1"/>
          </p:cNvSpPr>
          <p:nvPr>
            <p:ph type="title"/>
          </p:nvPr>
        </p:nvSpPr>
        <p:spPr>
          <a:xfrm>
            <a:off x="838200" y="365125"/>
            <a:ext cx="10515600" cy="1325563"/>
          </a:xfrm>
        </p:spPr>
        <p:txBody>
          <a:bodyPr anchor="ctr">
            <a:normAutofit/>
          </a:bodyPr>
          <a:lstStyle/>
          <a:p>
            <a:r>
              <a:rPr lang="fr-BE" b="1" dirty="0" err="1"/>
              <a:t>Emphasis</a:t>
            </a:r>
            <a:endParaRPr lang="fr-BE" b="1" dirty="0"/>
          </a:p>
        </p:txBody>
      </p:sp>
      <p:sp>
        <p:nvSpPr>
          <p:cNvPr id="11273" name="Content Placeholder 2">
            <a:extLst>
              <a:ext uri="{FF2B5EF4-FFF2-40B4-BE49-F238E27FC236}">
                <a16:creationId xmlns:a16="http://schemas.microsoft.com/office/drawing/2014/main" id="{C7866621-F033-43FE-6979-F21D96305E5A}"/>
              </a:ext>
            </a:extLst>
          </p:cNvPr>
          <p:cNvSpPr>
            <a:spLocks noGrp="1"/>
          </p:cNvSpPr>
          <p:nvPr>
            <p:ph sz="half" idx="1"/>
          </p:nvPr>
        </p:nvSpPr>
        <p:spPr>
          <a:xfrm>
            <a:off x="838200" y="1825625"/>
            <a:ext cx="5181600" cy="4351338"/>
          </a:xfrm>
        </p:spPr>
        <p:txBody>
          <a:bodyPr>
            <a:normAutofit/>
          </a:bodyPr>
          <a:lstStyle/>
          <a:p>
            <a:pPr marL="0" indent="0">
              <a:buNone/>
            </a:pPr>
            <a:r>
              <a:rPr lang="fr-BE" b="1" i="0" dirty="0" err="1">
                <a:effectLst/>
              </a:rPr>
              <a:t>Emphasis</a:t>
            </a:r>
            <a:r>
              <a:rPr lang="fr-BE" b="1" i="0" dirty="0">
                <a:effectLst/>
              </a:rPr>
              <a:t> </a:t>
            </a:r>
            <a:r>
              <a:rPr lang="fr-BE" b="1" dirty="0"/>
              <a:t>In web design</a:t>
            </a:r>
          </a:p>
          <a:p>
            <a:endParaRPr lang="en-US" dirty="0"/>
          </a:p>
        </p:txBody>
      </p:sp>
      <p:grpSp>
        <p:nvGrpSpPr>
          <p:cNvPr id="5" name="Group 4">
            <a:extLst>
              <a:ext uri="{FF2B5EF4-FFF2-40B4-BE49-F238E27FC236}">
                <a16:creationId xmlns:a16="http://schemas.microsoft.com/office/drawing/2014/main" id="{2B8F014D-FCD4-B0D7-67C9-4855D3DD1F9E}"/>
              </a:ext>
            </a:extLst>
          </p:cNvPr>
          <p:cNvGrpSpPr/>
          <p:nvPr/>
        </p:nvGrpSpPr>
        <p:grpSpPr>
          <a:xfrm>
            <a:off x="3055326" y="2490650"/>
            <a:ext cx="5928947" cy="4002225"/>
            <a:chOff x="736095" y="445477"/>
            <a:chExt cx="9343294" cy="6307016"/>
          </a:xfrm>
        </p:grpSpPr>
        <p:sp>
          <p:nvSpPr>
            <p:cNvPr id="6" name="Rectangle 5">
              <a:extLst>
                <a:ext uri="{FF2B5EF4-FFF2-40B4-BE49-F238E27FC236}">
                  <a16:creationId xmlns:a16="http://schemas.microsoft.com/office/drawing/2014/main" id="{26E2C1D2-E282-83B9-8572-329F6DEC08B3}"/>
                </a:ext>
              </a:extLst>
            </p:cNvPr>
            <p:cNvSpPr/>
            <p:nvPr/>
          </p:nvSpPr>
          <p:spPr>
            <a:xfrm>
              <a:off x="736095" y="445477"/>
              <a:ext cx="9343294" cy="6307016"/>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grpSp>
          <p:nvGrpSpPr>
            <p:cNvPr id="7" name="Group 6">
              <a:extLst>
                <a:ext uri="{FF2B5EF4-FFF2-40B4-BE49-F238E27FC236}">
                  <a16:creationId xmlns:a16="http://schemas.microsoft.com/office/drawing/2014/main" id="{E0528022-22D5-AAC8-51D9-3471A029C022}"/>
                </a:ext>
              </a:extLst>
            </p:cNvPr>
            <p:cNvGrpSpPr/>
            <p:nvPr/>
          </p:nvGrpSpPr>
          <p:grpSpPr>
            <a:xfrm>
              <a:off x="1676400" y="1440426"/>
              <a:ext cx="6582698" cy="1297858"/>
              <a:chOff x="1676400" y="1440426"/>
              <a:chExt cx="6582698" cy="1297858"/>
            </a:xfrm>
          </p:grpSpPr>
          <p:sp>
            <p:nvSpPr>
              <p:cNvPr id="37" name="Oval 36">
                <a:extLst>
                  <a:ext uri="{FF2B5EF4-FFF2-40B4-BE49-F238E27FC236}">
                    <a16:creationId xmlns:a16="http://schemas.microsoft.com/office/drawing/2014/main" id="{D0C77C11-9B28-638A-4E95-43A092EB2AB7}"/>
                  </a:ext>
                </a:extLst>
              </p:cNvPr>
              <p:cNvSpPr/>
              <p:nvPr/>
            </p:nvSpPr>
            <p:spPr>
              <a:xfrm>
                <a:off x="2993922"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8" name="Oval 37">
                <a:extLst>
                  <a:ext uri="{FF2B5EF4-FFF2-40B4-BE49-F238E27FC236}">
                    <a16:creationId xmlns:a16="http://schemas.microsoft.com/office/drawing/2014/main" id="{EB980A41-9328-150C-9796-1594489E1FB5}"/>
                  </a:ext>
                </a:extLst>
              </p:cNvPr>
              <p:cNvSpPr/>
              <p:nvPr/>
            </p:nvSpPr>
            <p:spPr>
              <a:xfrm>
                <a:off x="167640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9" name="Oval 38">
                <a:extLst>
                  <a:ext uri="{FF2B5EF4-FFF2-40B4-BE49-F238E27FC236}">
                    <a16:creationId xmlns:a16="http://schemas.microsoft.com/office/drawing/2014/main" id="{688511F1-B260-8D9A-8EF7-62AD06C5F58C}"/>
                  </a:ext>
                </a:extLst>
              </p:cNvPr>
              <p:cNvSpPr/>
              <p:nvPr/>
            </p:nvSpPr>
            <p:spPr>
              <a:xfrm>
                <a:off x="429178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Oval 39">
                <a:extLst>
                  <a:ext uri="{FF2B5EF4-FFF2-40B4-BE49-F238E27FC236}">
                    <a16:creationId xmlns:a16="http://schemas.microsoft.com/office/drawing/2014/main" id="{F63A82CA-218B-C417-5950-1D5A18E96050}"/>
                  </a:ext>
                </a:extLst>
              </p:cNvPr>
              <p:cNvSpPr/>
              <p:nvPr/>
            </p:nvSpPr>
            <p:spPr>
              <a:xfrm>
                <a:off x="562651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Oval 40">
                <a:extLst>
                  <a:ext uri="{FF2B5EF4-FFF2-40B4-BE49-F238E27FC236}">
                    <a16:creationId xmlns:a16="http://schemas.microsoft.com/office/drawing/2014/main" id="{F04D9FE0-7798-1836-D7F4-802EB064096D}"/>
                  </a:ext>
                </a:extLst>
              </p:cNvPr>
              <p:cNvSpPr/>
              <p:nvPr/>
            </p:nvSpPr>
            <p:spPr>
              <a:xfrm>
                <a:off x="696124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8" name="Group 7">
              <a:extLst>
                <a:ext uri="{FF2B5EF4-FFF2-40B4-BE49-F238E27FC236}">
                  <a16:creationId xmlns:a16="http://schemas.microsoft.com/office/drawing/2014/main" id="{C6C98F2A-5D73-7BD2-3336-3C65A0A04700}"/>
                </a:ext>
              </a:extLst>
            </p:cNvPr>
            <p:cNvGrpSpPr/>
            <p:nvPr/>
          </p:nvGrpSpPr>
          <p:grpSpPr>
            <a:xfrm>
              <a:off x="1676400" y="2089355"/>
              <a:ext cx="6582698" cy="1297858"/>
              <a:chOff x="1676400" y="1440426"/>
              <a:chExt cx="6582698" cy="1297858"/>
            </a:xfrm>
          </p:grpSpPr>
          <p:sp>
            <p:nvSpPr>
              <p:cNvPr id="32" name="Oval 31">
                <a:extLst>
                  <a:ext uri="{FF2B5EF4-FFF2-40B4-BE49-F238E27FC236}">
                    <a16:creationId xmlns:a16="http://schemas.microsoft.com/office/drawing/2014/main" id="{B93E8FD8-72A4-B79A-928F-6413D90A7484}"/>
                  </a:ext>
                </a:extLst>
              </p:cNvPr>
              <p:cNvSpPr/>
              <p:nvPr/>
            </p:nvSpPr>
            <p:spPr>
              <a:xfrm>
                <a:off x="2993922"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3" name="Oval 32">
                <a:extLst>
                  <a:ext uri="{FF2B5EF4-FFF2-40B4-BE49-F238E27FC236}">
                    <a16:creationId xmlns:a16="http://schemas.microsoft.com/office/drawing/2014/main" id="{0963E100-12BB-2F9C-B8D2-FAB5CCF6A6A5}"/>
                  </a:ext>
                </a:extLst>
              </p:cNvPr>
              <p:cNvSpPr/>
              <p:nvPr/>
            </p:nvSpPr>
            <p:spPr>
              <a:xfrm>
                <a:off x="167640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4" name="Oval 33">
                <a:extLst>
                  <a:ext uri="{FF2B5EF4-FFF2-40B4-BE49-F238E27FC236}">
                    <a16:creationId xmlns:a16="http://schemas.microsoft.com/office/drawing/2014/main" id="{BDBBACBC-48D1-9C70-CDC7-86D862B24FA2}"/>
                  </a:ext>
                </a:extLst>
              </p:cNvPr>
              <p:cNvSpPr/>
              <p:nvPr/>
            </p:nvSpPr>
            <p:spPr>
              <a:xfrm>
                <a:off x="429178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5" name="Oval 34">
                <a:extLst>
                  <a:ext uri="{FF2B5EF4-FFF2-40B4-BE49-F238E27FC236}">
                    <a16:creationId xmlns:a16="http://schemas.microsoft.com/office/drawing/2014/main" id="{21B7B2B3-9B9E-C40A-453E-82E25B96A70E}"/>
                  </a:ext>
                </a:extLst>
              </p:cNvPr>
              <p:cNvSpPr/>
              <p:nvPr/>
            </p:nvSpPr>
            <p:spPr>
              <a:xfrm>
                <a:off x="562651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Oval 35">
                <a:extLst>
                  <a:ext uri="{FF2B5EF4-FFF2-40B4-BE49-F238E27FC236}">
                    <a16:creationId xmlns:a16="http://schemas.microsoft.com/office/drawing/2014/main" id="{FA431FDE-351D-8190-8BF5-F0E2CAA4052F}"/>
                  </a:ext>
                </a:extLst>
              </p:cNvPr>
              <p:cNvSpPr/>
              <p:nvPr/>
            </p:nvSpPr>
            <p:spPr>
              <a:xfrm>
                <a:off x="696124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9" name="Oval 8">
              <a:extLst>
                <a:ext uri="{FF2B5EF4-FFF2-40B4-BE49-F238E27FC236}">
                  <a16:creationId xmlns:a16="http://schemas.microsoft.com/office/drawing/2014/main" id="{B74CBF57-69DA-CEFF-FC7C-6D0E2B746AFF}"/>
                </a:ext>
              </a:extLst>
            </p:cNvPr>
            <p:cNvSpPr/>
            <p:nvPr/>
          </p:nvSpPr>
          <p:spPr>
            <a:xfrm>
              <a:off x="2966882" y="2738284"/>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Oval 9">
              <a:extLst>
                <a:ext uri="{FF2B5EF4-FFF2-40B4-BE49-F238E27FC236}">
                  <a16:creationId xmlns:a16="http://schemas.microsoft.com/office/drawing/2014/main" id="{D700443A-B4F6-7EBF-94EE-3C083A1E6284}"/>
                </a:ext>
              </a:extLst>
            </p:cNvPr>
            <p:cNvSpPr/>
            <p:nvPr/>
          </p:nvSpPr>
          <p:spPr>
            <a:xfrm>
              <a:off x="1649360" y="2738284"/>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Oval 10">
              <a:extLst>
                <a:ext uri="{FF2B5EF4-FFF2-40B4-BE49-F238E27FC236}">
                  <a16:creationId xmlns:a16="http://schemas.microsoft.com/office/drawing/2014/main" id="{464C79D7-D193-6F01-4A3C-3AAEAC61FAC2}"/>
                </a:ext>
              </a:extLst>
            </p:cNvPr>
            <p:cNvSpPr/>
            <p:nvPr/>
          </p:nvSpPr>
          <p:spPr>
            <a:xfrm>
              <a:off x="4264740" y="2738284"/>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12" name="Oval 11">
              <a:extLst>
                <a:ext uri="{FF2B5EF4-FFF2-40B4-BE49-F238E27FC236}">
                  <a16:creationId xmlns:a16="http://schemas.microsoft.com/office/drawing/2014/main" id="{AA4D4078-9DFD-2B3E-AD5B-4924BF8E705C}"/>
                </a:ext>
              </a:extLst>
            </p:cNvPr>
            <p:cNvSpPr/>
            <p:nvPr/>
          </p:nvSpPr>
          <p:spPr>
            <a:xfrm>
              <a:off x="5599470" y="2738284"/>
              <a:ext cx="1297858" cy="1297858"/>
            </a:xfrm>
            <a:prstGeom prst="ellipse">
              <a:avLst/>
            </a:prstGeom>
            <a:no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Oval 12">
              <a:extLst>
                <a:ext uri="{FF2B5EF4-FFF2-40B4-BE49-F238E27FC236}">
                  <a16:creationId xmlns:a16="http://schemas.microsoft.com/office/drawing/2014/main" id="{B7235D44-60A2-BC82-A165-C619D016ED97}"/>
                </a:ext>
              </a:extLst>
            </p:cNvPr>
            <p:cNvSpPr/>
            <p:nvPr/>
          </p:nvSpPr>
          <p:spPr>
            <a:xfrm>
              <a:off x="6934200" y="2738284"/>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14" name="Group 13">
              <a:extLst>
                <a:ext uri="{FF2B5EF4-FFF2-40B4-BE49-F238E27FC236}">
                  <a16:creationId xmlns:a16="http://schemas.microsoft.com/office/drawing/2014/main" id="{6CBFCC2E-026C-9A3E-D343-1090E999EBE1}"/>
                </a:ext>
              </a:extLst>
            </p:cNvPr>
            <p:cNvGrpSpPr/>
            <p:nvPr/>
          </p:nvGrpSpPr>
          <p:grpSpPr>
            <a:xfrm>
              <a:off x="1676400" y="3387213"/>
              <a:ext cx="6582698" cy="1297858"/>
              <a:chOff x="1676400" y="1440426"/>
              <a:chExt cx="6582698" cy="1297858"/>
            </a:xfrm>
          </p:grpSpPr>
          <p:sp>
            <p:nvSpPr>
              <p:cNvPr id="27" name="Oval 26">
                <a:extLst>
                  <a:ext uri="{FF2B5EF4-FFF2-40B4-BE49-F238E27FC236}">
                    <a16:creationId xmlns:a16="http://schemas.microsoft.com/office/drawing/2014/main" id="{D1042088-397A-90FE-4BFA-EF62F8612C19}"/>
                  </a:ext>
                </a:extLst>
              </p:cNvPr>
              <p:cNvSpPr/>
              <p:nvPr/>
            </p:nvSpPr>
            <p:spPr>
              <a:xfrm>
                <a:off x="2993922" y="1440426"/>
                <a:ext cx="1297858" cy="1297858"/>
              </a:xfrm>
              <a:prstGeom prst="ellipse">
                <a:avLst/>
              </a:prstGeom>
              <a:noFill/>
              <a:ln w="25400">
                <a:solidFill>
                  <a:schemeClr val="bg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8" name="Oval 27">
                <a:extLst>
                  <a:ext uri="{FF2B5EF4-FFF2-40B4-BE49-F238E27FC236}">
                    <a16:creationId xmlns:a16="http://schemas.microsoft.com/office/drawing/2014/main" id="{54289565-A444-0DCA-8C85-E30453A0BE91}"/>
                  </a:ext>
                </a:extLst>
              </p:cNvPr>
              <p:cNvSpPr/>
              <p:nvPr/>
            </p:nvSpPr>
            <p:spPr>
              <a:xfrm>
                <a:off x="1676400" y="1440426"/>
                <a:ext cx="1297858" cy="1297858"/>
              </a:xfrm>
              <a:prstGeom prst="ellipse">
                <a:avLst/>
              </a:prstGeom>
              <a:noFill/>
              <a:ln w="25400">
                <a:solidFill>
                  <a:schemeClr val="bg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9" name="Oval 28">
                <a:extLst>
                  <a:ext uri="{FF2B5EF4-FFF2-40B4-BE49-F238E27FC236}">
                    <a16:creationId xmlns:a16="http://schemas.microsoft.com/office/drawing/2014/main" id="{B15B0835-3B84-3D3C-6CB3-A4B7E7AAC7C1}"/>
                  </a:ext>
                </a:extLst>
              </p:cNvPr>
              <p:cNvSpPr/>
              <p:nvPr/>
            </p:nvSpPr>
            <p:spPr>
              <a:xfrm>
                <a:off x="4291780" y="1440426"/>
                <a:ext cx="1297858" cy="1297858"/>
              </a:xfrm>
              <a:prstGeom prst="ellipse">
                <a:avLst/>
              </a:prstGeom>
              <a:noFill/>
              <a:ln w="25400">
                <a:solidFill>
                  <a:schemeClr val="bg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Oval 29">
                <a:extLst>
                  <a:ext uri="{FF2B5EF4-FFF2-40B4-BE49-F238E27FC236}">
                    <a16:creationId xmlns:a16="http://schemas.microsoft.com/office/drawing/2014/main" id="{A35FF7AA-6744-F586-B423-EEB8145B7C63}"/>
                  </a:ext>
                </a:extLst>
              </p:cNvPr>
              <p:cNvSpPr/>
              <p:nvPr/>
            </p:nvSpPr>
            <p:spPr>
              <a:xfrm>
                <a:off x="5626510" y="1440426"/>
                <a:ext cx="1297858" cy="1297858"/>
              </a:xfrm>
              <a:prstGeom prst="ellipse">
                <a:avLst/>
              </a:prstGeom>
              <a:noFill/>
              <a:ln w="25400">
                <a:solidFill>
                  <a:schemeClr val="bg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1" name="Oval 30">
                <a:extLst>
                  <a:ext uri="{FF2B5EF4-FFF2-40B4-BE49-F238E27FC236}">
                    <a16:creationId xmlns:a16="http://schemas.microsoft.com/office/drawing/2014/main" id="{B349DF6B-E6BA-24A9-E39C-D4AD9736B42D}"/>
                  </a:ext>
                </a:extLst>
              </p:cNvPr>
              <p:cNvSpPr/>
              <p:nvPr/>
            </p:nvSpPr>
            <p:spPr>
              <a:xfrm>
                <a:off x="6961240" y="1440426"/>
                <a:ext cx="1297858" cy="1297858"/>
              </a:xfrm>
              <a:prstGeom prst="ellipse">
                <a:avLst/>
              </a:prstGeom>
              <a:noFill/>
              <a:ln w="25400">
                <a:solidFill>
                  <a:schemeClr val="bg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5" name="Group 14">
              <a:extLst>
                <a:ext uri="{FF2B5EF4-FFF2-40B4-BE49-F238E27FC236}">
                  <a16:creationId xmlns:a16="http://schemas.microsoft.com/office/drawing/2014/main" id="{890B9A3C-D384-7B64-3B4B-8CCC4711EB44}"/>
                </a:ext>
              </a:extLst>
            </p:cNvPr>
            <p:cNvGrpSpPr/>
            <p:nvPr/>
          </p:nvGrpSpPr>
          <p:grpSpPr>
            <a:xfrm>
              <a:off x="1676400" y="4036142"/>
              <a:ext cx="6582698" cy="1297858"/>
              <a:chOff x="1676400" y="1440426"/>
              <a:chExt cx="6582698" cy="1297858"/>
            </a:xfrm>
          </p:grpSpPr>
          <p:sp>
            <p:nvSpPr>
              <p:cNvPr id="22" name="Oval 21">
                <a:extLst>
                  <a:ext uri="{FF2B5EF4-FFF2-40B4-BE49-F238E27FC236}">
                    <a16:creationId xmlns:a16="http://schemas.microsoft.com/office/drawing/2014/main" id="{4D8F62B2-1FBD-D69E-54A3-FA8F1D9A8640}"/>
                  </a:ext>
                </a:extLst>
              </p:cNvPr>
              <p:cNvSpPr/>
              <p:nvPr/>
            </p:nvSpPr>
            <p:spPr>
              <a:xfrm>
                <a:off x="2993922"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Oval 22">
                <a:extLst>
                  <a:ext uri="{FF2B5EF4-FFF2-40B4-BE49-F238E27FC236}">
                    <a16:creationId xmlns:a16="http://schemas.microsoft.com/office/drawing/2014/main" id="{BB48B8AC-F1C1-5F41-6E48-759FB05E90FB}"/>
                  </a:ext>
                </a:extLst>
              </p:cNvPr>
              <p:cNvSpPr/>
              <p:nvPr/>
            </p:nvSpPr>
            <p:spPr>
              <a:xfrm>
                <a:off x="167640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Oval 23">
                <a:extLst>
                  <a:ext uri="{FF2B5EF4-FFF2-40B4-BE49-F238E27FC236}">
                    <a16:creationId xmlns:a16="http://schemas.microsoft.com/office/drawing/2014/main" id="{76A45719-2E2B-B022-8D58-AF29DF9CF5C8}"/>
                  </a:ext>
                </a:extLst>
              </p:cNvPr>
              <p:cNvSpPr/>
              <p:nvPr/>
            </p:nvSpPr>
            <p:spPr>
              <a:xfrm>
                <a:off x="429178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 name="Oval 24">
                <a:extLst>
                  <a:ext uri="{FF2B5EF4-FFF2-40B4-BE49-F238E27FC236}">
                    <a16:creationId xmlns:a16="http://schemas.microsoft.com/office/drawing/2014/main" id="{9701BB80-F305-C9A8-F8EA-B000AC541ADB}"/>
                  </a:ext>
                </a:extLst>
              </p:cNvPr>
              <p:cNvSpPr/>
              <p:nvPr/>
            </p:nvSpPr>
            <p:spPr>
              <a:xfrm>
                <a:off x="562651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 name="Oval 25">
                <a:extLst>
                  <a:ext uri="{FF2B5EF4-FFF2-40B4-BE49-F238E27FC236}">
                    <a16:creationId xmlns:a16="http://schemas.microsoft.com/office/drawing/2014/main" id="{8289863D-129D-3992-5098-8FEE13B65C54}"/>
                  </a:ext>
                </a:extLst>
              </p:cNvPr>
              <p:cNvSpPr/>
              <p:nvPr/>
            </p:nvSpPr>
            <p:spPr>
              <a:xfrm>
                <a:off x="696124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6" name="Group 15">
              <a:extLst>
                <a:ext uri="{FF2B5EF4-FFF2-40B4-BE49-F238E27FC236}">
                  <a16:creationId xmlns:a16="http://schemas.microsoft.com/office/drawing/2014/main" id="{B6468690-6C6A-CBA7-BDA6-E488E8854845}"/>
                </a:ext>
              </a:extLst>
            </p:cNvPr>
            <p:cNvGrpSpPr/>
            <p:nvPr/>
          </p:nvGrpSpPr>
          <p:grpSpPr>
            <a:xfrm>
              <a:off x="1676400" y="4685071"/>
              <a:ext cx="6582698" cy="1297858"/>
              <a:chOff x="1676400" y="1440426"/>
              <a:chExt cx="6582698" cy="1297858"/>
            </a:xfrm>
          </p:grpSpPr>
          <p:sp>
            <p:nvSpPr>
              <p:cNvPr id="17" name="Oval 16">
                <a:extLst>
                  <a:ext uri="{FF2B5EF4-FFF2-40B4-BE49-F238E27FC236}">
                    <a16:creationId xmlns:a16="http://schemas.microsoft.com/office/drawing/2014/main" id="{21DA61FC-604D-B7D6-8496-357D9C80F61B}"/>
                  </a:ext>
                </a:extLst>
              </p:cNvPr>
              <p:cNvSpPr/>
              <p:nvPr/>
            </p:nvSpPr>
            <p:spPr>
              <a:xfrm>
                <a:off x="2993922"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Oval 17">
                <a:extLst>
                  <a:ext uri="{FF2B5EF4-FFF2-40B4-BE49-F238E27FC236}">
                    <a16:creationId xmlns:a16="http://schemas.microsoft.com/office/drawing/2014/main" id="{AFABE553-4597-C315-CCDE-76F8DA3C1E06}"/>
                  </a:ext>
                </a:extLst>
              </p:cNvPr>
              <p:cNvSpPr/>
              <p:nvPr/>
            </p:nvSpPr>
            <p:spPr>
              <a:xfrm>
                <a:off x="167640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Oval 18">
                <a:extLst>
                  <a:ext uri="{FF2B5EF4-FFF2-40B4-BE49-F238E27FC236}">
                    <a16:creationId xmlns:a16="http://schemas.microsoft.com/office/drawing/2014/main" id="{3A07BC08-5F4F-00E5-B1C6-4C97C7E70B0A}"/>
                  </a:ext>
                </a:extLst>
              </p:cNvPr>
              <p:cNvSpPr/>
              <p:nvPr/>
            </p:nvSpPr>
            <p:spPr>
              <a:xfrm>
                <a:off x="429178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0" name="Oval 19">
                <a:extLst>
                  <a:ext uri="{FF2B5EF4-FFF2-40B4-BE49-F238E27FC236}">
                    <a16:creationId xmlns:a16="http://schemas.microsoft.com/office/drawing/2014/main" id="{A05E03F2-5E27-AF1C-3772-2BEDD236CF23}"/>
                  </a:ext>
                </a:extLst>
              </p:cNvPr>
              <p:cNvSpPr/>
              <p:nvPr/>
            </p:nvSpPr>
            <p:spPr>
              <a:xfrm>
                <a:off x="562651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1" name="Oval 20">
                <a:extLst>
                  <a:ext uri="{FF2B5EF4-FFF2-40B4-BE49-F238E27FC236}">
                    <a16:creationId xmlns:a16="http://schemas.microsoft.com/office/drawing/2014/main" id="{1824A309-02A7-3486-CE35-8B52341B9EBB}"/>
                  </a:ext>
                </a:extLst>
              </p:cNvPr>
              <p:cNvSpPr/>
              <p:nvPr/>
            </p:nvSpPr>
            <p:spPr>
              <a:xfrm>
                <a:off x="6961240" y="1440426"/>
                <a:ext cx="1297858" cy="1297858"/>
              </a:xfrm>
              <a:prstGeom prst="ellipse">
                <a:avLst/>
              </a:prstGeom>
              <a:noFill/>
              <a:ln w="2540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spTree>
    <p:extLst>
      <p:ext uri="{BB962C8B-B14F-4D97-AF65-F5344CB8AC3E}">
        <p14:creationId xmlns:p14="http://schemas.microsoft.com/office/powerpoint/2010/main" val="2278266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0C67D-BF0D-04B0-9B86-F052CF330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406D3-323C-FA42-B536-4F1489B2F55E}"/>
              </a:ext>
            </a:extLst>
          </p:cNvPr>
          <p:cNvSpPr>
            <a:spLocks noGrp="1"/>
          </p:cNvSpPr>
          <p:nvPr>
            <p:ph type="title"/>
          </p:nvPr>
        </p:nvSpPr>
        <p:spPr/>
        <p:txBody>
          <a:bodyPr/>
          <a:lstStyle/>
          <a:p>
            <a:r>
              <a:rPr lang="fr-BE" b="1" dirty="0" err="1"/>
              <a:t>Emphasis</a:t>
            </a:r>
            <a:endParaRPr lang="fr-BE" b="1" dirty="0"/>
          </a:p>
        </p:txBody>
      </p:sp>
      <p:sp>
        <p:nvSpPr>
          <p:cNvPr id="3" name="Content Placeholder 2">
            <a:extLst>
              <a:ext uri="{FF2B5EF4-FFF2-40B4-BE49-F238E27FC236}">
                <a16:creationId xmlns:a16="http://schemas.microsoft.com/office/drawing/2014/main" id="{F374B90C-D9E2-CA7E-70AD-4029DD2546D1}"/>
              </a:ext>
            </a:extLst>
          </p:cNvPr>
          <p:cNvSpPr>
            <a:spLocks noGrp="1"/>
          </p:cNvSpPr>
          <p:nvPr>
            <p:ph idx="1"/>
          </p:nvPr>
        </p:nvSpPr>
        <p:spPr/>
        <p:txBody>
          <a:bodyPr>
            <a:normAutofit/>
          </a:bodyPr>
          <a:lstStyle/>
          <a:p>
            <a:pPr marL="0" indent="0" algn="l">
              <a:lnSpc>
                <a:spcPts val="3315"/>
              </a:lnSpc>
              <a:spcBef>
                <a:spcPts val="2250"/>
              </a:spcBef>
              <a:spcAft>
                <a:spcPts val="1800"/>
              </a:spcAft>
              <a:buNone/>
            </a:pPr>
            <a:r>
              <a:rPr lang="en-US" b="1" i="0" dirty="0">
                <a:solidFill>
                  <a:srgbClr val="1D1E22"/>
                </a:solidFill>
                <a:effectLst/>
                <a:latin typeface="Regolapro"/>
              </a:rPr>
              <a:t>How to apply this in UI/UX design:</a:t>
            </a:r>
          </a:p>
        </p:txBody>
      </p:sp>
      <p:sp>
        <p:nvSpPr>
          <p:cNvPr id="18" name="TextBox 17">
            <a:extLst>
              <a:ext uri="{FF2B5EF4-FFF2-40B4-BE49-F238E27FC236}">
                <a16:creationId xmlns:a16="http://schemas.microsoft.com/office/drawing/2014/main" id="{76509317-C8CC-FFEF-8617-597C48F46E39}"/>
              </a:ext>
            </a:extLst>
          </p:cNvPr>
          <p:cNvSpPr txBox="1"/>
          <p:nvPr/>
        </p:nvSpPr>
        <p:spPr>
          <a:xfrm>
            <a:off x="3373581" y="2653526"/>
            <a:ext cx="7458247" cy="3941335"/>
          </a:xfrm>
          <a:prstGeom prst="rect">
            <a:avLst/>
          </a:prstGeom>
          <a:noFill/>
        </p:spPr>
        <p:txBody>
          <a:bodyPr wrap="square">
            <a:spAutoFit/>
          </a:bodyPr>
          <a:lstStyle/>
          <a:p>
            <a:pPr>
              <a:lnSpc>
                <a:spcPct val="107000"/>
              </a:lnSpc>
              <a:spcAft>
                <a:spcPts val="800"/>
              </a:spcAft>
            </a:pPr>
            <a:r>
              <a:rPr lang="en-US" sz="1800" b="1" kern="100" dirty="0">
                <a:effectLst/>
                <a:latin typeface="Bahnschrift SemiLight" panose="020B0502040204020203" pitchFamily="34" charset="0"/>
                <a:ea typeface="Calibri" panose="020F0502020204030204" pitchFamily="34" charset="0"/>
                <a:cs typeface="Times New Roman" panose="02020603050405020304" pitchFamily="18" charset="0"/>
              </a:rPr>
              <a:t>1. Increase size / weight</a:t>
            </a:r>
          </a:p>
          <a:p>
            <a:pPr>
              <a:lnSpc>
                <a:spcPct val="107000"/>
              </a:lnSpc>
              <a:spcAft>
                <a:spcPts val="800"/>
              </a:spcAft>
            </a:pPr>
            <a:r>
              <a:rPr lang="en-US" sz="1800" kern="100" dirty="0">
                <a:effectLst/>
                <a:latin typeface="Bahnschrift SemiLight" panose="020B0502040204020203" pitchFamily="34" charset="0"/>
                <a:ea typeface="Calibri" panose="020F0502020204030204" pitchFamily="34" charset="0"/>
                <a:cs typeface="Times New Roman" panose="02020603050405020304" pitchFamily="18" charset="0"/>
              </a:rPr>
              <a:t>Let’s get the obvious out of the way. The larger, bolder something is, the more attention it attracts. </a:t>
            </a:r>
          </a:p>
          <a:p>
            <a:pPr>
              <a:lnSpc>
                <a:spcPct val="107000"/>
              </a:lnSpc>
              <a:spcAft>
                <a:spcPts val="800"/>
              </a:spcAft>
            </a:pPr>
            <a:r>
              <a:rPr lang="en-US" sz="1800" kern="100" dirty="0">
                <a:effectLst/>
                <a:latin typeface="Bahnschrift SemiLight" panose="020B0502040204020203" pitchFamily="34" charset="0"/>
                <a:ea typeface="Calibri" panose="020F0502020204030204" pitchFamily="34" charset="0"/>
                <a:cs typeface="Times New Roman" panose="02020603050405020304" pitchFamily="18" charset="0"/>
              </a:rPr>
              <a:t>To add emphasis to text, you can increase either the text size or font weight.</a:t>
            </a:r>
            <a:endParaRPr lang="en-US" b="1" kern="100" dirty="0">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b="1" kern="100" dirty="0">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Bahnschrift SemiLight" panose="020B0502040204020203" pitchFamily="34" charset="0"/>
                <a:ea typeface="Calibri" panose="020F0502020204030204" pitchFamily="34" charset="0"/>
                <a:cs typeface="Times New Roman" panose="02020603050405020304" pitchFamily="18" charset="0"/>
              </a:rPr>
              <a:t>2. Change color</a:t>
            </a:r>
            <a:endPar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Bahnschrift SemiLight" panose="020B0502040204020203" pitchFamily="34" charset="0"/>
                <a:ea typeface="Calibri" panose="020F0502020204030204" pitchFamily="34" charset="0"/>
                <a:cs typeface="Times New Roman" panose="02020603050405020304" pitchFamily="18" charset="0"/>
              </a:rPr>
              <a:t>In general, the brighter and bolder the color, the more it will stand out.</a:t>
            </a:r>
          </a:p>
          <a:p>
            <a:pPr>
              <a:lnSpc>
                <a:spcPct val="107000"/>
              </a:lnSpc>
              <a:spcAft>
                <a:spcPts val="800"/>
              </a:spcAft>
            </a:pPr>
            <a:r>
              <a:rPr lang="en-US" sz="1800" kern="100" dirty="0">
                <a:effectLst/>
                <a:latin typeface="Bahnschrift SemiLight" panose="020B0502040204020203" pitchFamily="34" charset="0"/>
                <a:ea typeface="Calibri" panose="020F0502020204030204" pitchFamily="34" charset="0"/>
                <a:cs typeface="Times New Roman" panose="02020603050405020304" pitchFamily="18" charset="0"/>
              </a:rPr>
              <a:t>To easiest way is to use your brand colors to accent the most important parts of your app. If you're using mostly neutral colors, you can create emphasis by varying between darker and lighter shades.</a:t>
            </a:r>
            <a:endPar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80A7246E-C6F3-4849-3384-3F93365FAC0C}"/>
              </a:ext>
            </a:extLst>
          </p:cNvPr>
          <p:cNvGrpSpPr/>
          <p:nvPr/>
        </p:nvGrpSpPr>
        <p:grpSpPr>
          <a:xfrm>
            <a:off x="698498" y="3103677"/>
            <a:ext cx="2374324" cy="812380"/>
            <a:chOff x="475614" y="419682"/>
            <a:chExt cx="3851144" cy="1317676"/>
          </a:xfrm>
        </p:grpSpPr>
        <p:sp>
          <p:nvSpPr>
            <p:cNvPr id="5" name="Oval 4">
              <a:extLst>
                <a:ext uri="{FF2B5EF4-FFF2-40B4-BE49-F238E27FC236}">
                  <a16:creationId xmlns:a16="http://schemas.microsoft.com/office/drawing/2014/main" id="{4D62260B-BC6B-F9B4-FE74-EF302A793EE5}"/>
                </a:ext>
              </a:extLst>
            </p:cNvPr>
            <p:cNvSpPr/>
            <p:nvPr/>
          </p:nvSpPr>
          <p:spPr>
            <a:xfrm>
              <a:off x="475614" y="755094"/>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Oval 5">
              <a:extLst>
                <a:ext uri="{FF2B5EF4-FFF2-40B4-BE49-F238E27FC236}">
                  <a16:creationId xmlns:a16="http://schemas.microsoft.com/office/drawing/2014/main" id="{3D3FEDE9-7867-AA51-F51C-BB1BEA032481}"/>
                </a:ext>
              </a:extLst>
            </p:cNvPr>
            <p:cNvSpPr/>
            <p:nvPr/>
          </p:nvSpPr>
          <p:spPr>
            <a:xfrm>
              <a:off x="2813446" y="755094"/>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Oval 6">
              <a:extLst>
                <a:ext uri="{FF2B5EF4-FFF2-40B4-BE49-F238E27FC236}">
                  <a16:creationId xmlns:a16="http://schemas.microsoft.com/office/drawing/2014/main" id="{D28867B0-4853-63C9-4902-56894D7A40C3}"/>
                </a:ext>
              </a:extLst>
            </p:cNvPr>
            <p:cNvSpPr/>
            <p:nvPr/>
          </p:nvSpPr>
          <p:spPr>
            <a:xfrm>
              <a:off x="3679906" y="755094"/>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Oval 7">
              <a:extLst>
                <a:ext uri="{FF2B5EF4-FFF2-40B4-BE49-F238E27FC236}">
                  <a16:creationId xmlns:a16="http://schemas.microsoft.com/office/drawing/2014/main" id="{E94DE0FD-9984-059D-FC30-588832E78103}"/>
                </a:ext>
              </a:extLst>
            </p:cNvPr>
            <p:cNvSpPr/>
            <p:nvPr/>
          </p:nvSpPr>
          <p:spPr>
            <a:xfrm>
              <a:off x="1342075" y="419682"/>
              <a:ext cx="1251762" cy="1317676"/>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9" name="Group 8">
            <a:extLst>
              <a:ext uri="{FF2B5EF4-FFF2-40B4-BE49-F238E27FC236}">
                <a16:creationId xmlns:a16="http://schemas.microsoft.com/office/drawing/2014/main" id="{EF046826-9FA2-AA6D-846D-1CA42D5BB935}"/>
              </a:ext>
            </a:extLst>
          </p:cNvPr>
          <p:cNvGrpSpPr/>
          <p:nvPr/>
        </p:nvGrpSpPr>
        <p:grpSpPr>
          <a:xfrm>
            <a:off x="575539" y="5329046"/>
            <a:ext cx="2535383" cy="524547"/>
            <a:chOff x="475614" y="2610420"/>
            <a:chExt cx="3156010" cy="652949"/>
          </a:xfrm>
        </p:grpSpPr>
        <p:sp>
          <p:nvSpPr>
            <p:cNvPr id="10" name="Oval 9">
              <a:extLst>
                <a:ext uri="{FF2B5EF4-FFF2-40B4-BE49-F238E27FC236}">
                  <a16:creationId xmlns:a16="http://schemas.microsoft.com/office/drawing/2014/main" id="{0E0151EC-6BAB-D3FE-BF45-E145BF9E71D6}"/>
                </a:ext>
              </a:extLst>
            </p:cNvPr>
            <p:cNvSpPr/>
            <p:nvPr/>
          </p:nvSpPr>
          <p:spPr>
            <a:xfrm>
              <a:off x="475614" y="2610420"/>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Oval 10">
              <a:extLst>
                <a:ext uri="{FF2B5EF4-FFF2-40B4-BE49-F238E27FC236}">
                  <a16:creationId xmlns:a16="http://schemas.microsoft.com/office/drawing/2014/main" id="{A954A157-1C6B-CC5E-E20B-9ECCD569674B}"/>
                </a:ext>
              </a:extLst>
            </p:cNvPr>
            <p:cNvSpPr/>
            <p:nvPr/>
          </p:nvSpPr>
          <p:spPr>
            <a:xfrm>
              <a:off x="1312000" y="2613595"/>
              <a:ext cx="646852" cy="646852"/>
            </a:xfrm>
            <a:prstGeom prst="ellipse">
              <a:avLst/>
            </a:prstGeom>
            <a:solidFill>
              <a:schemeClr val="tx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Oval 11">
              <a:extLst>
                <a:ext uri="{FF2B5EF4-FFF2-40B4-BE49-F238E27FC236}">
                  <a16:creationId xmlns:a16="http://schemas.microsoft.com/office/drawing/2014/main" id="{4368C774-7CB8-AD1C-3FB0-DF5400C755D0}"/>
                </a:ext>
              </a:extLst>
            </p:cNvPr>
            <p:cNvSpPr/>
            <p:nvPr/>
          </p:nvSpPr>
          <p:spPr>
            <a:xfrm>
              <a:off x="2148386" y="2616517"/>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Oval 12">
              <a:extLst>
                <a:ext uri="{FF2B5EF4-FFF2-40B4-BE49-F238E27FC236}">
                  <a16:creationId xmlns:a16="http://schemas.microsoft.com/office/drawing/2014/main" id="{AC1419D6-77F1-0BCB-1812-8BDA9875DC44}"/>
                </a:ext>
              </a:extLst>
            </p:cNvPr>
            <p:cNvSpPr/>
            <p:nvPr/>
          </p:nvSpPr>
          <p:spPr>
            <a:xfrm>
              <a:off x="2984772" y="2610420"/>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spTree>
    <p:extLst>
      <p:ext uri="{BB962C8B-B14F-4D97-AF65-F5344CB8AC3E}">
        <p14:creationId xmlns:p14="http://schemas.microsoft.com/office/powerpoint/2010/main" val="3554133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AAB34-9374-1DD8-6182-F8A09700B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FD7B5-FEBB-D433-B0A7-47FDB05C0BE5}"/>
              </a:ext>
            </a:extLst>
          </p:cNvPr>
          <p:cNvSpPr>
            <a:spLocks noGrp="1"/>
          </p:cNvSpPr>
          <p:nvPr>
            <p:ph type="title"/>
          </p:nvPr>
        </p:nvSpPr>
        <p:spPr/>
        <p:txBody>
          <a:bodyPr/>
          <a:lstStyle/>
          <a:p>
            <a:r>
              <a:rPr lang="fr-BE" b="1" dirty="0" err="1"/>
              <a:t>Emphasis</a:t>
            </a:r>
            <a:endParaRPr lang="fr-BE" b="1" dirty="0"/>
          </a:p>
        </p:txBody>
      </p:sp>
      <p:sp>
        <p:nvSpPr>
          <p:cNvPr id="3" name="Content Placeholder 2">
            <a:extLst>
              <a:ext uri="{FF2B5EF4-FFF2-40B4-BE49-F238E27FC236}">
                <a16:creationId xmlns:a16="http://schemas.microsoft.com/office/drawing/2014/main" id="{69A12E95-13B5-633B-C7BC-08A01136D9AA}"/>
              </a:ext>
            </a:extLst>
          </p:cNvPr>
          <p:cNvSpPr>
            <a:spLocks noGrp="1"/>
          </p:cNvSpPr>
          <p:nvPr>
            <p:ph idx="1"/>
          </p:nvPr>
        </p:nvSpPr>
        <p:spPr/>
        <p:txBody>
          <a:bodyPr>
            <a:normAutofit/>
          </a:bodyPr>
          <a:lstStyle/>
          <a:p>
            <a:pPr marL="0" indent="0" algn="l">
              <a:lnSpc>
                <a:spcPts val="3315"/>
              </a:lnSpc>
              <a:spcBef>
                <a:spcPts val="2250"/>
              </a:spcBef>
              <a:spcAft>
                <a:spcPts val="1800"/>
              </a:spcAft>
              <a:buNone/>
            </a:pPr>
            <a:r>
              <a:rPr lang="en-US" b="1" i="0" dirty="0">
                <a:solidFill>
                  <a:srgbClr val="1D1E22"/>
                </a:solidFill>
                <a:effectLst/>
                <a:latin typeface="Regolapro"/>
              </a:rPr>
              <a:t>How to apply this in UI/UX design:</a:t>
            </a:r>
          </a:p>
        </p:txBody>
      </p:sp>
      <p:sp>
        <p:nvSpPr>
          <p:cNvPr id="18" name="TextBox 17">
            <a:extLst>
              <a:ext uri="{FF2B5EF4-FFF2-40B4-BE49-F238E27FC236}">
                <a16:creationId xmlns:a16="http://schemas.microsoft.com/office/drawing/2014/main" id="{E109E021-9D26-614A-81FE-89ABE1C13CCA}"/>
              </a:ext>
            </a:extLst>
          </p:cNvPr>
          <p:cNvSpPr txBox="1"/>
          <p:nvPr/>
        </p:nvSpPr>
        <p:spPr>
          <a:xfrm>
            <a:off x="3373581" y="2653526"/>
            <a:ext cx="8693728" cy="4353692"/>
          </a:xfrm>
          <a:prstGeom prst="rect">
            <a:avLst/>
          </a:prstGeom>
          <a:noFill/>
        </p:spPr>
        <p:txBody>
          <a:bodyPr wrap="square">
            <a:spAutoFit/>
          </a:bodyPr>
          <a:lstStyle/>
          <a:p>
            <a:pPr>
              <a:lnSpc>
                <a:spcPct val="107000"/>
              </a:lnSpc>
              <a:spcAft>
                <a:spcPts val="800"/>
              </a:spcAft>
            </a:pPr>
            <a:r>
              <a:rPr lang="en-US" sz="1800" b="1" kern="100" dirty="0">
                <a:effectLst/>
                <a:latin typeface="Bahnschrift SemiLight" panose="020B0502040204020203" pitchFamily="34" charset="0"/>
                <a:ea typeface="Calibri" panose="020F0502020204030204" pitchFamily="34" charset="0"/>
                <a:cs typeface="Times New Roman" panose="02020603050405020304" pitchFamily="18" charset="0"/>
              </a:rPr>
              <a:t>3. Break continuity</a:t>
            </a:r>
            <a:endPar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Bahnschrift SemiLight" panose="020B0502040204020203" pitchFamily="34" charset="0"/>
                <a:ea typeface="Calibri" panose="020F0502020204030204" pitchFamily="34" charset="0"/>
                <a:cs typeface="Times New Roman" panose="02020603050405020304" pitchFamily="18" charset="0"/>
              </a:rPr>
              <a:t>We are conditioned to see patterns and continuity when using a product. So if you can break the pattern in any way, things will naturally stand out.</a:t>
            </a:r>
            <a:endPar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Bahnschrift SemiLight" panose="020B0502040204020203" pitchFamily="34" charset="0"/>
                <a:ea typeface="Calibri" panose="020F0502020204030204" pitchFamily="34" charset="0"/>
                <a:cs typeface="Times New Roman" panose="02020603050405020304" pitchFamily="18" charset="0"/>
              </a:rPr>
              <a:t>4. Add white space</a:t>
            </a:r>
            <a:endPar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Bahnschrift SemiLight" panose="020B0502040204020203" pitchFamily="34" charset="0"/>
                <a:ea typeface="Calibri" panose="020F0502020204030204" pitchFamily="34" charset="0"/>
                <a:cs typeface="Times New Roman" panose="02020603050405020304" pitchFamily="18" charset="0"/>
              </a:rPr>
              <a:t>Your eyes are naturally drawn to areas with more white space. Surrounding an important element with white space makes it stand out more.</a:t>
            </a:r>
            <a:endPar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Bahnschrift SemiLight" panose="020B0502040204020203" pitchFamily="34" charset="0"/>
                <a:ea typeface="Calibri" panose="020F0502020204030204" pitchFamily="34" charset="0"/>
                <a:cs typeface="Times New Roman" panose="02020603050405020304" pitchFamily="18" charset="0"/>
              </a:rPr>
              <a:t>5. Emphasize by de-emphasizing</a:t>
            </a:r>
            <a:endPar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Bahnschrift SemiLight" panose="020B0502040204020203" pitchFamily="34" charset="0"/>
                <a:ea typeface="Calibri" panose="020F0502020204030204" pitchFamily="34" charset="0"/>
                <a:cs typeface="Times New Roman" panose="02020603050405020304" pitchFamily="18" charset="0"/>
              </a:rPr>
              <a:t>When everything is a priority, then nothing is. </a:t>
            </a:r>
            <a:r>
              <a:rPr lang="en-US" sz="1800" kern="100" dirty="0" err="1">
                <a:effectLst/>
                <a:latin typeface="Bahnschrift SemiLight" panose="020B0502040204020203" pitchFamily="34" charset="0"/>
                <a:ea typeface="Calibri" panose="020F0502020204030204" pitchFamily="34" charset="0"/>
                <a:cs typeface="Times New Roman" panose="02020603050405020304" pitchFamily="18" charset="0"/>
              </a:rPr>
              <a:t>Similarily</a:t>
            </a:r>
            <a:r>
              <a:rPr lang="en-US" sz="1800" kern="100" dirty="0">
                <a:effectLst/>
                <a:latin typeface="Bahnschrift SemiLight" panose="020B0502040204020203" pitchFamily="34" charset="0"/>
                <a:ea typeface="Calibri" panose="020F0502020204030204" pitchFamily="34" charset="0"/>
                <a:cs typeface="Times New Roman" panose="02020603050405020304" pitchFamily="18" charset="0"/>
              </a:rPr>
              <a:t>, emphasis is relative. If everything on the page is screaming for attention, nothing stands out. A more elegant approach is to de-emphasize less important elements. You can do so by reducing opacity, using lighter colors, or making them smaller.</a:t>
            </a:r>
            <a:endPar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B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AFB97476-3336-F0D4-57FB-4B6AFAB498B5}"/>
              </a:ext>
            </a:extLst>
          </p:cNvPr>
          <p:cNvGrpSpPr/>
          <p:nvPr/>
        </p:nvGrpSpPr>
        <p:grpSpPr>
          <a:xfrm>
            <a:off x="583258" y="2852111"/>
            <a:ext cx="2675673" cy="545129"/>
            <a:chOff x="435759" y="3998400"/>
            <a:chExt cx="3174964" cy="646852"/>
          </a:xfrm>
        </p:grpSpPr>
        <p:sp>
          <p:nvSpPr>
            <p:cNvPr id="8" name="Oval 7">
              <a:extLst>
                <a:ext uri="{FF2B5EF4-FFF2-40B4-BE49-F238E27FC236}">
                  <a16:creationId xmlns:a16="http://schemas.microsoft.com/office/drawing/2014/main" id="{1281D1C8-75F8-7BF5-BA3B-B197807A0A18}"/>
                </a:ext>
              </a:extLst>
            </p:cNvPr>
            <p:cNvSpPr/>
            <p:nvPr/>
          </p:nvSpPr>
          <p:spPr>
            <a:xfrm>
              <a:off x="435759" y="3998400"/>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Oval 8">
              <a:extLst>
                <a:ext uri="{FF2B5EF4-FFF2-40B4-BE49-F238E27FC236}">
                  <a16:creationId xmlns:a16="http://schemas.microsoft.com/office/drawing/2014/main" id="{F3AE10DD-34CE-5178-50B0-4985E6BE2AF0}"/>
                </a:ext>
              </a:extLst>
            </p:cNvPr>
            <p:cNvSpPr/>
            <p:nvPr/>
          </p:nvSpPr>
          <p:spPr>
            <a:xfrm>
              <a:off x="2963871" y="3998400"/>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Oval 9">
              <a:extLst>
                <a:ext uri="{FF2B5EF4-FFF2-40B4-BE49-F238E27FC236}">
                  <a16:creationId xmlns:a16="http://schemas.microsoft.com/office/drawing/2014/main" id="{FEC597B8-554D-21A3-16E2-26296D72FB37}"/>
                </a:ext>
              </a:extLst>
            </p:cNvPr>
            <p:cNvSpPr/>
            <p:nvPr/>
          </p:nvSpPr>
          <p:spPr>
            <a:xfrm>
              <a:off x="2121167" y="3998400"/>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Rectangle 10">
              <a:extLst>
                <a:ext uri="{FF2B5EF4-FFF2-40B4-BE49-F238E27FC236}">
                  <a16:creationId xmlns:a16="http://schemas.microsoft.com/office/drawing/2014/main" id="{A7FB177A-B74F-9FF1-AB38-4C2D610BDA76}"/>
                </a:ext>
              </a:extLst>
            </p:cNvPr>
            <p:cNvSpPr/>
            <p:nvPr/>
          </p:nvSpPr>
          <p:spPr>
            <a:xfrm>
              <a:off x="1278463" y="3998400"/>
              <a:ext cx="646852" cy="646852"/>
            </a:xfrm>
            <a:prstGeom prst="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2" name="Group 11">
            <a:extLst>
              <a:ext uri="{FF2B5EF4-FFF2-40B4-BE49-F238E27FC236}">
                <a16:creationId xmlns:a16="http://schemas.microsoft.com/office/drawing/2014/main" id="{2380D150-937C-7A41-31B2-23E2F4DB16A5}"/>
              </a:ext>
            </a:extLst>
          </p:cNvPr>
          <p:cNvGrpSpPr/>
          <p:nvPr/>
        </p:nvGrpSpPr>
        <p:grpSpPr>
          <a:xfrm>
            <a:off x="591316" y="4076027"/>
            <a:ext cx="2654794" cy="560391"/>
            <a:chOff x="435759" y="5206874"/>
            <a:chExt cx="3064394" cy="646852"/>
          </a:xfrm>
        </p:grpSpPr>
        <p:sp>
          <p:nvSpPr>
            <p:cNvPr id="13" name="Oval 12">
              <a:extLst>
                <a:ext uri="{FF2B5EF4-FFF2-40B4-BE49-F238E27FC236}">
                  <a16:creationId xmlns:a16="http://schemas.microsoft.com/office/drawing/2014/main" id="{BC17A432-920D-53A0-8B96-B4D8BF3D523D}"/>
                </a:ext>
              </a:extLst>
            </p:cNvPr>
            <p:cNvSpPr/>
            <p:nvPr/>
          </p:nvSpPr>
          <p:spPr>
            <a:xfrm>
              <a:off x="435759" y="5206874"/>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14" name="Oval 13">
              <a:extLst>
                <a:ext uri="{FF2B5EF4-FFF2-40B4-BE49-F238E27FC236}">
                  <a16:creationId xmlns:a16="http://schemas.microsoft.com/office/drawing/2014/main" id="{30B570CF-E4B4-3415-3BCE-B89F64BEFEFA}"/>
                </a:ext>
              </a:extLst>
            </p:cNvPr>
            <p:cNvSpPr/>
            <p:nvPr/>
          </p:nvSpPr>
          <p:spPr>
            <a:xfrm>
              <a:off x="1644530" y="5206874"/>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Oval 14">
              <a:extLst>
                <a:ext uri="{FF2B5EF4-FFF2-40B4-BE49-F238E27FC236}">
                  <a16:creationId xmlns:a16="http://schemas.microsoft.com/office/drawing/2014/main" id="{C3339745-6F0A-7A32-3A77-B728E61B8BD7}"/>
                </a:ext>
              </a:extLst>
            </p:cNvPr>
            <p:cNvSpPr/>
            <p:nvPr/>
          </p:nvSpPr>
          <p:spPr>
            <a:xfrm>
              <a:off x="2853301" y="5206874"/>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6" name="Group 15">
            <a:extLst>
              <a:ext uri="{FF2B5EF4-FFF2-40B4-BE49-F238E27FC236}">
                <a16:creationId xmlns:a16="http://schemas.microsoft.com/office/drawing/2014/main" id="{EBB09974-965E-C927-CE8E-D3616F467D22}"/>
              </a:ext>
            </a:extLst>
          </p:cNvPr>
          <p:cNvGrpSpPr/>
          <p:nvPr/>
        </p:nvGrpSpPr>
        <p:grpSpPr>
          <a:xfrm>
            <a:off x="566420" y="5315205"/>
            <a:ext cx="2743426" cy="562289"/>
            <a:chOff x="475614" y="1819648"/>
            <a:chExt cx="3156010" cy="646852"/>
          </a:xfrm>
        </p:grpSpPr>
        <p:sp>
          <p:nvSpPr>
            <p:cNvPr id="17" name="Oval 16">
              <a:extLst>
                <a:ext uri="{FF2B5EF4-FFF2-40B4-BE49-F238E27FC236}">
                  <a16:creationId xmlns:a16="http://schemas.microsoft.com/office/drawing/2014/main" id="{F4E79978-074D-3490-201F-7C2117DD7D66}"/>
                </a:ext>
              </a:extLst>
            </p:cNvPr>
            <p:cNvSpPr/>
            <p:nvPr/>
          </p:nvSpPr>
          <p:spPr>
            <a:xfrm>
              <a:off x="475614" y="1819648"/>
              <a:ext cx="646852" cy="646852"/>
            </a:xfrm>
            <a:prstGeom prst="ellipse">
              <a:avLst/>
            </a:prstGeom>
            <a:noFill/>
            <a:ln w="38100">
              <a:solidFill>
                <a:schemeClr val="accent1">
                  <a:shade val="15000"/>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Oval 18">
              <a:extLst>
                <a:ext uri="{FF2B5EF4-FFF2-40B4-BE49-F238E27FC236}">
                  <a16:creationId xmlns:a16="http://schemas.microsoft.com/office/drawing/2014/main" id="{FA2EFE7B-FF5C-273E-C89E-2AC8136DE60C}"/>
                </a:ext>
              </a:extLst>
            </p:cNvPr>
            <p:cNvSpPr/>
            <p:nvPr/>
          </p:nvSpPr>
          <p:spPr>
            <a:xfrm>
              <a:off x="1310111" y="1819648"/>
              <a:ext cx="646852" cy="64685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0" name="Oval 19">
              <a:extLst>
                <a:ext uri="{FF2B5EF4-FFF2-40B4-BE49-F238E27FC236}">
                  <a16:creationId xmlns:a16="http://schemas.microsoft.com/office/drawing/2014/main" id="{D8A7213F-797E-3BDF-019E-23F12002FD56}"/>
                </a:ext>
              </a:extLst>
            </p:cNvPr>
            <p:cNvSpPr/>
            <p:nvPr/>
          </p:nvSpPr>
          <p:spPr>
            <a:xfrm>
              <a:off x="2984772" y="1819648"/>
              <a:ext cx="646852" cy="646852"/>
            </a:xfrm>
            <a:prstGeom prst="ellipse">
              <a:avLst/>
            </a:prstGeom>
            <a:noFill/>
            <a:ln w="38100">
              <a:solidFill>
                <a:schemeClr val="accent1">
                  <a:shade val="15000"/>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1" name="Oval 20">
              <a:extLst>
                <a:ext uri="{FF2B5EF4-FFF2-40B4-BE49-F238E27FC236}">
                  <a16:creationId xmlns:a16="http://schemas.microsoft.com/office/drawing/2014/main" id="{92D00052-4A69-FFFE-9067-860CA5113A0E}"/>
                </a:ext>
              </a:extLst>
            </p:cNvPr>
            <p:cNvSpPr/>
            <p:nvPr/>
          </p:nvSpPr>
          <p:spPr>
            <a:xfrm>
              <a:off x="2144608" y="1819648"/>
              <a:ext cx="646852" cy="646852"/>
            </a:xfrm>
            <a:prstGeom prst="ellipse">
              <a:avLst/>
            </a:prstGeom>
            <a:noFill/>
            <a:ln w="38100">
              <a:solidFill>
                <a:schemeClr val="accent1">
                  <a:shade val="15000"/>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spTree>
    <p:extLst>
      <p:ext uri="{BB962C8B-B14F-4D97-AF65-F5344CB8AC3E}">
        <p14:creationId xmlns:p14="http://schemas.microsoft.com/office/powerpoint/2010/main" val="2987630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214F6-7F9C-FF37-76F4-939ACFCA13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DD08F-BA46-601D-9B39-8CE8B0756686}"/>
              </a:ext>
            </a:extLst>
          </p:cNvPr>
          <p:cNvSpPr>
            <a:spLocks noGrp="1"/>
          </p:cNvSpPr>
          <p:nvPr>
            <p:ph type="title"/>
          </p:nvPr>
        </p:nvSpPr>
        <p:spPr/>
        <p:txBody>
          <a:bodyPr/>
          <a:lstStyle/>
          <a:p>
            <a:r>
              <a:rPr lang="fr-BE" b="1" dirty="0"/>
              <a:t>Balance</a:t>
            </a:r>
          </a:p>
        </p:txBody>
      </p:sp>
      <p:sp>
        <p:nvSpPr>
          <p:cNvPr id="3" name="Content Placeholder 2">
            <a:extLst>
              <a:ext uri="{FF2B5EF4-FFF2-40B4-BE49-F238E27FC236}">
                <a16:creationId xmlns:a16="http://schemas.microsoft.com/office/drawing/2014/main" id="{536ACFE2-B245-69DF-73C8-CBC1247B7628}"/>
              </a:ext>
            </a:extLst>
          </p:cNvPr>
          <p:cNvSpPr>
            <a:spLocks noGrp="1"/>
          </p:cNvSpPr>
          <p:nvPr>
            <p:ph idx="1"/>
          </p:nvPr>
        </p:nvSpPr>
        <p:spPr/>
        <p:txBody>
          <a:bodyPr/>
          <a:lstStyle/>
          <a:p>
            <a:r>
              <a:rPr lang="en-US" b="0" i="0" dirty="0">
                <a:solidFill>
                  <a:srgbClr val="000000"/>
                </a:solidFill>
                <a:effectLst/>
                <a:latin typeface="Source Serif Pro Variable"/>
              </a:rPr>
              <a:t>A satisfying arrangement or proportion of design elements. </a:t>
            </a:r>
          </a:p>
          <a:p>
            <a:r>
              <a:rPr lang="en-US" b="0" i="0" dirty="0">
                <a:solidFill>
                  <a:srgbClr val="000000"/>
                </a:solidFill>
                <a:effectLst/>
                <a:latin typeface="Source Serif Pro Variable"/>
              </a:rPr>
              <a:t>Balance occurs when there is an equally distributed (but not necessarily symmetrical) amount of visual signal on both sides of an imaginary axis going through the middle of the screen. </a:t>
            </a:r>
          </a:p>
          <a:p>
            <a:r>
              <a:rPr lang="en-US" b="0" i="0" dirty="0">
                <a:solidFill>
                  <a:srgbClr val="000000"/>
                </a:solidFill>
                <a:effectLst/>
                <a:latin typeface="Source Serif Pro Variable"/>
              </a:rPr>
              <a:t>This axis is often vertical but can also be horizontal.</a:t>
            </a:r>
            <a:endParaRPr lang="fr-BE" dirty="0"/>
          </a:p>
        </p:txBody>
      </p:sp>
    </p:spTree>
    <p:extLst>
      <p:ext uri="{BB962C8B-B14F-4D97-AF65-F5344CB8AC3E}">
        <p14:creationId xmlns:p14="http://schemas.microsoft.com/office/powerpoint/2010/main" val="2908210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5FFFA-D95B-8807-B10B-56EFAD049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7DF5A-4232-7C66-813E-8833BEE0487D}"/>
              </a:ext>
            </a:extLst>
          </p:cNvPr>
          <p:cNvSpPr>
            <a:spLocks noGrp="1"/>
          </p:cNvSpPr>
          <p:nvPr>
            <p:ph type="title"/>
          </p:nvPr>
        </p:nvSpPr>
        <p:spPr>
          <a:xfrm>
            <a:off x="838200" y="365125"/>
            <a:ext cx="10515600" cy="1325563"/>
          </a:xfrm>
        </p:spPr>
        <p:txBody>
          <a:bodyPr anchor="ctr">
            <a:normAutofit/>
          </a:bodyPr>
          <a:lstStyle/>
          <a:p>
            <a:r>
              <a:rPr lang="fr-BE" b="1" dirty="0"/>
              <a:t>Balance</a:t>
            </a:r>
          </a:p>
        </p:txBody>
      </p:sp>
      <p:sp>
        <p:nvSpPr>
          <p:cNvPr id="11273" name="Content Placeholder 2">
            <a:extLst>
              <a:ext uri="{FF2B5EF4-FFF2-40B4-BE49-F238E27FC236}">
                <a16:creationId xmlns:a16="http://schemas.microsoft.com/office/drawing/2014/main" id="{75153ECA-50AF-12B7-682C-E280DF0CF2FB}"/>
              </a:ext>
            </a:extLst>
          </p:cNvPr>
          <p:cNvSpPr>
            <a:spLocks noGrp="1"/>
          </p:cNvSpPr>
          <p:nvPr>
            <p:ph sz="half" idx="1"/>
          </p:nvPr>
        </p:nvSpPr>
        <p:spPr>
          <a:xfrm>
            <a:off x="838200" y="1825625"/>
            <a:ext cx="5181600" cy="4351338"/>
          </a:xfrm>
        </p:spPr>
        <p:txBody>
          <a:bodyPr>
            <a:normAutofit/>
          </a:bodyPr>
          <a:lstStyle/>
          <a:p>
            <a:pPr marL="0" indent="0">
              <a:buNone/>
            </a:pPr>
            <a:r>
              <a:rPr lang="fr-BE" b="1" i="0" dirty="0">
                <a:effectLst/>
              </a:rPr>
              <a:t>Balance </a:t>
            </a:r>
            <a:r>
              <a:rPr lang="fr-BE" b="1" dirty="0"/>
              <a:t>In web design</a:t>
            </a:r>
          </a:p>
          <a:p>
            <a:endParaRPr lang="en-US" dirty="0"/>
          </a:p>
        </p:txBody>
      </p:sp>
      <p:pic>
        <p:nvPicPr>
          <p:cNvPr id="12290" name="Picture 2">
            <a:extLst>
              <a:ext uri="{FF2B5EF4-FFF2-40B4-BE49-F238E27FC236}">
                <a16:creationId xmlns:a16="http://schemas.microsoft.com/office/drawing/2014/main" id="{A5885317-9D0F-DAA2-0C33-EE9B529AE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896" y="2233933"/>
            <a:ext cx="6429808" cy="46240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E99284-561E-5BF6-98F8-CE439B105271}"/>
              </a:ext>
            </a:extLst>
          </p:cNvPr>
          <p:cNvSpPr txBox="1"/>
          <p:nvPr/>
        </p:nvSpPr>
        <p:spPr>
          <a:xfrm>
            <a:off x="6855047" y="6492875"/>
            <a:ext cx="2228495"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https://dribbble.com/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110467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1C0F8-8430-AA58-082C-33E339239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05DAB-DFF0-3EE9-C1F2-93E907CC0D73}"/>
              </a:ext>
            </a:extLst>
          </p:cNvPr>
          <p:cNvSpPr>
            <a:spLocks noGrp="1"/>
          </p:cNvSpPr>
          <p:nvPr>
            <p:ph type="title"/>
          </p:nvPr>
        </p:nvSpPr>
        <p:spPr/>
        <p:txBody>
          <a:bodyPr/>
          <a:lstStyle/>
          <a:p>
            <a:r>
              <a:rPr lang="fr-BE" b="1" dirty="0"/>
              <a:t>Balance</a:t>
            </a:r>
          </a:p>
        </p:txBody>
      </p:sp>
      <p:sp>
        <p:nvSpPr>
          <p:cNvPr id="3" name="Content Placeholder 2">
            <a:extLst>
              <a:ext uri="{FF2B5EF4-FFF2-40B4-BE49-F238E27FC236}">
                <a16:creationId xmlns:a16="http://schemas.microsoft.com/office/drawing/2014/main" id="{D629A47E-B832-FD12-23F4-9BB080790416}"/>
              </a:ext>
            </a:extLst>
          </p:cNvPr>
          <p:cNvSpPr>
            <a:spLocks noGrp="1"/>
          </p:cNvSpPr>
          <p:nvPr>
            <p:ph idx="1"/>
          </p:nvPr>
        </p:nvSpPr>
        <p:spPr/>
        <p:txBody>
          <a:bodyPr>
            <a:normAutofit fontScale="70000" lnSpcReduction="20000"/>
          </a:bodyPr>
          <a:lstStyle/>
          <a:p>
            <a:pPr marL="0" indent="0" algn="l">
              <a:lnSpc>
                <a:spcPct val="120000"/>
              </a:lnSpc>
              <a:spcBef>
                <a:spcPts val="2250"/>
              </a:spcBef>
              <a:spcAft>
                <a:spcPts val="1800"/>
              </a:spcAft>
              <a:buNone/>
            </a:pPr>
            <a:r>
              <a:rPr lang="en-US" b="1" i="0" dirty="0">
                <a:solidFill>
                  <a:srgbClr val="1D1E22"/>
                </a:solidFill>
                <a:effectLst/>
              </a:rPr>
              <a:t>How to apply this in UI/UX design:</a:t>
            </a:r>
          </a:p>
          <a:p>
            <a:pPr>
              <a:lnSpc>
                <a:spcPct val="120000"/>
              </a:lnSpc>
              <a:spcBef>
                <a:spcPts val="2250"/>
              </a:spcBef>
              <a:spcAft>
                <a:spcPts val="1800"/>
              </a:spcAft>
            </a:pPr>
            <a:r>
              <a:rPr lang="en-US" b="0" i="0" dirty="0">
                <a:solidFill>
                  <a:srgbClr val="242424"/>
                </a:solidFill>
                <a:effectLst/>
              </a:rPr>
              <a:t>To create balance, you have to find a way to balance the elements in your design. The best way to do this is by using negative space (white space) and by making sure your elements are visually similar in size and weight. </a:t>
            </a:r>
          </a:p>
          <a:p>
            <a:pPr>
              <a:lnSpc>
                <a:spcPct val="120000"/>
              </a:lnSpc>
              <a:spcBef>
                <a:spcPts val="2250"/>
              </a:spcBef>
              <a:spcAft>
                <a:spcPts val="1800"/>
              </a:spcAft>
            </a:pPr>
            <a:r>
              <a:rPr lang="en-US" b="0" i="0" dirty="0">
                <a:solidFill>
                  <a:srgbClr val="242424"/>
                </a:solidFill>
                <a:effectLst/>
              </a:rPr>
              <a:t>For example, if you have a large image that takes up much of the page, then make sure that there are at least two other elements on the page that are smaller than it. </a:t>
            </a:r>
          </a:p>
          <a:p>
            <a:pPr>
              <a:lnSpc>
                <a:spcPct val="120000"/>
              </a:lnSpc>
              <a:spcBef>
                <a:spcPts val="2250"/>
              </a:spcBef>
              <a:spcAft>
                <a:spcPts val="1800"/>
              </a:spcAft>
            </a:pPr>
            <a:r>
              <a:rPr lang="en-US" b="0" i="0" dirty="0">
                <a:solidFill>
                  <a:srgbClr val="242424"/>
                </a:solidFill>
                <a:effectLst/>
              </a:rPr>
              <a:t>If all of your elements are large, then people won’t know where to focus their attention because they’ll be spread out across different sizes and weights of objects.</a:t>
            </a:r>
            <a:endParaRPr lang="en-US" b="1" i="0" dirty="0">
              <a:solidFill>
                <a:srgbClr val="1D1E22"/>
              </a:solidFill>
              <a:effectLst/>
            </a:endParaRPr>
          </a:p>
        </p:txBody>
      </p:sp>
    </p:spTree>
    <p:extLst>
      <p:ext uri="{BB962C8B-B14F-4D97-AF65-F5344CB8AC3E}">
        <p14:creationId xmlns:p14="http://schemas.microsoft.com/office/powerpoint/2010/main" val="3739265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E08F8-E277-0A30-A4DF-3905CF714E4A}"/>
              </a:ext>
            </a:extLst>
          </p:cNvPr>
          <p:cNvSpPr>
            <a:spLocks noGrp="1"/>
          </p:cNvSpPr>
          <p:nvPr>
            <p:ph type="title"/>
          </p:nvPr>
        </p:nvSpPr>
        <p:spPr/>
        <p:txBody>
          <a:bodyPr/>
          <a:lstStyle/>
          <a:p>
            <a:r>
              <a:rPr lang="fr-BE" b="1" dirty="0" err="1"/>
              <a:t>Contrast</a:t>
            </a:r>
            <a:endParaRPr lang="fr-BE" b="1" dirty="0"/>
          </a:p>
        </p:txBody>
      </p:sp>
      <p:sp>
        <p:nvSpPr>
          <p:cNvPr id="3" name="Content Placeholder 2">
            <a:extLst>
              <a:ext uri="{FF2B5EF4-FFF2-40B4-BE49-F238E27FC236}">
                <a16:creationId xmlns:a16="http://schemas.microsoft.com/office/drawing/2014/main" id="{E5F3ACF0-4F18-AB98-ABB4-91449DE601DD}"/>
              </a:ext>
            </a:extLst>
          </p:cNvPr>
          <p:cNvSpPr>
            <a:spLocks noGrp="1"/>
          </p:cNvSpPr>
          <p:nvPr>
            <p:ph idx="1"/>
          </p:nvPr>
        </p:nvSpPr>
        <p:spPr/>
        <p:txBody>
          <a:bodyPr/>
          <a:lstStyle/>
          <a:p>
            <a:r>
              <a:rPr lang="en-US" b="0" i="0" dirty="0">
                <a:solidFill>
                  <a:srgbClr val="242424"/>
                </a:solidFill>
                <a:effectLst/>
              </a:rPr>
              <a:t>Contrast is another key principle of design that helps set apart important elements from the rest of the page. </a:t>
            </a:r>
          </a:p>
          <a:p>
            <a:r>
              <a:rPr lang="en-US" b="0" i="0" dirty="0">
                <a:solidFill>
                  <a:srgbClr val="242424"/>
                </a:solidFill>
                <a:effectLst/>
              </a:rPr>
              <a:t>It allows users to focus on what matters most without being distracted by other things around it — which is especially important on mobile devices where screens are smaller than desktop monitors and less capable of generating lots of contrast on their own. </a:t>
            </a:r>
          </a:p>
          <a:p>
            <a:r>
              <a:rPr lang="en-US" b="0" i="0" dirty="0">
                <a:solidFill>
                  <a:srgbClr val="242424"/>
                </a:solidFill>
                <a:effectLst/>
              </a:rPr>
              <a:t>Contrast also helps guide users through a page by providing visual cues about where they might want to go next (ex: call to action, hyperlinks, likewise).</a:t>
            </a:r>
            <a:endParaRPr lang="fr-BE" dirty="0"/>
          </a:p>
        </p:txBody>
      </p:sp>
    </p:spTree>
    <p:extLst>
      <p:ext uri="{BB962C8B-B14F-4D97-AF65-F5344CB8AC3E}">
        <p14:creationId xmlns:p14="http://schemas.microsoft.com/office/powerpoint/2010/main" val="2577056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8B79-F022-4E82-8D07-D7250A83E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51F052-AEC4-5D92-7428-F4727F6F7445}"/>
              </a:ext>
            </a:extLst>
          </p:cNvPr>
          <p:cNvSpPr>
            <a:spLocks noGrp="1"/>
          </p:cNvSpPr>
          <p:nvPr>
            <p:ph type="title"/>
          </p:nvPr>
        </p:nvSpPr>
        <p:spPr>
          <a:xfrm>
            <a:off x="838200" y="365125"/>
            <a:ext cx="10515600" cy="1325563"/>
          </a:xfrm>
        </p:spPr>
        <p:txBody>
          <a:bodyPr anchor="ctr">
            <a:normAutofit/>
          </a:bodyPr>
          <a:lstStyle/>
          <a:p>
            <a:r>
              <a:rPr lang="fr-BE" b="1" i="0" dirty="0" err="1">
                <a:effectLst/>
              </a:rPr>
              <a:t>Contrast</a:t>
            </a:r>
            <a:endParaRPr lang="fr-BE" dirty="0"/>
          </a:p>
        </p:txBody>
      </p:sp>
      <p:sp>
        <p:nvSpPr>
          <p:cNvPr id="11273" name="Content Placeholder 2">
            <a:extLst>
              <a:ext uri="{FF2B5EF4-FFF2-40B4-BE49-F238E27FC236}">
                <a16:creationId xmlns:a16="http://schemas.microsoft.com/office/drawing/2014/main" id="{0D08A9EE-904D-9E00-F31B-E9AFEE8450F0}"/>
              </a:ext>
            </a:extLst>
          </p:cNvPr>
          <p:cNvSpPr>
            <a:spLocks noGrp="1"/>
          </p:cNvSpPr>
          <p:nvPr>
            <p:ph sz="half" idx="1"/>
          </p:nvPr>
        </p:nvSpPr>
        <p:spPr>
          <a:xfrm>
            <a:off x="838200" y="1825625"/>
            <a:ext cx="5181600" cy="4351338"/>
          </a:xfrm>
        </p:spPr>
        <p:txBody>
          <a:bodyPr>
            <a:normAutofit/>
          </a:bodyPr>
          <a:lstStyle/>
          <a:p>
            <a:pPr marL="0" indent="0">
              <a:buNone/>
            </a:pPr>
            <a:r>
              <a:rPr lang="fr-BE" b="1" i="0" dirty="0" err="1">
                <a:effectLst/>
              </a:rPr>
              <a:t>Contrast</a:t>
            </a:r>
            <a:r>
              <a:rPr lang="fr-BE" b="1" i="0" dirty="0">
                <a:effectLst/>
              </a:rPr>
              <a:t> </a:t>
            </a:r>
            <a:r>
              <a:rPr lang="fr-BE" b="1" dirty="0"/>
              <a:t>In web design</a:t>
            </a:r>
          </a:p>
          <a:p>
            <a:endParaRPr lang="en-US" dirty="0"/>
          </a:p>
        </p:txBody>
      </p:sp>
      <p:sp>
        <p:nvSpPr>
          <p:cNvPr id="4" name="TextBox 3">
            <a:extLst>
              <a:ext uri="{FF2B5EF4-FFF2-40B4-BE49-F238E27FC236}">
                <a16:creationId xmlns:a16="http://schemas.microsoft.com/office/drawing/2014/main" id="{05C136DA-E4B2-4B23-F3C2-BC35F4683AE4}"/>
              </a:ext>
            </a:extLst>
          </p:cNvPr>
          <p:cNvSpPr txBox="1"/>
          <p:nvPr/>
        </p:nvSpPr>
        <p:spPr>
          <a:xfrm>
            <a:off x="8922327" y="5855800"/>
            <a:ext cx="2992581" cy="923330"/>
          </a:xfrm>
          <a:prstGeom prst="rect">
            <a:avLst/>
          </a:prstGeom>
          <a:noFill/>
        </p:spPr>
        <p:txBody>
          <a:bodyPr wrap="square">
            <a:spAutoFit/>
          </a:bodyPr>
          <a:lstStyle/>
          <a:p>
            <a:pPr algn="ctr">
              <a:spcAft>
                <a:spcPts val="1200"/>
              </a:spcAft>
            </a:pPr>
            <a:r>
              <a:rPr lang="fr-BE" b="1" i="0" dirty="0">
                <a:solidFill>
                  <a:srgbClr val="1F1F1F"/>
                </a:solidFill>
                <a:effectLst/>
                <a:latin typeface="proxima-nova"/>
              </a:rPr>
              <a:t>Use </a:t>
            </a:r>
            <a:r>
              <a:rPr lang="fr-BE" b="1" i="0" dirty="0" err="1">
                <a:solidFill>
                  <a:srgbClr val="1F1F1F"/>
                </a:solidFill>
                <a:effectLst/>
                <a:latin typeface="proxima-nova"/>
              </a:rPr>
              <a:t>sufficient</a:t>
            </a:r>
            <a:r>
              <a:rPr lang="fr-BE" b="1" i="0" dirty="0">
                <a:solidFill>
                  <a:srgbClr val="1F1F1F"/>
                </a:solidFill>
                <a:effectLst/>
                <a:latin typeface="proxima-nova"/>
              </a:rPr>
              <a:t> </a:t>
            </a:r>
            <a:r>
              <a:rPr lang="fr-BE" b="1" i="0" dirty="0" err="1">
                <a:solidFill>
                  <a:srgbClr val="1F1F1F"/>
                </a:solidFill>
                <a:effectLst/>
                <a:latin typeface="proxima-nova"/>
              </a:rPr>
              <a:t>color</a:t>
            </a:r>
            <a:r>
              <a:rPr lang="fr-BE" b="1" i="0" dirty="0">
                <a:solidFill>
                  <a:srgbClr val="1F1F1F"/>
                </a:solidFill>
                <a:effectLst/>
                <a:latin typeface="proxima-nova"/>
              </a:rPr>
              <a:t> </a:t>
            </a:r>
            <a:r>
              <a:rPr lang="fr-BE" b="1" i="0" dirty="0" err="1">
                <a:solidFill>
                  <a:srgbClr val="1F1F1F"/>
                </a:solidFill>
                <a:effectLst/>
                <a:latin typeface="proxima-nova"/>
              </a:rPr>
              <a:t>contrast</a:t>
            </a:r>
            <a:r>
              <a:rPr lang="fr-BE" b="1" i="0" dirty="0">
                <a:solidFill>
                  <a:srgbClr val="1F1F1F"/>
                </a:solidFill>
                <a:effectLst/>
                <a:latin typeface="proxima-nova"/>
              </a:rPr>
              <a:t> </a:t>
            </a:r>
            <a:r>
              <a:rPr lang="fr-BE" b="1" dirty="0">
                <a:solidFill>
                  <a:srgbClr val="1F1F1F"/>
                </a:solidFill>
                <a:latin typeface="proxima-nova"/>
              </a:rPr>
              <a:t>! </a:t>
            </a:r>
            <a:r>
              <a:rPr lang="fr-BE" dirty="0">
                <a:solidFill>
                  <a:srgbClr val="1F1F1F"/>
                </a:solidFill>
                <a:latin typeface="proxima-nova"/>
                <a:hlinkClick r:id="rId3"/>
              </a:rPr>
              <a:t>https://webaim.org/resources/contrastchecker/</a:t>
            </a:r>
            <a:r>
              <a:rPr lang="fr-BE" dirty="0">
                <a:solidFill>
                  <a:srgbClr val="1F1F1F"/>
                </a:solidFill>
                <a:latin typeface="proxima-nova"/>
              </a:rPr>
              <a:t> </a:t>
            </a:r>
            <a:endParaRPr lang="fr-BE" i="0" dirty="0">
              <a:solidFill>
                <a:srgbClr val="1F1F1F"/>
              </a:solidFill>
              <a:effectLst/>
              <a:latin typeface="proxima-nova"/>
            </a:endParaRPr>
          </a:p>
        </p:txBody>
      </p:sp>
      <p:pic>
        <p:nvPicPr>
          <p:cNvPr id="14338" name="Picture 2" descr="Een handige tip van uw favoriete cabaretfenomeen des vaderlands -  Poldermanie">
            <a:extLst>
              <a:ext uri="{FF2B5EF4-FFF2-40B4-BE49-F238E27FC236}">
                <a16:creationId xmlns:a16="http://schemas.microsoft.com/office/drawing/2014/main" id="{C94DBF7C-2C80-1B78-C74C-3EF0368F9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9867" y="4001294"/>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ow To Use Contrast In Web Design: Tips And Examples | Elementor">
            <a:extLst>
              <a:ext uri="{FF2B5EF4-FFF2-40B4-BE49-F238E27FC236}">
                <a16:creationId xmlns:a16="http://schemas.microsoft.com/office/drawing/2014/main" id="{B5714414-2AEE-211C-EB59-AC84B41F6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278" y="2366963"/>
            <a:ext cx="762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54B8FF2-96A6-4C40-2C64-93093842E9FA}"/>
              </a:ext>
            </a:extLst>
          </p:cNvPr>
          <p:cNvSpPr txBox="1"/>
          <p:nvPr/>
        </p:nvSpPr>
        <p:spPr>
          <a:xfrm>
            <a:off x="4493259" y="6215876"/>
            <a:ext cx="4229043"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6"/>
              </a:rPr>
              <a:t>https://elementor.com/blog/contrast-web-design/</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05404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CD652-FF2C-2745-A47E-26F49626B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082A9-4E3C-7448-FFE5-2FBEC1503F82}"/>
              </a:ext>
            </a:extLst>
          </p:cNvPr>
          <p:cNvSpPr>
            <a:spLocks noGrp="1"/>
          </p:cNvSpPr>
          <p:nvPr>
            <p:ph type="title"/>
          </p:nvPr>
        </p:nvSpPr>
        <p:spPr/>
        <p:txBody>
          <a:bodyPr/>
          <a:lstStyle/>
          <a:p>
            <a:r>
              <a:rPr lang="fr-BE" dirty="0"/>
              <a:t>But first…</a:t>
            </a:r>
          </a:p>
        </p:txBody>
      </p:sp>
      <p:sp>
        <p:nvSpPr>
          <p:cNvPr id="3" name="Content Placeholder 2">
            <a:extLst>
              <a:ext uri="{FF2B5EF4-FFF2-40B4-BE49-F238E27FC236}">
                <a16:creationId xmlns:a16="http://schemas.microsoft.com/office/drawing/2014/main" id="{CFA65722-80A2-CF0B-0418-B084299104A0}"/>
              </a:ext>
            </a:extLst>
          </p:cNvPr>
          <p:cNvSpPr>
            <a:spLocks noGrp="1"/>
          </p:cNvSpPr>
          <p:nvPr>
            <p:ph idx="1"/>
          </p:nvPr>
        </p:nvSpPr>
        <p:spPr/>
        <p:txBody>
          <a:bodyPr/>
          <a:lstStyle/>
          <a:p>
            <a:pPr marL="0" indent="0">
              <a:buNone/>
            </a:pPr>
            <a:r>
              <a:rPr lang="en-US" dirty="0"/>
              <a:t>Let’s test your attention to details! </a:t>
            </a:r>
          </a:p>
          <a:p>
            <a:pPr marL="0" indent="0">
              <a:buNone/>
            </a:pPr>
            <a:r>
              <a:rPr lang="en-US" b="0" i="0" dirty="0">
                <a:solidFill>
                  <a:srgbClr val="474747"/>
                </a:solidFill>
                <a:effectLst/>
                <a:latin typeface="Arial" panose="020B0604020202020204" pitchFamily="34" charset="0"/>
                <a:sym typeface="Wingdings" panose="05000000000000000000" pitchFamily="2" charset="2"/>
              </a:rPr>
              <a:t>	 </a:t>
            </a:r>
            <a:r>
              <a:rPr lang="fr-BE" u="sng" dirty="0">
                <a:hlinkClick r:id="rId2"/>
              </a:rPr>
              <a:t>https://cantunsee.space/</a:t>
            </a:r>
            <a:r>
              <a:rPr lang="fr-BE" dirty="0"/>
              <a:t> </a:t>
            </a:r>
          </a:p>
          <a:p>
            <a:endParaRPr lang="fr-BE" dirty="0"/>
          </a:p>
        </p:txBody>
      </p:sp>
    </p:spTree>
    <p:extLst>
      <p:ext uri="{BB962C8B-B14F-4D97-AF65-F5344CB8AC3E}">
        <p14:creationId xmlns:p14="http://schemas.microsoft.com/office/powerpoint/2010/main" val="1947773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B6856-3A42-8775-40CF-5C3870D70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B5E69-C1E2-C32D-B4A8-18CC86151B33}"/>
              </a:ext>
            </a:extLst>
          </p:cNvPr>
          <p:cNvSpPr>
            <a:spLocks noGrp="1"/>
          </p:cNvSpPr>
          <p:nvPr>
            <p:ph type="title"/>
          </p:nvPr>
        </p:nvSpPr>
        <p:spPr/>
        <p:txBody>
          <a:bodyPr/>
          <a:lstStyle/>
          <a:p>
            <a:r>
              <a:rPr lang="en-US" b="1" dirty="0"/>
              <a:t>Contrast</a:t>
            </a:r>
            <a:endParaRPr lang="fr-BE" b="1" dirty="0"/>
          </a:p>
        </p:txBody>
      </p:sp>
      <p:sp>
        <p:nvSpPr>
          <p:cNvPr id="3" name="Content Placeholder 2">
            <a:extLst>
              <a:ext uri="{FF2B5EF4-FFF2-40B4-BE49-F238E27FC236}">
                <a16:creationId xmlns:a16="http://schemas.microsoft.com/office/drawing/2014/main" id="{EA6ED54F-065D-0005-74C2-0742ED3BB930}"/>
              </a:ext>
            </a:extLst>
          </p:cNvPr>
          <p:cNvSpPr>
            <a:spLocks noGrp="1"/>
          </p:cNvSpPr>
          <p:nvPr>
            <p:ph idx="1"/>
          </p:nvPr>
        </p:nvSpPr>
        <p:spPr/>
        <p:txBody>
          <a:bodyPr>
            <a:normAutofit fontScale="62500" lnSpcReduction="20000"/>
          </a:bodyPr>
          <a:lstStyle/>
          <a:p>
            <a:pPr marL="0" indent="0" algn="l">
              <a:lnSpc>
                <a:spcPts val="3315"/>
              </a:lnSpc>
              <a:spcBef>
                <a:spcPts val="2250"/>
              </a:spcBef>
              <a:spcAft>
                <a:spcPts val="1800"/>
              </a:spcAft>
              <a:buNone/>
            </a:pPr>
            <a:r>
              <a:rPr lang="en-US" b="1" i="0" dirty="0">
                <a:solidFill>
                  <a:srgbClr val="1D1E22"/>
                </a:solidFill>
                <a:effectLst/>
              </a:rPr>
              <a:t>How to apply this law in UI/UX design:</a:t>
            </a:r>
          </a:p>
          <a:p>
            <a:pPr algn="l">
              <a:spcAft>
                <a:spcPts val="900"/>
              </a:spcAft>
              <a:buFont typeface="Arial" panose="020B0604020202020204" pitchFamily="34" charset="0"/>
              <a:buChar char="•"/>
            </a:pPr>
            <a:r>
              <a:rPr lang="en-US" b="1" i="0" dirty="0">
                <a:solidFill>
                  <a:srgbClr val="1D1E22"/>
                </a:solidFill>
                <a:effectLst/>
              </a:rPr>
              <a:t>Color Contrast</a:t>
            </a:r>
            <a:r>
              <a:rPr lang="en-US" b="0" i="0" dirty="0">
                <a:solidFill>
                  <a:srgbClr val="1D1E22"/>
                </a:solidFill>
                <a:effectLst/>
              </a:rPr>
              <a:t>: The difference in light between the foreground (text or elements) and background, ensuring readability and emphasis.</a:t>
            </a:r>
          </a:p>
          <a:p>
            <a:pPr algn="l">
              <a:spcAft>
                <a:spcPts val="900"/>
              </a:spcAft>
              <a:buFont typeface="Arial" panose="020B0604020202020204" pitchFamily="34" charset="0"/>
              <a:buChar char="•"/>
            </a:pPr>
            <a:r>
              <a:rPr lang="en-US" b="1" i="0" dirty="0">
                <a:solidFill>
                  <a:srgbClr val="1D1E22"/>
                </a:solidFill>
                <a:effectLst/>
              </a:rPr>
              <a:t>Size Contrast</a:t>
            </a:r>
            <a:r>
              <a:rPr lang="en-US" b="0" i="0" dirty="0">
                <a:solidFill>
                  <a:srgbClr val="1D1E22"/>
                </a:solidFill>
                <a:effectLst/>
              </a:rPr>
              <a:t>: Using varying sizes to highlight key elements, create depth, and establish hierarchy.</a:t>
            </a:r>
          </a:p>
          <a:p>
            <a:pPr algn="l">
              <a:spcAft>
                <a:spcPts val="900"/>
              </a:spcAft>
              <a:buFont typeface="Arial" panose="020B0604020202020204" pitchFamily="34" charset="0"/>
              <a:buChar char="•"/>
            </a:pPr>
            <a:r>
              <a:rPr lang="en-US" b="1" i="0" dirty="0">
                <a:solidFill>
                  <a:srgbClr val="1D1E22"/>
                </a:solidFill>
                <a:effectLst/>
              </a:rPr>
              <a:t>Space Contrast</a:t>
            </a:r>
            <a:r>
              <a:rPr lang="en-US" b="0" i="0" dirty="0">
                <a:solidFill>
                  <a:srgbClr val="1D1E22"/>
                </a:solidFill>
                <a:effectLst/>
              </a:rPr>
              <a:t>: Also known as negative space, it surrounds elements to enhance focus and clarity.</a:t>
            </a:r>
          </a:p>
          <a:p>
            <a:pPr algn="l">
              <a:spcAft>
                <a:spcPts val="900"/>
              </a:spcAft>
              <a:buFont typeface="Arial" panose="020B0604020202020204" pitchFamily="34" charset="0"/>
              <a:buChar char="•"/>
            </a:pPr>
            <a:r>
              <a:rPr lang="en-US" b="1" i="0" dirty="0">
                <a:solidFill>
                  <a:srgbClr val="1D1E22"/>
                </a:solidFill>
                <a:effectLst/>
              </a:rPr>
              <a:t>Foreground vs. Background Contrast</a:t>
            </a:r>
            <a:r>
              <a:rPr lang="en-US" b="0" i="0" dirty="0">
                <a:solidFill>
                  <a:srgbClr val="1D1E22"/>
                </a:solidFill>
                <a:effectLst/>
              </a:rPr>
              <a:t>: Defines the visual relationship between an element and its background, which may change dynamically in web design.</a:t>
            </a:r>
          </a:p>
          <a:p>
            <a:pPr algn="l">
              <a:spcAft>
                <a:spcPts val="900"/>
              </a:spcAft>
              <a:buFont typeface="Arial" panose="020B0604020202020204" pitchFamily="34" charset="0"/>
              <a:buChar char="•"/>
            </a:pPr>
            <a:r>
              <a:rPr lang="en-US" b="1" i="0" dirty="0">
                <a:solidFill>
                  <a:srgbClr val="1D1E22"/>
                </a:solidFill>
                <a:effectLst/>
              </a:rPr>
              <a:t>Shape Contrast</a:t>
            </a:r>
            <a:r>
              <a:rPr lang="en-US" b="0" i="0" dirty="0">
                <a:solidFill>
                  <a:srgbClr val="1D1E22"/>
                </a:solidFill>
                <a:effectLst/>
              </a:rPr>
              <a:t>: Making elements stand out by varying their physical shape to guide attention.</a:t>
            </a:r>
          </a:p>
          <a:p>
            <a:pPr algn="l">
              <a:spcAft>
                <a:spcPts val="900"/>
              </a:spcAft>
              <a:buFont typeface="Arial" panose="020B0604020202020204" pitchFamily="34" charset="0"/>
              <a:buChar char="•"/>
            </a:pPr>
            <a:r>
              <a:rPr lang="en-US" b="1" i="0" dirty="0">
                <a:solidFill>
                  <a:srgbClr val="1D1E22"/>
                </a:solidFill>
                <a:effectLst/>
              </a:rPr>
              <a:t>Elements Contrast</a:t>
            </a:r>
            <a:r>
              <a:rPr lang="en-US" b="0" i="0" dirty="0">
                <a:solidFill>
                  <a:srgbClr val="1D1E22"/>
                </a:solidFill>
                <a:effectLst/>
              </a:rPr>
              <a:t>: Mixing different media (photos, illustrations, sketches) to impact the website’s aesthetics and messaging.</a:t>
            </a:r>
          </a:p>
        </p:txBody>
      </p:sp>
    </p:spTree>
    <p:extLst>
      <p:ext uri="{BB962C8B-B14F-4D97-AF65-F5344CB8AC3E}">
        <p14:creationId xmlns:p14="http://schemas.microsoft.com/office/powerpoint/2010/main" val="962400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45248-8B8B-47D8-21CE-838DA0FFD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B27E0-9937-BD17-10A2-24253944AC8E}"/>
              </a:ext>
            </a:extLst>
          </p:cNvPr>
          <p:cNvSpPr>
            <a:spLocks noGrp="1"/>
          </p:cNvSpPr>
          <p:nvPr>
            <p:ph type="title"/>
          </p:nvPr>
        </p:nvSpPr>
        <p:spPr/>
        <p:txBody>
          <a:bodyPr/>
          <a:lstStyle/>
          <a:p>
            <a:r>
              <a:rPr lang="fr-BE" b="1" dirty="0" err="1"/>
              <a:t>Repetition</a:t>
            </a:r>
            <a:endParaRPr lang="fr-BE" b="1" dirty="0"/>
          </a:p>
        </p:txBody>
      </p:sp>
      <p:sp>
        <p:nvSpPr>
          <p:cNvPr id="3" name="Content Placeholder 2">
            <a:extLst>
              <a:ext uri="{FF2B5EF4-FFF2-40B4-BE49-F238E27FC236}">
                <a16:creationId xmlns:a16="http://schemas.microsoft.com/office/drawing/2014/main" id="{68AA814F-7A7A-6F8F-90DE-A54F452A28B4}"/>
              </a:ext>
            </a:extLst>
          </p:cNvPr>
          <p:cNvSpPr>
            <a:spLocks noGrp="1"/>
          </p:cNvSpPr>
          <p:nvPr>
            <p:ph idx="1"/>
          </p:nvPr>
        </p:nvSpPr>
        <p:spPr/>
        <p:txBody>
          <a:bodyPr/>
          <a:lstStyle/>
          <a:p>
            <a:r>
              <a:rPr lang="en-US" b="0" i="0" dirty="0">
                <a:effectLst/>
              </a:rPr>
              <a:t>Repetition is the practice of using the same or similar elements multiple times to reinforce ideas and organize </a:t>
            </a:r>
            <a:r>
              <a:rPr lang="en-US" b="0" i="0" u="none" strike="noStrike" dirty="0">
                <a:effectLst/>
              </a:rPr>
              <a:t>content</a:t>
            </a:r>
            <a:r>
              <a:rPr lang="en-US" b="0" i="0" dirty="0">
                <a:effectLst/>
              </a:rPr>
              <a:t>. </a:t>
            </a:r>
          </a:p>
          <a:p>
            <a:r>
              <a:rPr lang="en-US" b="0" i="0" dirty="0">
                <a:effectLst/>
              </a:rPr>
              <a:t>Our brains are made to recognize patterns. Repeating elements within a design creates consistency and familiarity — key components of a pleasant </a:t>
            </a:r>
            <a:r>
              <a:rPr lang="en-US" b="0" i="0" u="none" strike="noStrike" dirty="0">
                <a:effectLst/>
              </a:rPr>
              <a:t>user experience</a:t>
            </a:r>
            <a:r>
              <a:rPr lang="en-US" b="0" i="0" dirty="0">
                <a:effectLst/>
              </a:rPr>
              <a:t>.</a:t>
            </a:r>
            <a:endParaRPr lang="fr-BE" dirty="0"/>
          </a:p>
        </p:txBody>
      </p:sp>
    </p:spTree>
    <p:extLst>
      <p:ext uri="{BB962C8B-B14F-4D97-AF65-F5344CB8AC3E}">
        <p14:creationId xmlns:p14="http://schemas.microsoft.com/office/powerpoint/2010/main" val="1745069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97120-5817-60D1-C15C-C2FD3A7D1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82D4A-10C2-68EB-285A-C4F6E2B7E289}"/>
              </a:ext>
            </a:extLst>
          </p:cNvPr>
          <p:cNvSpPr>
            <a:spLocks noGrp="1"/>
          </p:cNvSpPr>
          <p:nvPr>
            <p:ph type="title"/>
          </p:nvPr>
        </p:nvSpPr>
        <p:spPr>
          <a:xfrm>
            <a:off x="838200" y="365125"/>
            <a:ext cx="10515600" cy="1325563"/>
          </a:xfrm>
        </p:spPr>
        <p:txBody>
          <a:bodyPr anchor="ctr">
            <a:normAutofit/>
          </a:bodyPr>
          <a:lstStyle/>
          <a:p>
            <a:r>
              <a:rPr lang="fr-BE" b="1" dirty="0" err="1"/>
              <a:t>Repetition</a:t>
            </a:r>
            <a:endParaRPr lang="fr-BE" b="1" dirty="0"/>
          </a:p>
        </p:txBody>
      </p:sp>
      <p:sp>
        <p:nvSpPr>
          <p:cNvPr id="11273" name="Content Placeholder 2">
            <a:extLst>
              <a:ext uri="{FF2B5EF4-FFF2-40B4-BE49-F238E27FC236}">
                <a16:creationId xmlns:a16="http://schemas.microsoft.com/office/drawing/2014/main" id="{C1BFA32A-2E10-6895-37B2-59C9227E754D}"/>
              </a:ext>
            </a:extLst>
          </p:cNvPr>
          <p:cNvSpPr>
            <a:spLocks noGrp="1"/>
          </p:cNvSpPr>
          <p:nvPr>
            <p:ph sz="half" idx="1"/>
          </p:nvPr>
        </p:nvSpPr>
        <p:spPr>
          <a:xfrm>
            <a:off x="838200" y="1825625"/>
            <a:ext cx="5181600" cy="4351338"/>
          </a:xfrm>
        </p:spPr>
        <p:txBody>
          <a:bodyPr>
            <a:normAutofit/>
          </a:bodyPr>
          <a:lstStyle/>
          <a:p>
            <a:pPr marL="0" indent="0">
              <a:buNone/>
            </a:pPr>
            <a:r>
              <a:rPr lang="fr-BE" b="1" i="0" dirty="0" err="1">
                <a:effectLst/>
              </a:rPr>
              <a:t>Repetition</a:t>
            </a:r>
            <a:r>
              <a:rPr lang="fr-BE" b="1" i="0" dirty="0">
                <a:effectLst/>
              </a:rPr>
              <a:t> </a:t>
            </a:r>
            <a:r>
              <a:rPr lang="fr-BE" b="1" dirty="0"/>
              <a:t>In web design</a:t>
            </a:r>
          </a:p>
          <a:p>
            <a:endParaRPr lang="en-US" dirty="0"/>
          </a:p>
        </p:txBody>
      </p:sp>
      <p:pic>
        <p:nvPicPr>
          <p:cNvPr id="15362" name="Picture 2" descr="UI/UX Design Principles. Discover the fundamental principles of… | by Ritik  kumar | Bootcamp | Medium">
            <a:extLst>
              <a:ext uri="{FF2B5EF4-FFF2-40B4-BE49-F238E27FC236}">
                <a16:creationId xmlns:a16="http://schemas.microsoft.com/office/drawing/2014/main" id="{F1110BB5-4AA1-DB43-4889-8D54D14FE0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89" t="28385" r="13494" b="7451"/>
          <a:stretch/>
        </p:blipFill>
        <p:spPr bwMode="auto">
          <a:xfrm>
            <a:off x="2583873" y="2743200"/>
            <a:ext cx="7024254" cy="32696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129764-65E5-E8ED-DA1C-5E251719F7ED}"/>
              </a:ext>
            </a:extLst>
          </p:cNvPr>
          <p:cNvSpPr txBox="1"/>
          <p:nvPr/>
        </p:nvSpPr>
        <p:spPr>
          <a:xfrm>
            <a:off x="6923408" y="6157526"/>
            <a:ext cx="2892138"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https://bootcamp.uxdesign.cc/</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1334420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2E964-BC9C-5F82-79AD-A37DD3E019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EDAF6-722F-A498-643C-E93CFB0CEFEA}"/>
              </a:ext>
            </a:extLst>
          </p:cNvPr>
          <p:cNvSpPr>
            <a:spLocks noGrp="1"/>
          </p:cNvSpPr>
          <p:nvPr>
            <p:ph type="title"/>
          </p:nvPr>
        </p:nvSpPr>
        <p:spPr/>
        <p:txBody>
          <a:bodyPr/>
          <a:lstStyle/>
          <a:p>
            <a:r>
              <a:rPr lang="en-US" b="1" dirty="0"/>
              <a:t>Repetition</a:t>
            </a:r>
            <a:endParaRPr lang="fr-BE" b="1" dirty="0"/>
          </a:p>
        </p:txBody>
      </p:sp>
      <p:sp>
        <p:nvSpPr>
          <p:cNvPr id="3" name="Content Placeholder 2">
            <a:extLst>
              <a:ext uri="{FF2B5EF4-FFF2-40B4-BE49-F238E27FC236}">
                <a16:creationId xmlns:a16="http://schemas.microsoft.com/office/drawing/2014/main" id="{7BE6BC3D-D49C-DEBF-198A-03DDB4F54CBC}"/>
              </a:ext>
            </a:extLst>
          </p:cNvPr>
          <p:cNvSpPr>
            <a:spLocks noGrp="1"/>
          </p:cNvSpPr>
          <p:nvPr>
            <p:ph idx="1"/>
          </p:nvPr>
        </p:nvSpPr>
        <p:spPr/>
        <p:txBody>
          <a:bodyPr>
            <a:normAutofit fontScale="92500" lnSpcReduction="20000"/>
          </a:bodyPr>
          <a:lstStyle/>
          <a:p>
            <a:pPr marL="0" indent="0" algn="l">
              <a:lnSpc>
                <a:spcPts val="3315"/>
              </a:lnSpc>
              <a:spcBef>
                <a:spcPts val="2250"/>
              </a:spcBef>
              <a:spcAft>
                <a:spcPts val="1800"/>
              </a:spcAft>
              <a:buNone/>
            </a:pPr>
            <a:r>
              <a:rPr lang="en-US" b="1" i="0" dirty="0">
                <a:solidFill>
                  <a:srgbClr val="1D1E22"/>
                </a:solidFill>
                <a:effectLst/>
              </a:rPr>
              <a:t>How to apply this law in UI/UX design:</a:t>
            </a:r>
          </a:p>
          <a:p>
            <a:pPr>
              <a:lnSpc>
                <a:spcPct val="110000"/>
              </a:lnSpc>
              <a:spcBef>
                <a:spcPts val="2250"/>
              </a:spcBef>
              <a:spcAft>
                <a:spcPts val="1800"/>
              </a:spcAft>
            </a:pPr>
            <a:r>
              <a:rPr lang="en-US" sz="2600" b="1" dirty="0">
                <a:solidFill>
                  <a:srgbClr val="1D1E22"/>
                </a:solidFill>
              </a:rPr>
              <a:t>Typography &amp; Colors</a:t>
            </a:r>
            <a:r>
              <a:rPr lang="en-US" sz="2600" dirty="0">
                <a:solidFill>
                  <a:srgbClr val="1D1E22"/>
                </a:solidFill>
              </a:rPr>
              <a:t>: Use consistent fonts, sizes, and brand colors.</a:t>
            </a:r>
          </a:p>
          <a:p>
            <a:pPr>
              <a:lnSpc>
                <a:spcPct val="110000"/>
              </a:lnSpc>
              <a:spcBef>
                <a:spcPts val="2250"/>
              </a:spcBef>
              <a:spcAft>
                <a:spcPts val="1800"/>
              </a:spcAft>
            </a:pPr>
            <a:r>
              <a:rPr lang="en-US" sz="2600" b="1" dirty="0">
                <a:solidFill>
                  <a:srgbClr val="1D1E22"/>
                </a:solidFill>
              </a:rPr>
              <a:t>UI Components</a:t>
            </a:r>
            <a:r>
              <a:rPr lang="en-US" sz="2600" dirty="0">
                <a:solidFill>
                  <a:srgbClr val="1D1E22"/>
                </a:solidFill>
              </a:rPr>
              <a:t>: Standardize buttons, icons, and form fields.</a:t>
            </a:r>
          </a:p>
          <a:p>
            <a:pPr>
              <a:lnSpc>
                <a:spcPct val="110000"/>
              </a:lnSpc>
              <a:spcBef>
                <a:spcPts val="2250"/>
              </a:spcBef>
              <a:spcAft>
                <a:spcPts val="1800"/>
              </a:spcAft>
            </a:pPr>
            <a:r>
              <a:rPr lang="en-US" sz="2600" b="1" dirty="0">
                <a:solidFill>
                  <a:srgbClr val="1D1E22"/>
                </a:solidFill>
              </a:rPr>
              <a:t>Layout &amp; Spacing: </a:t>
            </a:r>
            <a:r>
              <a:rPr lang="en-US" sz="2600" dirty="0">
                <a:solidFill>
                  <a:srgbClr val="1D1E22"/>
                </a:solidFill>
              </a:rPr>
              <a:t>Maintain uniform spacing and grid structures.</a:t>
            </a:r>
          </a:p>
          <a:p>
            <a:pPr>
              <a:lnSpc>
                <a:spcPct val="110000"/>
              </a:lnSpc>
              <a:spcBef>
                <a:spcPts val="2250"/>
              </a:spcBef>
              <a:spcAft>
                <a:spcPts val="1800"/>
              </a:spcAft>
            </a:pPr>
            <a:r>
              <a:rPr lang="en-US" sz="2600" b="1" dirty="0">
                <a:solidFill>
                  <a:srgbClr val="1D1E22"/>
                </a:solidFill>
              </a:rPr>
              <a:t>Animations &amp; Feedback</a:t>
            </a:r>
            <a:r>
              <a:rPr lang="en-US" sz="2600" dirty="0">
                <a:solidFill>
                  <a:srgbClr val="1D1E22"/>
                </a:solidFill>
              </a:rPr>
              <a:t>: Apply consistent hover effects and interaction responses.</a:t>
            </a:r>
          </a:p>
        </p:txBody>
      </p:sp>
    </p:spTree>
    <p:extLst>
      <p:ext uri="{BB962C8B-B14F-4D97-AF65-F5344CB8AC3E}">
        <p14:creationId xmlns:p14="http://schemas.microsoft.com/office/powerpoint/2010/main" val="3510439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CDBE8-ED95-5832-DB0E-21179F358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06BCB-A56C-7F0A-DA6C-1CCA6620C84B}"/>
              </a:ext>
            </a:extLst>
          </p:cNvPr>
          <p:cNvSpPr>
            <a:spLocks noGrp="1"/>
          </p:cNvSpPr>
          <p:nvPr>
            <p:ph type="title"/>
          </p:nvPr>
        </p:nvSpPr>
        <p:spPr/>
        <p:txBody>
          <a:bodyPr/>
          <a:lstStyle/>
          <a:p>
            <a:r>
              <a:rPr lang="fr-BE" b="1" dirty="0"/>
              <a:t>Proportion</a:t>
            </a:r>
          </a:p>
        </p:txBody>
      </p:sp>
      <p:sp>
        <p:nvSpPr>
          <p:cNvPr id="3" name="Content Placeholder 2">
            <a:extLst>
              <a:ext uri="{FF2B5EF4-FFF2-40B4-BE49-F238E27FC236}">
                <a16:creationId xmlns:a16="http://schemas.microsoft.com/office/drawing/2014/main" id="{1246D4ED-FDAA-B12D-02C3-34C16DE54EE4}"/>
              </a:ext>
            </a:extLst>
          </p:cNvPr>
          <p:cNvSpPr>
            <a:spLocks noGrp="1"/>
          </p:cNvSpPr>
          <p:nvPr>
            <p:ph idx="1"/>
          </p:nvPr>
        </p:nvSpPr>
        <p:spPr/>
        <p:txBody>
          <a:bodyPr/>
          <a:lstStyle/>
          <a:p>
            <a:r>
              <a:rPr lang="en-US" sz="2200" b="0" i="0" dirty="0">
                <a:effectLst/>
              </a:rPr>
              <a:t>Proportion is the harmonious relationship between two or more parts that make up a whole. Most typically, proportion is defined by the scale of elements, in relation to each other.</a:t>
            </a:r>
          </a:p>
          <a:p>
            <a:r>
              <a:rPr lang="fr-BE" sz="2000" b="1" i="0" dirty="0">
                <a:effectLst/>
              </a:rPr>
              <a:t>Size vs </a:t>
            </a:r>
            <a:r>
              <a:rPr lang="fr-BE" sz="2000" b="1" i="0" dirty="0" err="1">
                <a:effectLst/>
              </a:rPr>
              <a:t>Scale</a:t>
            </a:r>
            <a:r>
              <a:rPr lang="fr-BE" sz="2000" b="1" i="0" dirty="0">
                <a:effectLst/>
              </a:rPr>
              <a:t> vs Proportion</a:t>
            </a:r>
          </a:p>
          <a:p>
            <a:pPr marL="0" indent="0">
              <a:buNone/>
            </a:pPr>
            <a:br>
              <a:rPr lang="en-US" sz="1800" kern="100" dirty="0">
                <a:effectLst/>
                <a:ea typeface="Calibri" panose="020F0502020204030204" pitchFamily="34" charset="0"/>
                <a:cs typeface="Times New Roman" panose="02020603050405020304" pitchFamily="18" charset="0"/>
              </a:rPr>
            </a:br>
            <a:r>
              <a:rPr lang="fr-BE" sz="1800" b="1" kern="100" dirty="0">
                <a:effectLst/>
                <a:ea typeface="Calibri" panose="020F0502020204030204" pitchFamily="34" charset="0"/>
                <a:cs typeface="Times New Roman" panose="02020603050405020304" pitchFamily="18" charset="0"/>
              </a:rPr>
              <a:t>Size</a:t>
            </a:r>
            <a:r>
              <a:rPr lang="fr-BE" sz="1800" kern="100" dirty="0">
                <a:effectLst/>
                <a:ea typeface="Calibri" panose="020F0502020204030204" pitchFamily="34" charset="0"/>
                <a:cs typeface="Times New Roman" panose="02020603050405020304" pitchFamily="18" charset="0"/>
              </a:rPr>
              <a:t> </a:t>
            </a:r>
            <a:r>
              <a:rPr lang="fr-BE" sz="1800" kern="100" dirty="0" err="1">
                <a:effectLst/>
                <a:ea typeface="Calibri" panose="020F0502020204030204" pitchFamily="34" charset="0"/>
                <a:cs typeface="Times New Roman" panose="02020603050405020304" pitchFamily="18" charset="0"/>
              </a:rPr>
              <a:t>is</a:t>
            </a:r>
            <a:r>
              <a:rPr lang="fr-BE" sz="1800" kern="100" dirty="0">
                <a:effectLst/>
                <a:ea typeface="Calibri" panose="020F0502020204030204" pitchFamily="34" charset="0"/>
                <a:cs typeface="Times New Roman" panose="02020603050405020304" pitchFamily="18" charset="0"/>
              </a:rPr>
              <a:t> the </a:t>
            </a:r>
            <a:r>
              <a:rPr lang="fr-BE" sz="1800" kern="100" dirty="0" err="1">
                <a:effectLst/>
                <a:ea typeface="Calibri" panose="020F0502020204030204" pitchFamily="34" charset="0"/>
                <a:cs typeface="Times New Roman" panose="02020603050405020304" pitchFamily="18" charset="0"/>
              </a:rPr>
              <a:t>actual</a:t>
            </a:r>
            <a:r>
              <a:rPr lang="fr-BE" sz="1800" kern="100" dirty="0">
                <a:effectLst/>
                <a:ea typeface="Calibri" panose="020F0502020204030204" pitchFamily="34" charset="0"/>
                <a:cs typeface="Times New Roman" panose="02020603050405020304" pitchFamily="18" charset="0"/>
              </a:rPr>
              <a:t> dimensions of an </a:t>
            </a:r>
            <a:r>
              <a:rPr lang="fr-BE" sz="1800" kern="100" dirty="0" err="1">
                <a:effectLst/>
                <a:ea typeface="Calibri" panose="020F0502020204030204" pitchFamily="34" charset="0"/>
                <a:cs typeface="Times New Roman" panose="02020603050405020304" pitchFamily="18" charset="0"/>
              </a:rPr>
              <a:t>element</a:t>
            </a:r>
            <a:r>
              <a:rPr lang="fr-BE" sz="1800" kern="100" dirty="0">
                <a:effectLst/>
                <a:ea typeface="Calibri" panose="020F0502020204030204" pitchFamily="34" charset="0"/>
                <a:cs typeface="Times New Roman" panose="02020603050405020304" pitchFamily="18" charset="0"/>
              </a:rPr>
              <a:t>, </a:t>
            </a:r>
          </a:p>
          <a:p>
            <a:pPr marL="0" indent="0">
              <a:buNone/>
            </a:pPr>
            <a:r>
              <a:rPr lang="fr-BE" sz="1800" kern="100" dirty="0" err="1">
                <a:effectLst/>
                <a:ea typeface="Calibri" panose="020F0502020204030204" pitchFamily="34" charset="0"/>
                <a:cs typeface="Times New Roman" panose="02020603050405020304" pitchFamily="18" charset="0"/>
              </a:rPr>
              <a:t>often</a:t>
            </a:r>
            <a:r>
              <a:rPr lang="fr-BE" sz="1800" kern="100" dirty="0">
                <a:effectLst/>
                <a:ea typeface="Calibri" panose="020F0502020204030204" pitchFamily="34" charset="0"/>
                <a:cs typeface="Times New Roman" panose="02020603050405020304" pitchFamily="18" charset="0"/>
              </a:rPr>
              <a:t> </a:t>
            </a:r>
            <a:r>
              <a:rPr lang="fr-BE" sz="1800" kern="100" dirty="0" err="1">
                <a:effectLst/>
                <a:ea typeface="Calibri" panose="020F0502020204030204" pitchFamily="34" charset="0"/>
                <a:cs typeface="Times New Roman" panose="02020603050405020304" pitchFamily="18" charset="0"/>
              </a:rPr>
              <a:t>measured</a:t>
            </a:r>
            <a:r>
              <a:rPr lang="fr-BE" sz="1800" kern="100" dirty="0">
                <a:effectLst/>
                <a:ea typeface="Calibri" panose="020F0502020204030204" pitchFamily="34" charset="0"/>
                <a:cs typeface="Times New Roman" panose="02020603050405020304" pitchFamily="18" charset="0"/>
              </a:rPr>
              <a:t> in px, pt, </a:t>
            </a:r>
            <a:r>
              <a:rPr lang="fr-BE" sz="1800" kern="100" dirty="0" err="1">
                <a:effectLst/>
                <a:ea typeface="Calibri" panose="020F0502020204030204" pitchFamily="34" charset="0"/>
                <a:cs typeface="Times New Roman" panose="02020603050405020304" pitchFamily="18" charset="0"/>
              </a:rPr>
              <a:t>em</a:t>
            </a:r>
            <a:r>
              <a:rPr lang="fr-BE" sz="1800" kern="100" dirty="0">
                <a:effectLst/>
                <a:ea typeface="Calibri" panose="020F0502020204030204" pitchFamily="34" charset="0"/>
                <a:cs typeface="Times New Roman" panose="02020603050405020304" pitchFamily="18" charset="0"/>
              </a:rPr>
              <a:t>, rem etc.</a:t>
            </a:r>
          </a:p>
          <a:p>
            <a:endParaRPr lang="fr-BE" dirty="0"/>
          </a:p>
        </p:txBody>
      </p:sp>
      <p:pic>
        <p:nvPicPr>
          <p:cNvPr id="5" name="Picture 4" descr="alt text">
            <a:extLst>
              <a:ext uri="{FF2B5EF4-FFF2-40B4-BE49-F238E27FC236}">
                <a16:creationId xmlns:a16="http://schemas.microsoft.com/office/drawing/2014/main" id="{9E5C700D-0476-B655-D2DA-39753A4821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4182" y="4234204"/>
            <a:ext cx="4613910" cy="1441847"/>
          </a:xfrm>
          <a:prstGeom prst="rect">
            <a:avLst/>
          </a:prstGeom>
          <a:noFill/>
          <a:ln>
            <a:noFill/>
          </a:ln>
        </p:spPr>
      </p:pic>
      <p:sp>
        <p:nvSpPr>
          <p:cNvPr id="7" name="TextBox 6">
            <a:extLst>
              <a:ext uri="{FF2B5EF4-FFF2-40B4-BE49-F238E27FC236}">
                <a16:creationId xmlns:a16="http://schemas.microsoft.com/office/drawing/2014/main" id="{731B4231-F0CD-BE68-550E-24E2BF71093B}"/>
              </a:ext>
            </a:extLst>
          </p:cNvPr>
          <p:cNvSpPr txBox="1"/>
          <p:nvPr/>
        </p:nvSpPr>
        <p:spPr>
          <a:xfrm>
            <a:off x="6096000" y="3427181"/>
            <a:ext cx="4876800" cy="954877"/>
          </a:xfrm>
          <a:prstGeom prst="rect">
            <a:avLst/>
          </a:prstGeom>
          <a:noFill/>
        </p:spPr>
        <p:txBody>
          <a:bodyPr wrap="square">
            <a:spAutoFit/>
          </a:bodyPr>
          <a:lstStyle/>
          <a:p>
            <a:pPr>
              <a:lnSpc>
                <a:spcPct val="107000"/>
              </a:lnSpc>
              <a:spcAft>
                <a:spcPts val="800"/>
              </a:spcAft>
            </a:pPr>
            <a:r>
              <a:rPr lang="fr-BE" sz="1800" b="1" kern="100" dirty="0" err="1">
                <a:effectLst/>
                <a:latin typeface="Bahnschrift SemiLight" panose="020B0502040204020203" pitchFamily="34" charset="0"/>
                <a:ea typeface="Calibri" panose="020F0502020204030204" pitchFamily="34" charset="0"/>
                <a:cs typeface="Times New Roman" panose="02020603050405020304" pitchFamily="18" charset="0"/>
              </a:rPr>
              <a:t>Scale</a:t>
            </a:r>
            <a:r>
              <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rPr>
              <a:t> </a:t>
            </a:r>
            <a:r>
              <a:rPr lang="fr-BE" sz="1800" kern="100" dirty="0" err="1">
                <a:effectLst/>
                <a:latin typeface="Bahnschrift SemiLight" panose="020B0502040204020203" pitchFamily="34" charset="0"/>
                <a:ea typeface="Calibri" panose="020F0502020204030204" pitchFamily="34" charset="0"/>
                <a:cs typeface="Times New Roman" panose="02020603050405020304" pitchFamily="18" charset="0"/>
              </a:rPr>
              <a:t>is</a:t>
            </a:r>
            <a:r>
              <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rPr>
              <a:t> the relative dimensions of an </a:t>
            </a:r>
            <a:r>
              <a:rPr lang="fr-BE" sz="1800" kern="100" dirty="0" err="1">
                <a:effectLst/>
                <a:latin typeface="Bahnschrift SemiLight" panose="020B0502040204020203" pitchFamily="34" charset="0"/>
                <a:ea typeface="Calibri" panose="020F0502020204030204" pitchFamily="34" charset="0"/>
                <a:cs typeface="Times New Roman" panose="02020603050405020304" pitchFamily="18" charset="0"/>
              </a:rPr>
              <a:t>element</a:t>
            </a:r>
            <a:r>
              <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rPr>
              <a:t>, </a:t>
            </a:r>
            <a:r>
              <a:rPr lang="fr-BE" sz="1800" kern="100" dirty="0" err="1">
                <a:effectLst/>
                <a:latin typeface="Bahnschrift SemiLight" panose="020B0502040204020203" pitchFamily="34" charset="0"/>
                <a:ea typeface="Calibri" panose="020F0502020204030204" pitchFamily="34" charset="0"/>
                <a:cs typeface="Times New Roman" panose="02020603050405020304" pitchFamily="18" charset="0"/>
              </a:rPr>
              <a:t>often</a:t>
            </a:r>
            <a:r>
              <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rPr>
              <a:t> </a:t>
            </a:r>
            <a:r>
              <a:rPr lang="fr-BE" sz="1800" kern="100" dirty="0" err="1">
                <a:effectLst/>
                <a:latin typeface="Bahnschrift SemiLight" panose="020B0502040204020203" pitchFamily="34" charset="0"/>
                <a:ea typeface="Calibri" panose="020F0502020204030204" pitchFamily="34" charset="0"/>
                <a:cs typeface="Times New Roman" panose="02020603050405020304" pitchFamily="18" charset="0"/>
              </a:rPr>
              <a:t>measured</a:t>
            </a:r>
            <a:r>
              <a:rPr lang="fr-BE" sz="1800" kern="100" dirty="0">
                <a:effectLst/>
                <a:latin typeface="Bahnschrift SemiLight" panose="020B0502040204020203" pitchFamily="34" charset="0"/>
                <a:ea typeface="Calibri" panose="020F0502020204030204" pitchFamily="34" charset="0"/>
                <a:cs typeface="Times New Roman" panose="02020603050405020304" pitchFamily="18" charset="0"/>
              </a:rPr>
              <a:t> by percentages or multiples.</a:t>
            </a:r>
          </a:p>
        </p:txBody>
      </p:sp>
      <p:sp>
        <p:nvSpPr>
          <p:cNvPr id="9" name="TextBox 8">
            <a:extLst>
              <a:ext uri="{FF2B5EF4-FFF2-40B4-BE49-F238E27FC236}">
                <a16:creationId xmlns:a16="http://schemas.microsoft.com/office/drawing/2014/main" id="{7CE9BD28-1E7B-E8B9-8C7D-68F98C7304A9}"/>
              </a:ext>
            </a:extLst>
          </p:cNvPr>
          <p:cNvSpPr txBox="1"/>
          <p:nvPr/>
        </p:nvSpPr>
        <p:spPr>
          <a:xfrm>
            <a:off x="819497" y="5606997"/>
            <a:ext cx="5276503" cy="595676"/>
          </a:xfrm>
          <a:prstGeom prst="rect">
            <a:avLst/>
          </a:prstGeom>
          <a:noFill/>
        </p:spPr>
        <p:txBody>
          <a:bodyPr wrap="square">
            <a:spAutoFit/>
          </a:bodyPr>
          <a:lstStyle/>
          <a:p>
            <a:pPr>
              <a:lnSpc>
                <a:spcPct val="107000"/>
              </a:lnSpc>
              <a:spcAft>
                <a:spcPts val="800"/>
              </a:spcAft>
            </a:pP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For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example</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the size of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this</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logo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is</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75px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tall</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and 275px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wide</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a:t>
            </a:r>
          </a:p>
        </p:txBody>
      </p:sp>
      <p:pic>
        <p:nvPicPr>
          <p:cNvPr id="10" name="Picture 9" descr="alt text">
            <a:extLst>
              <a:ext uri="{FF2B5EF4-FFF2-40B4-BE49-F238E27FC236}">
                <a16:creationId xmlns:a16="http://schemas.microsoft.com/office/drawing/2014/main" id="{C0683812-8872-786B-6564-DDE73732A2D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5837" y="4099096"/>
            <a:ext cx="3204210" cy="2472384"/>
          </a:xfrm>
          <a:prstGeom prst="rect">
            <a:avLst/>
          </a:prstGeom>
          <a:noFill/>
          <a:ln>
            <a:noFill/>
          </a:ln>
        </p:spPr>
      </p:pic>
      <p:sp>
        <p:nvSpPr>
          <p:cNvPr id="12" name="TextBox 11">
            <a:extLst>
              <a:ext uri="{FF2B5EF4-FFF2-40B4-BE49-F238E27FC236}">
                <a16:creationId xmlns:a16="http://schemas.microsoft.com/office/drawing/2014/main" id="{820D15C4-658E-AFCA-9EEF-A195D82DBD90}"/>
              </a:ext>
            </a:extLst>
          </p:cNvPr>
          <p:cNvSpPr txBox="1"/>
          <p:nvPr/>
        </p:nvSpPr>
        <p:spPr>
          <a:xfrm>
            <a:off x="9459884" y="4347588"/>
            <a:ext cx="2551661" cy="1134478"/>
          </a:xfrm>
          <a:prstGeom prst="rect">
            <a:avLst/>
          </a:prstGeom>
          <a:noFill/>
        </p:spPr>
        <p:txBody>
          <a:bodyPr wrap="square">
            <a:spAutoFit/>
          </a:bodyPr>
          <a:lstStyle/>
          <a:p>
            <a:pPr>
              <a:lnSpc>
                <a:spcPct val="107000"/>
              </a:lnSpc>
              <a:spcAft>
                <a:spcPts val="800"/>
              </a:spcAft>
            </a:pP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For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example</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an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element</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can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be</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a:t>
            </a:r>
            <a:r>
              <a:rPr lang="fr-BE" sz="1600" b="1" kern="100" dirty="0" err="1">
                <a:effectLst/>
                <a:latin typeface="Bahnschrift SemiLight" panose="020B0502040204020203" pitchFamily="34" charset="0"/>
                <a:ea typeface="Calibri" panose="020F0502020204030204" pitchFamily="34" charset="0"/>
                <a:cs typeface="Times New Roman" panose="02020603050405020304" pitchFamily="18" charset="0"/>
              </a:rPr>
              <a:t>scaled</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to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be</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bigger</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or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smaller</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than</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a:t>
            </a:r>
            <a:r>
              <a:rPr lang="fr-BE" sz="1600" kern="100" dirty="0" err="1">
                <a:effectLst/>
                <a:latin typeface="Bahnschrift SemiLight" panose="020B0502040204020203" pitchFamily="34" charset="0"/>
                <a:ea typeface="Calibri" panose="020F0502020204030204" pitchFamily="34" charset="0"/>
                <a:cs typeface="Times New Roman" panose="02020603050405020304" pitchFamily="18" charset="0"/>
              </a:rPr>
              <a:t>it’s</a:t>
            </a:r>
            <a:r>
              <a:rPr lang="fr-BE" sz="1600" kern="100" dirty="0">
                <a:effectLst/>
                <a:latin typeface="Bahnschrift SemiLight" panose="020B0502040204020203" pitchFamily="34" charset="0"/>
                <a:ea typeface="Calibri" panose="020F0502020204030204" pitchFamily="34" charset="0"/>
                <a:cs typeface="Times New Roman" panose="02020603050405020304" pitchFamily="18" charset="0"/>
              </a:rPr>
              <a:t> original size.</a:t>
            </a:r>
          </a:p>
        </p:txBody>
      </p:sp>
      <p:sp>
        <p:nvSpPr>
          <p:cNvPr id="6" name="TextBox 5">
            <a:extLst>
              <a:ext uri="{FF2B5EF4-FFF2-40B4-BE49-F238E27FC236}">
                <a16:creationId xmlns:a16="http://schemas.microsoft.com/office/drawing/2014/main" id="{BD80FD66-7F28-3CA6-2C03-AE785675A877}"/>
              </a:ext>
            </a:extLst>
          </p:cNvPr>
          <p:cNvSpPr txBox="1"/>
          <p:nvPr/>
        </p:nvSpPr>
        <p:spPr>
          <a:xfrm>
            <a:off x="3738764" y="6588467"/>
            <a:ext cx="7754735"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5"/>
              </a:rPr>
              <a:t>https://uxengineer.com/principles-of-design/proportion</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054428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0800E-9222-94B5-F990-5CB619DB7B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F31931-0F9C-4C53-5CC3-288D413D40BC}"/>
              </a:ext>
            </a:extLst>
          </p:cNvPr>
          <p:cNvSpPr>
            <a:spLocks noGrp="1"/>
          </p:cNvSpPr>
          <p:nvPr>
            <p:ph type="title"/>
          </p:nvPr>
        </p:nvSpPr>
        <p:spPr>
          <a:xfrm>
            <a:off x="838200" y="365125"/>
            <a:ext cx="10515600" cy="1325563"/>
          </a:xfrm>
        </p:spPr>
        <p:txBody>
          <a:bodyPr anchor="ctr">
            <a:normAutofit/>
          </a:bodyPr>
          <a:lstStyle/>
          <a:p>
            <a:r>
              <a:rPr lang="fr-BE" b="1" dirty="0"/>
              <a:t>Proportion</a:t>
            </a:r>
          </a:p>
        </p:txBody>
      </p:sp>
      <p:sp>
        <p:nvSpPr>
          <p:cNvPr id="11273" name="Content Placeholder 2">
            <a:extLst>
              <a:ext uri="{FF2B5EF4-FFF2-40B4-BE49-F238E27FC236}">
                <a16:creationId xmlns:a16="http://schemas.microsoft.com/office/drawing/2014/main" id="{66AFCE6B-621F-6816-B77F-1EB1F974ED98}"/>
              </a:ext>
            </a:extLst>
          </p:cNvPr>
          <p:cNvSpPr>
            <a:spLocks noGrp="1"/>
          </p:cNvSpPr>
          <p:nvPr>
            <p:ph sz="half" idx="1"/>
          </p:nvPr>
        </p:nvSpPr>
        <p:spPr>
          <a:xfrm>
            <a:off x="838200" y="1825625"/>
            <a:ext cx="5181600" cy="4351338"/>
          </a:xfrm>
        </p:spPr>
        <p:txBody>
          <a:bodyPr>
            <a:normAutofit/>
          </a:bodyPr>
          <a:lstStyle/>
          <a:p>
            <a:pPr marL="0" indent="0">
              <a:buNone/>
            </a:pPr>
            <a:r>
              <a:rPr lang="fr-BE" b="1" i="0" dirty="0">
                <a:solidFill>
                  <a:srgbClr val="181B31"/>
                </a:solidFill>
                <a:effectLst/>
                <a:latin typeface="gilroybold"/>
              </a:rPr>
              <a:t>Proportion</a:t>
            </a:r>
            <a:r>
              <a:rPr lang="fr-BE" b="1" i="0" dirty="0">
                <a:effectLst/>
              </a:rPr>
              <a:t> </a:t>
            </a:r>
            <a:r>
              <a:rPr lang="fr-BE" b="1" dirty="0"/>
              <a:t>In web design</a:t>
            </a:r>
          </a:p>
          <a:p>
            <a:endParaRPr lang="en-US" dirty="0"/>
          </a:p>
        </p:txBody>
      </p:sp>
      <p:pic>
        <p:nvPicPr>
          <p:cNvPr id="18434" name="Picture 2" descr="UI Design: How Golden Ratio Works in User Interfaces">
            <a:extLst>
              <a:ext uri="{FF2B5EF4-FFF2-40B4-BE49-F238E27FC236}">
                <a16:creationId xmlns:a16="http://schemas.microsoft.com/office/drawing/2014/main" id="{32252705-2C90-7A0B-8E4F-488A8EAC7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150" y="2410930"/>
            <a:ext cx="4819650" cy="3627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332A38-C51C-4B33-A99E-52A96E6BF29F}"/>
              </a:ext>
            </a:extLst>
          </p:cNvPr>
          <p:cNvSpPr txBox="1"/>
          <p:nvPr/>
        </p:nvSpPr>
        <p:spPr>
          <a:xfrm>
            <a:off x="838200" y="2549475"/>
            <a:ext cx="5479473" cy="3400931"/>
          </a:xfrm>
          <a:prstGeom prst="rect">
            <a:avLst/>
          </a:prstGeom>
          <a:noFill/>
        </p:spPr>
        <p:txBody>
          <a:bodyPr wrap="square">
            <a:spAutoFit/>
          </a:bodyPr>
          <a:lstStyle/>
          <a:p>
            <a:pPr algn="l">
              <a:spcBef>
                <a:spcPts val="1425"/>
              </a:spcBef>
              <a:spcAft>
                <a:spcPts val="1425"/>
              </a:spcAft>
            </a:pPr>
            <a:r>
              <a:rPr lang="en-US" b="1" i="0" dirty="0">
                <a:solidFill>
                  <a:srgbClr val="2B3037"/>
                </a:solidFill>
                <a:effectLst/>
                <a:latin typeface="Bahnschrift SemiLight" panose="020B0502040204020203" pitchFamily="34" charset="0"/>
              </a:rPr>
              <a:t>Golden ratio in design</a:t>
            </a:r>
          </a:p>
          <a:p>
            <a:pPr algn="l">
              <a:spcAft>
                <a:spcPts val="1425"/>
              </a:spcAft>
            </a:pPr>
            <a:r>
              <a:rPr lang="en-US" b="0" i="0" dirty="0">
                <a:solidFill>
                  <a:srgbClr val="151A21"/>
                </a:solidFill>
                <a:effectLst/>
                <a:latin typeface="Bahnschrift SemiLight" panose="020B0502040204020203" pitchFamily="34" charset="0"/>
              </a:rPr>
              <a:t>Effective composition is a core part of a design. All the elements need to work together to maximize a pleasant experience. </a:t>
            </a:r>
          </a:p>
          <a:p>
            <a:pPr algn="l">
              <a:spcAft>
                <a:spcPts val="1425"/>
              </a:spcAft>
            </a:pPr>
            <a:r>
              <a:rPr lang="en-US" b="0" i="0" dirty="0">
                <a:solidFill>
                  <a:srgbClr val="151A21"/>
                </a:solidFill>
                <a:effectLst/>
                <a:latin typeface="Bahnschrift SemiLight" panose="020B0502040204020203" pitchFamily="34" charset="0"/>
              </a:rPr>
              <a:t>Moreover, each separate element, even the small one like an icon, has to be created in a harmony within itself. </a:t>
            </a:r>
          </a:p>
          <a:p>
            <a:pPr algn="l">
              <a:spcAft>
                <a:spcPts val="1425"/>
              </a:spcAft>
            </a:pPr>
            <a:r>
              <a:rPr lang="en-US" b="0" i="0" dirty="0">
                <a:solidFill>
                  <a:srgbClr val="151A21"/>
                </a:solidFill>
                <a:effectLst/>
                <a:latin typeface="Bahnschrift SemiLight" panose="020B0502040204020203" pitchFamily="34" charset="0"/>
              </a:rPr>
              <a:t>The golden ratio has a positive influence on visual perception, the reason why many graphic and UI designers apply it at their workflow.</a:t>
            </a:r>
          </a:p>
        </p:txBody>
      </p:sp>
      <p:sp>
        <p:nvSpPr>
          <p:cNvPr id="3" name="TextBox 2">
            <a:extLst>
              <a:ext uri="{FF2B5EF4-FFF2-40B4-BE49-F238E27FC236}">
                <a16:creationId xmlns:a16="http://schemas.microsoft.com/office/drawing/2014/main" id="{E8336126-9F68-7D94-631A-DCBA58904A66}"/>
              </a:ext>
            </a:extLst>
          </p:cNvPr>
          <p:cNvSpPr txBox="1"/>
          <p:nvPr/>
        </p:nvSpPr>
        <p:spPr>
          <a:xfrm>
            <a:off x="6172202" y="6038463"/>
            <a:ext cx="5960286"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https://uxplanet.org/golden-ratio-bring-balance-in-ui-design-765c954f0ff9</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717519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BEEF6-31C7-8AFF-EC2B-A6E7DF8D7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CE17A-745A-36D9-2A73-567B4D5C105F}"/>
              </a:ext>
            </a:extLst>
          </p:cNvPr>
          <p:cNvSpPr>
            <a:spLocks noGrp="1"/>
          </p:cNvSpPr>
          <p:nvPr>
            <p:ph type="title"/>
          </p:nvPr>
        </p:nvSpPr>
        <p:spPr/>
        <p:txBody>
          <a:bodyPr/>
          <a:lstStyle/>
          <a:p>
            <a:r>
              <a:rPr lang="fr-BE" b="1" dirty="0"/>
              <a:t>Proportion</a:t>
            </a:r>
          </a:p>
        </p:txBody>
      </p:sp>
      <p:sp>
        <p:nvSpPr>
          <p:cNvPr id="3" name="Content Placeholder 2">
            <a:extLst>
              <a:ext uri="{FF2B5EF4-FFF2-40B4-BE49-F238E27FC236}">
                <a16:creationId xmlns:a16="http://schemas.microsoft.com/office/drawing/2014/main" id="{2472FCBC-0B19-5493-126B-944CBEE95EAA}"/>
              </a:ext>
            </a:extLst>
          </p:cNvPr>
          <p:cNvSpPr>
            <a:spLocks noGrp="1"/>
          </p:cNvSpPr>
          <p:nvPr>
            <p:ph idx="1"/>
          </p:nvPr>
        </p:nvSpPr>
        <p:spPr/>
        <p:txBody>
          <a:bodyPr>
            <a:normAutofit/>
          </a:bodyPr>
          <a:lstStyle/>
          <a:p>
            <a:pPr marL="0" indent="0" algn="l">
              <a:lnSpc>
                <a:spcPts val="3315"/>
              </a:lnSpc>
              <a:spcBef>
                <a:spcPts val="2250"/>
              </a:spcBef>
              <a:spcAft>
                <a:spcPts val="1800"/>
              </a:spcAft>
              <a:buNone/>
            </a:pPr>
            <a:r>
              <a:rPr lang="en-US" b="1" i="0" dirty="0">
                <a:solidFill>
                  <a:srgbClr val="1D1E22"/>
                </a:solidFill>
                <a:effectLst/>
                <a:latin typeface="Regolapro"/>
              </a:rPr>
              <a:t>How to apply this in UI/UX design:</a:t>
            </a:r>
          </a:p>
        </p:txBody>
      </p:sp>
      <p:sp>
        <p:nvSpPr>
          <p:cNvPr id="5" name="TextBox 4">
            <a:extLst>
              <a:ext uri="{FF2B5EF4-FFF2-40B4-BE49-F238E27FC236}">
                <a16:creationId xmlns:a16="http://schemas.microsoft.com/office/drawing/2014/main" id="{0059610F-8F54-234A-BC7F-DD0F86FD7864}"/>
              </a:ext>
            </a:extLst>
          </p:cNvPr>
          <p:cNvSpPr txBox="1"/>
          <p:nvPr/>
        </p:nvSpPr>
        <p:spPr>
          <a:xfrm>
            <a:off x="838200" y="2527312"/>
            <a:ext cx="9829800" cy="2200602"/>
          </a:xfrm>
          <a:prstGeom prst="rect">
            <a:avLst/>
          </a:prstGeom>
          <a:noFill/>
        </p:spPr>
        <p:txBody>
          <a:bodyPr wrap="square">
            <a:spAutoFit/>
          </a:bodyPr>
          <a:lstStyle/>
          <a:p>
            <a:pPr algn="l">
              <a:spcBef>
                <a:spcPts val="2400"/>
              </a:spcBef>
              <a:buFont typeface="Arial" panose="020B0604020202020204" pitchFamily="34" charset="0"/>
              <a:buChar char="•"/>
            </a:pPr>
            <a:r>
              <a:rPr lang="en-US" sz="2200" b="1" dirty="0">
                <a:latin typeface="Bahnschrift SemiLight" panose="020B0502040204020203" pitchFamily="34" charset="0"/>
              </a:rPr>
              <a:t> Use a grid system: </a:t>
            </a:r>
            <a:r>
              <a:rPr lang="en-US" sz="2200" dirty="0">
                <a:latin typeface="Bahnschrift SemiLight" panose="020B0502040204020203" pitchFamily="34" charset="0"/>
              </a:rPr>
              <a:t>By using a grid, you can ensure that your elements are proportionally spaced and aligned, which creates a more cohesive layout.</a:t>
            </a:r>
          </a:p>
          <a:p>
            <a:pPr algn="l">
              <a:spcBef>
                <a:spcPts val="600"/>
              </a:spcBef>
              <a:buFont typeface="Arial" panose="020B0604020202020204" pitchFamily="34" charset="0"/>
              <a:buChar char="•"/>
            </a:pPr>
            <a:r>
              <a:rPr lang="en-US" sz="2200" dirty="0">
                <a:latin typeface="Bahnschrift SemiLight" panose="020B0502040204020203" pitchFamily="34" charset="0"/>
              </a:rPr>
              <a:t> </a:t>
            </a:r>
            <a:r>
              <a:rPr lang="en-US" sz="2200" b="1" dirty="0">
                <a:latin typeface="Bahnschrift SemiLight" panose="020B0502040204020203" pitchFamily="34" charset="0"/>
              </a:rPr>
              <a:t>Use a consistent scale</a:t>
            </a:r>
            <a:r>
              <a:rPr lang="en-US" sz="2200" dirty="0">
                <a:latin typeface="Bahnschrift SemiLight" panose="020B0502040204020203" pitchFamily="34" charset="0"/>
              </a:rPr>
              <a:t>: This means that related elements should be sized relative to each other, creating a sense of visual unity. For example, when establishing a typography hierarchy, you can make the headings 1.5 to 2 times larger than the body text.</a:t>
            </a:r>
          </a:p>
        </p:txBody>
      </p:sp>
    </p:spTree>
    <p:extLst>
      <p:ext uri="{BB962C8B-B14F-4D97-AF65-F5344CB8AC3E}">
        <p14:creationId xmlns:p14="http://schemas.microsoft.com/office/powerpoint/2010/main" val="2254504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88DAB-904D-D415-0040-D8533641D2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E0C02-2B7A-55D9-41B7-681B76A32A2D}"/>
              </a:ext>
            </a:extLst>
          </p:cNvPr>
          <p:cNvSpPr>
            <a:spLocks noGrp="1"/>
          </p:cNvSpPr>
          <p:nvPr>
            <p:ph type="title"/>
          </p:nvPr>
        </p:nvSpPr>
        <p:spPr>
          <a:xfrm>
            <a:off x="838200" y="365125"/>
            <a:ext cx="10515600" cy="1325563"/>
          </a:xfrm>
        </p:spPr>
        <p:txBody>
          <a:bodyPr anchor="ctr">
            <a:normAutofit/>
          </a:bodyPr>
          <a:lstStyle/>
          <a:p>
            <a:r>
              <a:rPr lang="fr-BE" b="1" dirty="0"/>
              <a:t>White </a:t>
            </a:r>
            <a:r>
              <a:rPr lang="fr-BE" b="1" dirty="0" err="1"/>
              <a:t>Space</a:t>
            </a:r>
            <a:endParaRPr lang="fr-BE" b="1" dirty="0"/>
          </a:p>
        </p:txBody>
      </p:sp>
      <p:sp>
        <p:nvSpPr>
          <p:cNvPr id="3" name="Content Placeholder 2">
            <a:extLst>
              <a:ext uri="{FF2B5EF4-FFF2-40B4-BE49-F238E27FC236}">
                <a16:creationId xmlns:a16="http://schemas.microsoft.com/office/drawing/2014/main" id="{3D6F2319-ACBC-76E5-86B1-5D98F276798D}"/>
              </a:ext>
            </a:extLst>
          </p:cNvPr>
          <p:cNvSpPr>
            <a:spLocks noGrp="1"/>
          </p:cNvSpPr>
          <p:nvPr>
            <p:ph sz="half" idx="1"/>
          </p:nvPr>
        </p:nvSpPr>
        <p:spPr>
          <a:xfrm>
            <a:off x="838200" y="1825625"/>
            <a:ext cx="5181600" cy="4351338"/>
          </a:xfrm>
        </p:spPr>
        <p:txBody>
          <a:bodyPr>
            <a:normAutofit/>
          </a:bodyPr>
          <a:lstStyle/>
          <a:p>
            <a:r>
              <a:rPr lang="en-US" sz="2200" b="0" i="0" dirty="0">
                <a:effectLst/>
              </a:rPr>
              <a:t>Whitespace (or “negative space”) is an empty space between and around elements of a page. Although many may consider it a waste of valuable screen estate, whitespace is an essential element in design.</a:t>
            </a:r>
          </a:p>
          <a:p>
            <a:pPr>
              <a:spcAft>
                <a:spcPts val="750"/>
              </a:spcAft>
            </a:pPr>
            <a:r>
              <a:rPr lang="en-US" sz="2200" i="0" dirty="0">
                <a:effectLst/>
              </a:rPr>
              <a:t>White space helps to</a:t>
            </a:r>
          </a:p>
          <a:p>
            <a:pPr lvl="1"/>
            <a:r>
              <a:rPr lang="en-US" sz="2200" b="0" i="0" dirty="0">
                <a:effectLst/>
                <a:latin typeface="Bahnschrift SemiLight" panose="020B0502040204020203" pitchFamily="34" charset="0"/>
              </a:rPr>
              <a:t>improve the legibility</a:t>
            </a:r>
          </a:p>
          <a:p>
            <a:pPr lvl="1"/>
            <a:r>
              <a:rPr lang="en-US" sz="2200" b="0" i="0" dirty="0">
                <a:effectLst/>
                <a:latin typeface="Bahnschrift SemiLight" panose="020B0502040204020203" pitchFamily="34" charset="0"/>
              </a:rPr>
              <a:t>design an </a:t>
            </a:r>
            <a:r>
              <a:rPr lang="en-US" sz="2200" b="0" i="0" dirty="0" err="1">
                <a:effectLst/>
                <a:latin typeface="Bahnschrift SemiLight" panose="020B0502040204020203" pitchFamily="34" charset="0"/>
              </a:rPr>
              <a:t>organised</a:t>
            </a:r>
            <a:r>
              <a:rPr lang="en-US" sz="2200" b="0" i="0" dirty="0">
                <a:effectLst/>
                <a:latin typeface="Bahnschrift SemiLight" panose="020B0502040204020203" pitchFamily="34" charset="0"/>
              </a:rPr>
              <a:t> layout</a:t>
            </a:r>
          </a:p>
          <a:p>
            <a:pPr lvl="1"/>
            <a:r>
              <a:rPr lang="en-US" sz="2200" b="0" i="0" dirty="0">
                <a:effectLst/>
                <a:latin typeface="Bahnschrift SemiLight" panose="020B0502040204020203" pitchFamily="34" charset="0"/>
              </a:rPr>
              <a:t>create sense of hierarchy</a:t>
            </a:r>
          </a:p>
          <a:p>
            <a:pPr lvl="1"/>
            <a:r>
              <a:rPr lang="en-US" sz="2200" b="0" i="0" dirty="0">
                <a:effectLst/>
                <a:latin typeface="Bahnschrift SemiLight" panose="020B0502040204020203" pitchFamily="34" charset="0"/>
              </a:rPr>
              <a:t>guide user’s attention</a:t>
            </a:r>
          </a:p>
          <a:p>
            <a:pPr lvl="1"/>
            <a:r>
              <a:rPr lang="en-US" sz="2200" b="0" i="0" dirty="0">
                <a:effectLst/>
                <a:latin typeface="Bahnschrift SemiLight" panose="020B0502040204020203" pitchFamily="34" charset="0"/>
              </a:rPr>
              <a:t>emphasize important information</a:t>
            </a:r>
          </a:p>
        </p:txBody>
      </p:sp>
      <p:pic>
        <p:nvPicPr>
          <p:cNvPr id="20482" name="Picture 2" descr="Wolfgang Amadeus Mozart quote: Silence is very important. The silence  between the notes are...">
            <a:extLst>
              <a:ext uri="{FF2B5EF4-FFF2-40B4-BE49-F238E27FC236}">
                <a16:creationId xmlns:a16="http://schemas.microsoft.com/office/drawing/2014/main" id="{2E1B8476-8023-0EB6-4284-DCFDE85CB55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2783618"/>
            <a:ext cx="5181600" cy="2435352"/>
          </a:xfrm>
          <a:prstGeom prst="rect">
            <a:avLst/>
          </a:prstGeom>
          <a:solidFill>
            <a:srgbClr val="FFFFFF"/>
          </a:solidFill>
        </p:spPr>
      </p:pic>
      <p:sp>
        <p:nvSpPr>
          <p:cNvPr id="5" name="TextBox 4">
            <a:extLst>
              <a:ext uri="{FF2B5EF4-FFF2-40B4-BE49-F238E27FC236}">
                <a16:creationId xmlns:a16="http://schemas.microsoft.com/office/drawing/2014/main" id="{9B6D08AA-BEF5-99FA-B751-C10BA6904BF2}"/>
              </a:ext>
            </a:extLst>
          </p:cNvPr>
          <p:cNvSpPr txBox="1"/>
          <p:nvPr/>
        </p:nvSpPr>
        <p:spPr>
          <a:xfrm>
            <a:off x="7848600" y="5218970"/>
            <a:ext cx="6096000" cy="369332"/>
          </a:xfrm>
          <a:prstGeom prst="rect">
            <a:avLst/>
          </a:prstGeom>
          <a:noFill/>
        </p:spPr>
        <p:txBody>
          <a:bodyPr wrap="square">
            <a:spAutoFit/>
          </a:bodyPr>
          <a:lstStyle/>
          <a:p>
            <a:r>
              <a:rPr lang="fr-BE" dirty="0">
                <a:latin typeface="Bahnschrift SemiLight" panose="020B0502040204020203" pitchFamily="34" charset="0"/>
              </a:rPr>
              <a:t>Source: </a:t>
            </a:r>
            <a:r>
              <a:rPr lang="fr-BE" dirty="0">
                <a:latin typeface="Bahnschrift SemiLight" panose="020B0502040204020203" pitchFamily="34" charset="0"/>
                <a:hlinkClick r:id="rId4"/>
              </a:rPr>
              <a:t>https://www.azquotes.com</a:t>
            </a:r>
            <a:r>
              <a:rPr lang="fr-BE" dirty="0">
                <a:latin typeface="Bahnschrift SemiLight" panose="020B0502040204020203" pitchFamily="34" charset="0"/>
              </a:rPr>
              <a:t> /</a:t>
            </a:r>
          </a:p>
        </p:txBody>
      </p:sp>
    </p:spTree>
    <p:extLst>
      <p:ext uri="{BB962C8B-B14F-4D97-AF65-F5344CB8AC3E}">
        <p14:creationId xmlns:p14="http://schemas.microsoft.com/office/powerpoint/2010/main" val="37051712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7581-16B3-2590-E826-8F964F001E23}"/>
              </a:ext>
            </a:extLst>
          </p:cNvPr>
          <p:cNvSpPr>
            <a:spLocks noGrp="1"/>
          </p:cNvSpPr>
          <p:nvPr>
            <p:ph type="title"/>
          </p:nvPr>
        </p:nvSpPr>
        <p:spPr/>
        <p:txBody>
          <a:bodyPr/>
          <a:lstStyle/>
          <a:p>
            <a:r>
              <a:rPr lang="fr-BE" b="1" dirty="0"/>
              <a:t>White </a:t>
            </a:r>
            <a:r>
              <a:rPr lang="fr-BE" b="1" dirty="0" err="1"/>
              <a:t>Space</a:t>
            </a:r>
            <a:endParaRPr lang="fr-BE" b="1" dirty="0"/>
          </a:p>
        </p:txBody>
      </p:sp>
      <p:sp>
        <p:nvSpPr>
          <p:cNvPr id="10" name="Content Placeholder 9">
            <a:extLst>
              <a:ext uri="{FF2B5EF4-FFF2-40B4-BE49-F238E27FC236}">
                <a16:creationId xmlns:a16="http://schemas.microsoft.com/office/drawing/2014/main" id="{A2CA669F-B833-8A17-B5E1-128B90026FB6}"/>
              </a:ext>
            </a:extLst>
          </p:cNvPr>
          <p:cNvSpPr>
            <a:spLocks noGrp="1"/>
          </p:cNvSpPr>
          <p:nvPr>
            <p:ph idx="1"/>
          </p:nvPr>
        </p:nvSpPr>
        <p:spPr>
          <a:xfrm>
            <a:off x="838200" y="1933718"/>
            <a:ext cx="10515600" cy="4351338"/>
          </a:xfrm>
        </p:spPr>
        <p:txBody>
          <a:bodyPr/>
          <a:lstStyle/>
          <a:p>
            <a:pPr marL="0" indent="0">
              <a:buNone/>
            </a:pPr>
            <a:r>
              <a:rPr lang="fr-BE" sz="2800" b="1" dirty="0">
                <a:solidFill>
                  <a:srgbClr val="181B31"/>
                </a:solidFill>
              </a:rPr>
              <a:t>White </a:t>
            </a:r>
            <a:r>
              <a:rPr lang="fr-BE" sz="2800" b="1" dirty="0" err="1">
                <a:solidFill>
                  <a:srgbClr val="181B31"/>
                </a:solidFill>
              </a:rPr>
              <a:t>space</a:t>
            </a:r>
            <a:r>
              <a:rPr lang="fr-BE" sz="2800" b="1" dirty="0">
                <a:solidFill>
                  <a:srgbClr val="181B31"/>
                </a:solidFill>
              </a:rPr>
              <a:t> in web design</a:t>
            </a:r>
            <a:r>
              <a:rPr lang="en-US" b="1" i="0" dirty="0">
                <a:solidFill>
                  <a:srgbClr val="1D1E22"/>
                </a:solidFill>
                <a:effectLst/>
              </a:rPr>
              <a:t>:</a:t>
            </a:r>
          </a:p>
          <a:p>
            <a:pPr marL="0" indent="0">
              <a:buNone/>
            </a:pPr>
            <a:endParaRPr lang="fr-BE" dirty="0"/>
          </a:p>
        </p:txBody>
      </p:sp>
      <p:pic>
        <p:nvPicPr>
          <p:cNvPr id="19462" name="Picture 6">
            <a:extLst>
              <a:ext uri="{FF2B5EF4-FFF2-40B4-BE49-F238E27FC236}">
                <a16:creationId xmlns:a16="http://schemas.microsoft.com/office/drawing/2014/main" id="{822687F8-7907-714B-6089-AF27949F0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3387644"/>
            <a:ext cx="6667500" cy="2019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C60B71-349F-55B7-427F-51B7FB46BA37}"/>
              </a:ext>
            </a:extLst>
          </p:cNvPr>
          <p:cNvSpPr txBox="1"/>
          <p:nvPr/>
        </p:nvSpPr>
        <p:spPr>
          <a:xfrm>
            <a:off x="5329570" y="5511474"/>
            <a:ext cx="2218877"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https://medium.com/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214419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715BF-F959-E527-1180-19F75D7DBE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772A28-BEE8-3153-184F-8AE9C532ED3E}"/>
              </a:ext>
            </a:extLst>
          </p:cNvPr>
          <p:cNvSpPr>
            <a:spLocks noGrp="1"/>
          </p:cNvSpPr>
          <p:nvPr>
            <p:ph type="title"/>
          </p:nvPr>
        </p:nvSpPr>
        <p:spPr/>
        <p:txBody>
          <a:bodyPr/>
          <a:lstStyle/>
          <a:p>
            <a:r>
              <a:rPr lang="fr-BE" b="1" dirty="0"/>
              <a:t>White </a:t>
            </a:r>
            <a:r>
              <a:rPr lang="fr-BE" b="1" dirty="0" err="1"/>
              <a:t>Space</a:t>
            </a:r>
            <a:endParaRPr lang="fr-BE" b="1" dirty="0"/>
          </a:p>
        </p:txBody>
      </p:sp>
      <p:sp>
        <p:nvSpPr>
          <p:cNvPr id="3" name="Content Placeholder 2">
            <a:extLst>
              <a:ext uri="{FF2B5EF4-FFF2-40B4-BE49-F238E27FC236}">
                <a16:creationId xmlns:a16="http://schemas.microsoft.com/office/drawing/2014/main" id="{BFB2099B-A628-BC9B-62D3-5265FBCAC777}"/>
              </a:ext>
            </a:extLst>
          </p:cNvPr>
          <p:cNvSpPr>
            <a:spLocks noGrp="1"/>
          </p:cNvSpPr>
          <p:nvPr>
            <p:ph idx="1"/>
          </p:nvPr>
        </p:nvSpPr>
        <p:spPr/>
        <p:txBody>
          <a:bodyPr>
            <a:normAutofit fontScale="25000" lnSpcReduction="20000"/>
          </a:bodyPr>
          <a:lstStyle/>
          <a:p>
            <a:pPr marL="0" indent="0" algn="l">
              <a:lnSpc>
                <a:spcPts val="3315"/>
              </a:lnSpc>
              <a:spcBef>
                <a:spcPts val="2250"/>
              </a:spcBef>
              <a:spcAft>
                <a:spcPts val="1800"/>
              </a:spcAft>
              <a:buNone/>
            </a:pPr>
            <a:r>
              <a:rPr lang="en-US" sz="11200" b="1" dirty="0">
                <a:solidFill>
                  <a:srgbClr val="181B31"/>
                </a:solidFill>
              </a:rPr>
              <a:t>How to apply this in UI/UX design:</a:t>
            </a:r>
          </a:p>
          <a:p>
            <a:pPr>
              <a:lnSpc>
                <a:spcPct val="107000"/>
              </a:lnSpc>
              <a:spcAft>
                <a:spcPts val="800"/>
              </a:spcAft>
            </a:pPr>
            <a:r>
              <a:rPr lang="en-US" sz="8800" dirty="0"/>
              <a:t>Leave spaces empty</a:t>
            </a:r>
            <a:endParaRPr lang="fr-BE" sz="8800" dirty="0"/>
          </a:p>
          <a:p>
            <a:pPr>
              <a:lnSpc>
                <a:spcPct val="107000"/>
              </a:lnSpc>
              <a:spcAft>
                <a:spcPts val="800"/>
              </a:spcAft>
            </a:pPr>
            <a:r>
              <a:rPr lang="en-US" sz="8800" dirty="0"/>
              <a:t>Remove borders (if unnecessary on shapes, icons and other elements)</a:t>
            </a:r>
            <a:endParaRPr lang="fr-BE" sz="8800" dirty="0"/>
          </a:p>
          <a:p>
            <a:pPr>
              <a:lnSpc>
                <a:spcPct val="107000"/>
              </a:lnSpc>
              <a:spcAft>
                <a:spcPts val="800"/>
              </a:spcAft>
            </a:pPr>
            <a:r>
              <a:rPr lang="en-US" sz="8800" dirty="0"/>
              <a:t>Enlarge the background image</a:t>
            </a:r>
          </a:p>
          <a:p>
            <a:pPr>
              <a:lnSpc>
                <a:spcPct val="107000"/>
              </a:lnSpc>
              <a:spcAft>
                <a:spcPts val="800"/>
              </a:spcAft>
            </a:pPr>
            <a:r>
              <a:rPr lang="en-US" sz="8800" dirty="0"/>
              <a:t>Use a colored background</a:t>
            </a:r>
            <a:endParaRPr lang="fr-BE" sz="8800" dirty="0"/>
          </a:p>
          <a:p>
            <a:pPr>
              <a:lnSpc>
                <a:spcPct val="107000"/>
              </a:lnSpc>
              <a:spcAft>
                <a:spcPts val="800"/>
              </a:spcAft>
            </a:pPr>
            <a:r>
              <a:rPr lang="en-US" sz="8800" dirty="0"/>
              <a:t>Space the letters</a:t>
            </a:r>
            <a:endParaRPr lang="fr-BE" sz="8800" dirty="0"/>
          </a:p>
          <a:p>
            <a:pPr>
              <a:lnSpc>
                <a:spcPct val="107000"/>
              </a:lnSpc>
              <a:spcAft>
                <a:spcPts val="800"/>
              </a:spcAft>
            </a:pPr>
            <a:r>
              <a:rPr lang="en-US" sz="8800" dirty="0"/>
              <a:t>Use padding</a:t>
            </a:r>
            <a:endParaRPr lang="fr-BE" sz="8800" dirty="0"/>
          </a:p>
          <a:p>
            <a:pPr>
              <a:lnSpc>
                <a:spcPct val="107000"/>
              </a:lnSpc>
              <a:spcAft>
                <a:spcPts val="800"/>
              </a:spcAft>
            </a:pPr>
            <a:r>
              <a:rPr lang="en-US" sz="8800" dirty="0"/>
              <a:t>Add a border (around central elements like text and images)</a:t>
            </a:r>
            <a:endParaRPr lang="fr-BE" sz="8800" dirty="0"/>
          </a:p>
          <a:p>
            <a:pPr>
              <a:lnSpc>
                <a:spcPct val="107000"/>
              </a:lnSpc>
              <a:spcAft>
                <a:spcPts val="800"/>
              </a:spcAft>
            </a:pPr>
            <a:r>
              <a:rPr lang="en-US" sz="8800" dirty="0"/>
              <a:t>Make one aspect of your design prominent</a:t>
            </a:r>
            <a:endParaRPr lang="fr-BE" sz="8800" dirty="0"/>
          </a:p>
        </p:txBody>
      </p:sp>
    </p:spTree>
    <p:extLst>
      <p:ext uri="{BB962C8B-B14F-4D97-AF65-F5344CB8AC3E}">
        <p14:creationId xmlns:p14="http://schemas.microsoft.com/office/powerpoint/2010/main" val="37432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68BB-FBC8-2227-2110-DF40ACB9526F}"/>
              </a:ext>
            </a:extLst>
          </p:cNvPr>
          <p:cNvSpPr>
            <a:spLocks noGrp="1"/>
          </p:cNvSpPr>
          <p:nvPr>
            <p:ph type="title"/>
          </p:nvPr>
        </p:nvSpPr>
        <p:spPr/>
        <p:txBody>
          <a:bodyPr/>
          <a:lstStyle/>
          <a:p>
            <a:r>
              <a:rPr lang="fr-BE" dirty="0" err="1"/>
              <a:t>Typography</a:t>
            </a:r>
            <a:endParaRPr lang="fr-BE" dirty="0"/>
          </a:p>
        </p:txBody>
      </p:sp>
      <p:sp>
        <p:nvSpPr>
          <p:cNvPr id="3" name="Content Placeholder 2">
            <a:extLst>
              <a:ext uri="{FF2B5EF4-FFF2-40B4-BE49-F238E27FC236}">
                <a16:creationId xmlns:a16="http://schemas.microsoft.com/office/drawing/2014/main" id="{F2A372E4-3290-0B75-50FB-B258355E0980}"/>
              </a:ext>
            </a:extLst>
          </p:cNvPr>
          <p:cNvSpPr>
            <a:spLocks noGrp="1"/>
          </p:cNvSpPr>
          <p:nvPr>
            <p:ph idx="1"/>
          </p:nvPr>
        </p:nvSpPr>
        <p:spPr/>
        <p:txBody>
          <a:bodyPr/>
          <a:lstStyle/>
          <a:p>
            <a:pPr algn="l">
              <a:lnSpc>
                <a:spcPts val="2400"/>
              </a:lnSpc>
            </a:pPr>
            <a:r>
              <a:rPr lang="en-US" b="0" i="0" dirty="0">
                <a:solidFill>
                  <a:srgbClr val="242424"/>
                </a:solidFill>
                <a:effectLst/>
              </a:rPr>
              <a:t>Typography is a core component of user interface (UI) design. It’s the art and technique of arranging text to be both visually appealing and easy to read.</a:t>
            </a:r>
          </a:p>
          <a:p>
            <a:pPr algn="l">
              <a:lnSpc>
                <a:spcPts val="2400"/>
              </a:lnSpc>
            </a:pPr>
            <a:r>
              <a:rPr lang="en-US" b="0" i="0" dirty="0">
                <a:solidFill>
                  <a:srgbClr val="242424"/>
                </a:solidFill>
                <a:effectLst/>
              </a:rPr>
              <a:t>Good typography isn’t just about choosing a fancy font — it’s about creating a visual hierarchy, ensuring readability, and setting the tone for your brand.</a:t>
            </a:r>
          </a:p>
          <a:p>
            <a:pPr algn="l">
              <a:lnSpc>
                <a:spcPts val="2400"/>
              </a:lnSpc>
            </a:pPr>
            <a:r>
              <a:rPr lang="en-US" b="0" i="0" dirty="0">
                <a:solidFill>
                  <a:srgbClr val="242424"/>
                </a:solidFill>
                <a:effectLst/>
              </a:rPr>
              <a:t>When done right, typography can enhance user experience and make your design stand out.</a:t>
            </a:r>
          </a:p>
        </p:txBody>
      </p:sp>
    </p:spTree>
    <p:extLst>
      <p:ext uri="{BB962C8B-B14F-4D97-AF65-F5344CB8AC3E}">
        <p14:creationId xmlns:p14="http://schemas.microsoft.com/office/powerpoint/2010/main" val="1654614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B6EF9-0FF9-8F4D-1107-52EA05FD8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C5109-292F-935F-7668-6C86E8299FC3}"/>
              </a:ext>
            </a:extLst>
          </p:cNvPr>
          <p:cNvSpPr>
            <a:spLocks noGrp="1"/>
          </p:cNvSpPr>
          <p:nvPr>
            <p:ph type="title"/>
          </p:nvPr>
        </p:nvSpPr>
        <p:spPr/>
        <p:txBody>
          <a:bodyPr/>
          <a:lstStyle/>
          <a:p>
            <a:r>
              <a:rPr lang="fr-BE" b="1" dirty="0"/>
              <a:t>Visual </a:t>
            </a:r>
            <a:r>
              <a:rPr lang="fr-BE" b="1" dirty="0" err="1"/>
              <a:t>Hierarchy</a:t>
            </a:r>
            <a:endParaRPr lang="fr-BE" b="1" dirty="0"/>
          </a:p>
        </p:txBody>
      </p:sp>
      <p:sp>
        <p:nvSpPr>
          <p:cNvPr id="3" name="Content Placeholder 2">
            <a:extLst>
              <a:ext uri="{FF2B5EF4-FFF2-40B4-BE49-F238E27FC236}">
                <a16:creationId xmlns:a16="http://schemas.microsoft.com/office/drawing/2014/main" id="{4725B9BB-4D7C-B4D9-E3FF-A3281EAF1698}"/>
              </a:ext>
            </a:extLst>
          </p:cNvPr>
          <p:cNvSpPr>
            <a:spLocks noGrp="1"/>
          </p:cNvSpPr>
          <p:nvPr>
            <p:ph idx="1"/>
          </p:nvPr>
        </p:nvSpPr>
        <p:spPr/>
        <p:txBody>
          <a:bodyPr/>
          <a:lstStyle/>
          <a:p>
            <a:r>
              <a:rPr lang="en-US" b="0" i="0" dirty="0">
                <a:solidFill>
                  <a:srgbClr val="242424"/>
                </a:solidFill>
                <a:effectLst/>
              </a:rPr>
              <a:t>Visual hierarchy is the way your website or application uses contrast, size, color, and other factors to give some elements more important than others.</a:t>
            </a:r>
            <a:endParaRPr lang="fr-BE" dirty="0"/>
          </a:p>
        </p:txBody>
      </p:sp>
    </p:spTree>
    <p:extLst>
      <p:ext uri="{BB962C8B-B14F-4D97-AF65-F5344CB8AC3E}">
        <p14:creationId xmlns:p14="http://schemas.microsoft.com/office/powerpoint/2010/main" val="3517655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61FE3-58E0-7451-51D2-EC38A4B9B1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58188-C05F-046C-888D-FB3CC8378140}"/>
              </a:ext>
            </a:extLst>
          </p:cNvPr>
          <p:cNvSpPr>
            <a:spLocks noGrp="1"/>
          </p:cNvSpPr>
          <p:nvPr>
            <p:ph type="title"/>
          </p:nvPr>
        </p:nvSpPr>
        <p:spPr>
          <a:xfrm>
            <a:off x="838200" y="365125"/>
            <a:ext cx="10515600" cy="1325563"/>
          </a:xfrm>
        </p:spPr>
        <p:txBody>
          <a:bodyPr anchor="ctr">
            <a:normAutofit/>
          </a:bodyPr>
          <a:lstStyle/>
          <a:p>
            <a:r>
              <a:rPr lang="fr-BE" b="1" dirty="0"/>
              <a:t>Visual </a:t>
            </a:r>
            <a:r>
              <a:rPr lang="fr-BE" b="1" dirty="0" err="1"/>
              <a:t>Hierarchy</a:t>
            </a:r>
            <a:endParaRPr lang="fr-BE" b="1" dirty="0"/>
          </a:p>
        </p:txBody>
      </p:sp>
      <p:sp>
        <p:nvSpPr>
          <p:cNvPr id="10" name="Content Placeholder 9">
            <a:extLst>
              <a:ext uri="{FF2B5EF4-FFF2-40B4-BE49-F238E27FC236}">
                <a16:creationId xmlns:a16="http://schemas.microsoft.com/office/drawing/2014/main" id="{94C7E0F8-9BEB-73B6-53A1-3F0964BDD10E}"/>
              </a:ext>
            </a:extLst>
          </p:cNvPr>
          <p:cNvSpPr>
            <a:spLocks noGrp="1"/>
          </p:cNvSpPr>
          <p:nvPr>
            <p:ph sz="half" idx="1"/>
          </p:nvPr>
        </p:nvSpPr>
        <p:spPr>
          <a:xfrm>
            <a:off x="838200" y="1825625"/>
            <a:ext cx="5181600" cy="4351338"/>
          </a:xfrm>
        </p:spPr>
        <p:txBody>
          <a:bodyPr>
            <a:normAutofit/>
          </a:bodyPr>
          <a:lstStyle/>
          <a:p>
            <a:pPr marL="0" indent="0">
              <a:buNone/>
            </a:pPr>
            <a:r>
              <a:rPr lang="fr-BE" b="1" dirty="0"/>
              <a:t>Visual </a:t>
            </a:r>
            <a:r>
              <a:rPr lang="fr-BE" b="1" dirty="0" err="1"/>
              <a:t>Hierarchy</a:t>
            </a:r>
            <a:r>
              <a:rPr lang="fr-BE" b="1" dirty="0"/>
              <a:t> in web design</a:t>
            </a:r>
            <a:r>
              <a:rPr lang="en-US" b="1" i="0" dirty="0">
                <a:effectLst/>
              </a:rPr>
              <a:t>:</a:t>
            </a:r>
          </a:p>
          <a:p>
            <a:pPr marL="0" indent="0">
              <a:buNone/>
            </a:pPr>
            <a:endParaRPr lang="fr-BE" dirty="0"/>
          </a:p>
        </p:txBody>
      </p:sp>
      <p:pic>
        <p:nvPicPr>
          <p:cNvPr id="2050" name="Picture 2">
            <a:extLst>
              <a:ext uri="{FF2B5EF4-FFF2-40B4-BE49-F238E27FC236}">
                <a16:creationId xmlns:a16="http://schemas.microsoft.com/office/drawing/2014/main" id="{12F3E9DD-9482-958B-1FDC-4CB09CB5DB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4453" y="2397125"/>
            <a:ext cx="2012493" cy="4351338"/>
          </a:xfrm>
          <a:prstGeom prst="rect">
            <a:avLst/>
          </a:prstGeom>
          <a:solidFill>
            <a:srgbClr val="FFFFFF"/>
          </a:solidFill>
        </p:spPr>
      </p:pic>
      <p:sp>
        <p:nvSpPr>
          <p:cNvPr id="4" name="TextBox 3">
            <a:extLst>
              <a:ext uri="{FF2B5EF4-FFF2-40B4-BE49-F238E27FC236}">
                <a16:creationId xmlns:a16="http://schemas.microsoft.com/office/drawing/2014/main" id="{0D1B7898-2BF6-F9FF-B4E8-ED0B2A7EFCFD}"/>
              </a:ext>
            </a:extLst>
          </p:cNvPr>
          <p:cNvSpPr txBox="1"/>
          <p:nvPr/>
        </p:nvSpPr>
        <p:spPr>
          <a:xfrm>
            <a:off x="5484803" y="2505670"/>
            <a:ext cx="3709997" cy="2031325"/>
          </a:xfrm>
          <a:prstGeom prst="rect">
            <a:avLst/>
          </a:prstGeom>
          <a:noFill/>
        </p:spPr>
        <p:txBody>
          <a:bodyPr wrap="square">
            <a:spAutoFit/>
          </a:bodyPr>
          <a:lstStyle/>
          <a:p>
            <a:r>
              <a:rPr lang="en-US" b="0" i="1" dirty="0">
                <a:solidFill>
                  <a:srgbClr val="676767"/>
                </a:solidFill>
                <a:effectLst/>
                <a:latin typeface="Bahnschrift SemiLight" panose="020B0502040204020203" pitchFamily="34" charset="0"/>
              </a:rPr>
              <a:t>Medium mobile app: There is a clear visual hierarchy of title, subtitle, and body text. </a:t>
            </a:r>
          </a:p>
          <a:p>
            <a:endParaRPr lang="en-US" i="1" dirty="0">
              <a:solidFill>
                <a:srgbClr val="676767"/>
              </a:solidFill>
              <a:latin typeface="Bahnschrift SemiLight" panose="020B0502040204020203" pitchFamily="34" charset="0"/>
            </a:endParaRPr>
          </a:p>
          <a:p>
            <a:r>
              <a:rPr lang="en-US" b="0" i="1" dirty="0">
                <a:solidFill>
                  <a:srgbClr val="676767"/>
                </a:solidFill>
                <a:effectLst/>
                <a:latin typeface="Bahnschrift SemiLight" panose="020B0502040204020203" pitchFamily="34" charset="0"/>
              </a:rPr>
              <a:t>Each component of the article is in a type size equal to its importance.</a:t>
            </a:r>
            <a:endParaRPr lang="fr-BE" dirty="0">
              <a:latin typeface="Bahnschrift SemiLight" panose="020B0502040204020203" pitchFamily="34" charset="0"/>
            </a:endParaRPr>
          </a:p>
        </p:txBody>
      </p:sp>
      <p:sp>
        <p:nvSpPr>
          <p:cNvPr id="3" name="TextBox 2">
            <a:extLst>
              <a:ext uri="{FF2B5EF4-FFF2-40B4-BE49-F238E27FC236}">
                <a16:creationId xmlns:a16="http://schemas.microsoft.com/office/drawing/2014/main" id="{16A0E669-D68C-3916-95ED-A5043EDB0690}"/>
              </a:ext>
            </a:extLst>
          </p:cNvPr>
          <p:cNvSpPr txBox="1"/>
          <p:nvPr/>
        </p:nvSpPr>
        <p:spPr>
          <a:xfrm>
            <a:off x="5598627" y="6471464"/>
            <a:ext cx="4940776"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3"/>
              </a:rPr>
              <a:t>https://www.nngroup.com/articles/principles-visual-design/</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671777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E58F4-0C4D-6B2A-F5D2-E40EBB99A4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9565D-4826-DB1D-B7D9-A9373DE334C8}"/>
              </a:ext>
            </a:extLst>
          </p:cNvPr>
          <p:cNvSpPr>
            <a:spLocks noGrp="1"/>
          </p:cNvSpPr>
          <p:nvPr>
            <p:ph type="title"/>
          </p:nvPr>
        </p:nvSpPr>
        <p:spPr/>
        <p:txBody>
          <a:bodyPr/>
          <a:lstStyle/>
          <a:p>
            <a:r>
              <a:rPr lang="fr-BE" b="1" dirty="0"/>
              <a:t>Visual </a:t>
            </a:r>
            <a:r>
              <a:rPr lang="fr-BE" b="1" dirty="0" err="1"/>
              <a:t>Hierarchy</a:t>
            </a:r>
            <a:endParaRPr lang="fr-BE" b="1" dirty="0"/>
          </a:p>
        </p:txBody>
      </p:sp>
      <p:sp>
        <p:nvSpPr>
          <p:cNvPr id="3" name="Content Placeholder 2">
            <a:extLst>
              <a:ext uri="{FF2B5EF4-FFF2-40B4-BE49-F238E27FC236}">
                <a16:creationId xmlns:a16="http://schemas.microsoft.com/office/drawing/2014/main" id="{4C550C5E-C769-6126-E3F4-2AF53F5EDAB2}"/>
              </a:ext>
            </a:extLst>
          </p:cNvPr>
          <p:cNvSpPr>
            <a:spLocks noGrp="1"/>
          </p:cNvSpPr>
          <p:nvPr>
            <p:ph idx="1"/>
          </p:nvPr>
        </p:nvSpPr>
        <p:spPr/>
        <p:txBody>
          <a:bodyPr>
            <a:normAutofit fontScale="25000" lnSpcReduction="20000"/>
          </a:bodyPr>
          <a:lstStyle/>
          <a:p>
            <a:pPr marL="0" indent="0" algn="l">
              <a:lnSpc>
                <a:spcPts val="3315"/>
              </a:lnSpc>
              <a:spcBef>
                <a:spcPts val="0"/>
              </a:spcBef>
              <a:buNone/>
            </a:pPr>
            <a:r>
              <a:rPr lang="en-US" sz="11200" b="1" dirty="0">
                <a:solidFill>
                  <a:srgbClr val="181B31"/>
                </a:solidFill>
              </a:rPr>
              <a:t>How to apply this in UI/UX design:</a:t>
            </a:r>
          </a:p>
          <a:p>
            <a:pPr marL="0" indent="0" algn="l">
              <a:lnSpc>
                <a:spcPts val="3315"/>
              </a:lnSpc>
              <a:spcBef>
                <a:spcPts val="0"/>
              </a:spcBef>
              <a:buNone/>
            </a:pPr>
            <a:endParaRPr lang="en-US" sz="11200" b="1" dirty="0">
              <a:solidFill>
                <a:srgbClr val="181B31"/>
              </a:solidFill>
              <a:latin typeface="gilroybold"/>
            </a:endParaRPr>
          </a:p>
          <a:p>
            <a:pPr>
              <a:lnSpc>
                <a:spcPct val="120000"/>
              </a:lnSpc>
              <a:spcBef>
                <a:spcPts val="0"/>
              </a:spcBef>
            </a:pPr>
            <a:r>
              <a:rPr lang="en-US" sz="8800" b="1" dirty="0"/>
              <a:t>Define Interface Goals</a:t>
            </a:r>
            <a:r>
              <a:rPr lang="en-US" sz="8800" dirty="0"/>
              <a:t>: Clearly establish design objectives and highlight key elements to ensure a structured and user-friendly experience.</a:t>
            </a:r>
          </a:p>
          <a:p>
            <a:pPr>
              <a:lnSpc>
                <a:spcPct val="120000"/>
              </a:lnSpc>
              <a:spcBef>
                <a:spcPts val="0"/>
              </a:spcBef>
            </a:pPr>
            <a:r>
              <a:rPr lang="en-US" sz="8800" b="1" dirty="0"/>
              <a:t>Use Size and Typography</a:t>
            </a:r>
            <a:r>
              <a:rPr lang="en-US" sz="8800" dirty="0"/>
              <a:t>: Different font sizes and styles help create a clear visual hierarchy, making navigation intuitive and emphasizing important content.</a:t>
            </a:r>
          </a:p>
          <a:p>
            <a:pPr>
              <a:lnSpc>
                <a:spcPct val="120000"/>
              </a:lnSpc>
              <a:spcBef>
                <a:spcPts val="0"/>
              </a:spcBef>
            </a:pPr>
            <a:r>
              <a:rPr lang="en-US" sz="8800" b="1" dirty="0"/>
              <a:t>Leverage Color and Contrast</a:t>
            </a:r>
            <a:r>
              <a:rPr lang="en-US" sz="8800" dirty="0"/>
              <a:t>: Strategic use of colors and contrast directs attention to key elements, improving readability and user guidance.</a:t>
            </a:r>
          </a:p>
          <a:p>
            <a:pPr>
              <a:lnSpc>
                <a:spcPts val="3315"/>
              </a:lnSpc>
              <a:spcBef>
                <a:spcPts val="0"/>
              </a:spcBef>
            </a:pPr>
            <a:r>
              <a:rPr lang="en-US" sz="8800" b="1" dirty="0"/>
              <a:t>Organize  Information Effectively: </a:t>
            </a:r>
            <a:r>
              <a:rPr lang="en-US" sz="8800" dirty="0"/>
              <a:t>A logical layout, whether vertical (e.g., Netflix’s featured content) or horizontal (e.g., navigation tabs), ensures users find what they need effortlessly</a:t>
            </a:r>
            <a:r>
              <a:rPr lang="en-US" sz="6800" dirty="0"/>
              <a:t>.</a:t>
            </a:r>
          </a:p>
        </p:txBody>
      </p:sp>
    </p:spTree>
    <p:extLst>
      <p:ext uri="{BB962C8B-B14F-4D97-AF65-F5344CB8AC3E}">
        <p14:creationId xmlns:p14="http://schemas.microsoft.com/office/powerpoint/2010/main" val="4276549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5AB9-7B6D-0BF6-129E-028D19E38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E4FA2-B0A0-D0A3-0DCC-A1AC2B261778}"/>
              </a:ext>
            </a:extLst>
          </p:cNvPr>
          <p:cNvSpPr>
            <a:spLocks noGrp="1"/>
          </p:cNvSpPr>
          <p:nvPr>
            <p:ph type="title"/>
          </p:nvPr>
        </p:nvSpPr>
        <p:spPr/>
        <p:txBody>
          <a:bodyPr/>
          <a:lstStyle/>
          <a:p>
            <a:r>
              <a:rPr lang="fr-BE" b="1" dirty="0"/>
              <a:t>And </a:t>
            </a:r>
            <a:r>
              <a:rPr lang="fr-BE" b="1" dirty="0" err="1"/>
              <a:t>many</a:t>
            </a:r>
            <a:r>
              <a:rPr lang="fr-BE" b="1" dirty="0"/>
              <a:t> more…</a:t>
            </a:r>
          </a:p>
        </p:txBody>
      </p:sp>
      <p:sp>
        <p:nvSpPr>
          <p:cNvPr id="3" name="Content Placeholder 2">
            <a:extLst>
              <a:ext uri="{FF2B5EF4-FFF2-40B4-BE49-F238E27FC236}">
                <a16:creationId xmlns:a16="http://schemas.microsoft.com/office/drawing/2014/main" id="{A689466F-D51F-B155-D38C-E1D8FDFDDE2F}"/>
              </a:ext>
            </a:extLst>
          </p:cNvPr>
          <p:cNvSpPr>
            <a:spLocks noGrp="1"/>
          </p:cNvSpPr>
          <p:nvPr>
            <p:ph idx="1"/>
          </p:nvPr>
        </p:nvSpPr>
        <p:spPr/>
        <p:txBody>
          <a:bodyPr/>
          <a:lstStyle/>
          <a:p>
            <a:r>
              <a:rPr lang="fr-FR" b="1" dirty="0"/>
              <a:t>Proportion, </a:t>
            </a:r>
            <a:r>
              <a:rPr lang="fr-BE" b="1" dirty="0" err="1"/>
              <a:t>Rhythm</a:t>
            </a:r>
            <a:r>
              <a:rPr lang="fr-BE" b="1" dirty="0"/>
              <a:t>, Pattern, </a:t>
            </a:r>
            <a:r>
              <a:rPr lang="fr-BE" b="1" dirty="0" err="1"/>
              <a:t>Movement</a:t>
            </a:r>
            <a:r>
              <a:rPr lang="fr-BE" b="1" dirty="0"/>
              <a:t>, </a:t>
            </a:r>
            <a:r>
              <a:rPr lang="fr-BE" b="1" dirty="0" err="1"/>
              <a:t>Variety</a:t>
            </a:r>
            <a:r>
              <a:rPr lang="fr-BE" b="1" dirty="0"/>
              <a:t>, </a:t>
            </a:r>
            <a:r>
              <a:rPr lang="fr-BE" b="1" dirty="0" err="1"/>
              <a:t>Unity</a:t>
            </a:r>
            <a:r>
              <a:rPr lang="fr-BE" b="1" dirty="0"/>
              <a:t>, Line, </a:t>
            </a:r>
            <a:r>
              <a:rPr lang="fr-BE" b="1" dirty="0" err="1"/>
              <a:t>Shapes</a:t>
            </a:r>
            <a:endParaRPr lang="fr-BE" b="1" dirty="0"/>
          </a:p>
          <a:p>
            <a:endParaRPr lang="fr-BE" b="1" dirty="0"/>
          </a:p>
          <a:p>
            <a:endParaRPr lang="fr-BE" b="1" i="0" dirty="0">
              <a:solidFill>
                <a:srgbClr val="242424"/>
              </a:solidFill>
              <a:effectLst/>
              <a:latin typeface="sohne"/>
            </a:endParaRPr>
          </a:p>
          <a:p>
            <a:endParaRPr lang="fr-BE" b="1" i="0" dirty="0">
              <a:solidFill>
                <a:srgbClr val="242424"/>
              </a:solidFill>
              <a:effectLst/>
              <a:latin typeface="sohne"/>
            </a:endParaRPr>
          </a:p>
          <a:p>
            <a:endParaRPr lang="fr-BE" b="1" i="0" dirty="0">
              <a:solidFill>
                <a:srgbClr val="242424"/>
              </a:solidFill>
              <a:effectLst/>
              <a:latin typeface="sohne"/>
            </a:endParaRPr>
          </a:p>
          <a:p>
            <a:endParaRPr lang="fr-BE" b="1" i="0" dirty="0">
              <a:solidFill>
                <a:srgbClr val="242424"/>
              </a:solidFill>
              <a:effectLst/>
              <a:latin typeface="sohne"/>
            </a:endParaRPr>
          </a:p>
        </p:txBody>
      </p:sp>
      <p:pic>
        <p:nvPicPr>
          <p:cNvPr id="5" name="Picture 4">
            <a:extLst>
              <a:ext uri="{FF2B5EF4-FFF2-40B4-BE49-F238E27FC236}">
                <a16:creationId xmlns:a16="http://schemas.microsoft.com/office/drawing/2014/main" id="{F7D4F60A-192C-3E92-65D9-DDD50A600F97}"/>
              </a:ext>
            </a:extLst>
          </p:cNvPr>
          <p:cNvPicPr>
            <a:picLocks noChangeAspect="1"/>
          </p:cNvPicPr>
          <p:nvPr/>
        </p:nvPicPr>
        <p:blipFill>
          <a:blip r:embed="rId3"/>
          <a:stretch>
            <a:fillRect/>
          </a:stretch>
        </p:blipFill>
        <p:spPr>
          <a:xfrm>
            <a:off x="4780634" y="3429000"/>
            <a:ext cx="6925642" cy="1867161"/>
          </a:xfrm>
          <a:prstGeom prst="rect">
            <a:avLst/>
          </a:prstGeom>
        </p:spPr>
      </p:pic>
      <p:pic>
        <p:nvPicPr>
          <p:cNvPr id="7" name="Picture 6">
            <a:extLst>
              <a:ext uri="{FF2B5EF4-FFF2-40B4-BE49-F238E27FC236}">
                <a16:creationId xmlns:a16="http://schemas.microsoft.com/office/drawing/2014/main" id="{04CDD983-99E8-40BF-A193-EDB83589B3B6}"/>
              </a:ext>
            </a:extLst>
          </p:cNvPr>
          <p:cNvPicPr>
            <a:picLocks noChangeAspect="1"/>
          </p:cNvPicPr>
          <p:nvPr/>
        </p:nvPicPr>
        <p:blipFill>
          <a:blip r:embed="rId4"/>
          <a:stretch>
            <a:fillRect/>
          </a:stretch>
        </p:blipFill>
        <p:spPr>
          <a:xfrm>
            <a:off x="589049" y="3429000"/>
            <a:ext cx="4191585" cy="1790950"/>
          </a:xfrm>
          <a:prstGeom prst="rect">
            <a:avLst/>
          </a:prstGeom>
        </p:spPr>
      </p:pic>
      <p:sp>
        <p:nvSpPr>
          <p:cNvPr id="4" name="TextBox 3">
            <a:extLst>
              <a:ext uri="{FF2B5EF4-FFF2-40B4-BE49-F238E27FC236}">
                <a16:creationId xmlns:a16="http://schemas.microsoft.com/office/drawing/2014/main" id="{7B72842F-B480-7665-DD1E-FEE8EA11A3AF}"/>
              </a:ext>
            </a:extLst>
          </p:cNvPr>
          <p:cNvSpPr txBox="1"/>
          <p:nvPr/>
        </p:nvSpPr>
        <p:spPr>
          <a:xfrm>
            <a:off x="9487399" y="5431098"/>
            <a:ext cx="2218877"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5"/>
              </a:rPr>
              <a:t>https://medium.com/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4151447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B9C1-186B-E9C3-508C-615C1CA18021}"/>
              </a:ext>
            </a:extLst>
          </p:cNvPr>
          <p:cNvSpPr>
            <a:spLocks noGrp="1"/>
          </p:cNvSpPr>
          <p:nvPr>
            <p:ph type="title"/>
          </p:nvPr>
        </p:nvSpPr>
        <p:spPr/>
        <p:txBody>
          <a:bodyPr/>
          <a:lstStyle/>
          <a:p>
            <a:r>
              <a:rPr lang="en-US" b="1" dirty="0"/>
              <a:t>Above the fold </a:t>
            </a:r>
            <a:endParaRPr lang="fr-BE" b="1" dirty="0"/>
          </a:p>
        </p:txBody>
      </p:sp>
      <p:pic>
        <p:nvPicPr>
          <p:cNvPr id="24578" name="Picture 2" descr="Above the Fold in Web Design: Importance &amp; Best Practices | TMDesign">
            <a:extLst>
              <a:ext uri="{FF2B5EF4-FFF2-40B4-BE49-F238E27FC236}">
                <a16:creationId xmlns:a16="http://schemas.microsoft.com/office/drawing/2014/main" id="{63FDCDFD-A0DD-21C1-5137-70258987320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3960" b="13054"/>
          <a:stretch>
            <a:fillRect/>
          </a:stretch>
        </p:blipFill>
        <p:spPr bwMode="auto">
          <a:xfrm>
            <a:off x="5423254" y="2417618"/>
            <a:ext cx="5146964" cy="3783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229430-9529-0251-1990-ED55749A8E3C}"/>
              </a:ext>
            </a:extLst>
          </p:cNvPr>
          <p:cNvSpPr txBox="1"/>
          <p:nvPr/>
        </p:nvSpPr>
        <p:spPr>
          <a:xfrm>
            <a:off x="838200" y="1955953"/>
            <a:ext cx="5146964" cy="2585323"/>
          </a:xfrm>
          <a:prstGeom prst="rect">
            <a:avLst/>
          </a:prstGeom>
          <a:noFill/>
        </p:spPr>
        <p:txBody>
          <a:bodyPr wrap="square">
            <a:spAutoFit/>
          </a:bodyPr>
          <a:lstStyle/>
          <a:p>
            <a:r>
              <a:rPr lang="fr-BE" dirty="0">
                <a:latin typeface="Bahnschrift SemiLight" panose="020B0502040204020203" pitchFamily="34" charset="0"/>
              </a:rPr>
              <a:t>‘’</a:t>
            </a:r>
            <a:r>
              <a:rPr lang="fr-BE" dirty="0" err="1">
                <a:latin typeface="Bahnschrift SemiLight" panose="020B0502040204020203" pitchFamily="34" charset="0"/>
              </a:rPr>
              <a:t>Fold</a:t>
            </a:r>
            <a:r>
              <a:rPr lang="fr-BE" dirty="0">
                <a:latin typeface="Bahnschrift SemiLight" panose="020B0502040204020203" pitchFamily="34" charset="0"/>
              </a:rPr>
              <a:t>” </a:t>
            </a:r>
            <a:r>
              <a:rPr lang="fr-BE" dirty="0" err="1">
                <a:latin typeface="Bahnschrift SemiLight" panose="020B0502040204020203" pitchFamily="34" charset="0"/>
              </a:rPr>
              <a:t>is</a:t>
            </a:r>
            <a:r>
              <a:rPr lang="fr-BE" dirty="0">
                <a:latin typeface="Bahnschrift SemiLight" panose="020B0502040204020203" pitchFamily="34" charset="0"/>
              </a:rPr>
              <a:t> a </a:t>
            </a:r>
            <a:r>
              <a:rPr lang="fr-BE" dirty="0" err="1">
                <a:latin typeface="Bahnschrift SemiLight" panose="020B0502040204020203" pitchFamily="34" charset="0"/>
              </a:rPr>
              <a:t>term</a:t>
            </a:r>
            <a:r>
              <a:rPr lang="fr-BE" dirty="0">
                <a:latin typeface="Bahnschrift SemiLight" panose="020B0502040204020203" pitchFamily="34" charset="0"/>
              </a:rPr>
              <a:t> </a:t>
            </a:r>
            <a:r>
              <a:rPr lang="fr-BE" dirty="0" err="1">
                <a:latin typeface="Bahnschrift SemiLight" panose="020B0502040204020203" pitchFamily="34" charset="0"/>
              </a:rPr>
              <a:t>commonly</a:t>
            </a:r>
            <a:r>
              <a:rPr lang="fr-BE" dirty="0">
                <a:latin typeface="Bahnschrift SemiLight" panose="020B0502040204020203" pitchFamily="34" charset="0"/>
              </a:rPr>
              <a:t> </a:t>
            </a:r>
            <a:r>
              <a:rPr lang="fr-BE" dirty="0" err="1">
                <a:latin typeface="Bahnschrift SemiLight" panose="020B0502040204020203" pitchFamily="34" charset="0"/>
              </a:rPr>
              <a:t>used</a:t>
            </a:r>
            <a:r>
              <a:rPr lang="fr-BE" dirty="0">
                <a:latin typeface="Bahnschrift SemiLight" panose="020B0502040204020203" pitchFamily="34" charset="0"/>
              </a:rPr>
              <a:t> in </a:t>
            </a:r>
            <a:r>
              <a:rPr lang="fr-BE" dirty="0" err="1">
                <a:latin typeface="Bahnschrift SemiLight" panose="020B0502040204020203" pitchFamily="34" charset="0"/>
              </a:rPr>
              <a:t>ergonomics</a:t>
            </a:r>
            <a:r>
              <a:rPr lang="fr-BE" dirty="0">
                <a:latin typeface="Bahnschrift SemiLight" panose="020B0502040204020203" pitchFamily="34" charset="0"/>
              </a:rPr>
              <a:t> and web design. It </a:t>
            </a:r>
            <a:r>
              <a:rPr lang="fr-BE" dirty="0" err="1">
                <a:latin typeface="Bahnschrift SemiLight" panose="020B0502040204020203" pitchFamily="34" charset="0"/>
              </a:rPr>
              <a:t>refers</a:t>
            </a:r>
            <a:r>
              <a:rPr lang="fr-BE" dirty="0">
                <a:latin typeface="Bahnschrift SemiLight" panose="020B0502040204020203" pitchFamily="34" charset="0"/>
              </a:rPr>
              <a:t> to the </a:t>
            </a:r>
            <a:r>
              <a:rPr lang="fr-BE" dirty="0" err="1">
                <a:latin typeface="Bahnschrift SemiLight" panose="020B0502040204020203" pitchFamily="34" charset="0"/>
              </a:rPr>
              <a:t>virtual</a:t>
            </a:r>
            <a:r>
              <a:rPr lang="fr-BE" dirty="0">
                <a:latin typeface="Bahnschrift SemiLight" panose="020B0502040204020203" pitchFamily="34" charset="0"/>
              </a:rPr>
              <a:t> line </a:t>
            </a:r>
            <a:r>
              <a:rPr lang="fr-BE" dirty="0" err="1">
                <a:latin typeface="Bahnschrift SemiLight" panose="020B0502040204020203" pitchFamily="34" charset="0"/>
              </a:rPr>
              <a:t>that</a:t>
            </a:r>
            <a:r>
              <a:rPr lang="fr-BE" dirty="0">
                <a:latin typeface="Bahnschrift SemiLight" panose="020B0502040204020203" pitchFamily="34" charset="0"/>
              </a:rPr>
              <a:t> </a:t>
            </a:r>
            <a:r>
              <a:rPr lang="fr-BE" dirty="0" err="1">
                <a:latin typeface="Bahnschrift SemiLight" panose="020B0502040204020203" pitchFamily="34" charset="0"/>
              </a:rPr>
              <a:t>separates</a:t>
            </a:r>
            <a:r>
              <a:rPr lang="fr-BE" dirty="0">
                <a:latin typeface="Bahnschrift SemiLight" panose="020B0502040204020203" pitchFamily="34" charset="0"/>
              </a:rPr>
              <a:t> the content visible on a web </a:t>
            </a:r>
            <a:r>
              <a:rPr lang="fr-BE" dirty="0" err="1">
                <a:latin typeface="Bahnschrift SemiLight" panose="020B0502040204020203" pitchFamily="34" charset="0"/>
              </a:rPr>
              <a:t>user's</a:t>
            </a:r>
            <a:r>
              <a:rPr lang="fr-BE" dirty="0">
                <a:latin typeface="Bahnschrift SemiLight" panose="020B0502040204020203" pitchFamily="34" charset="0"/>
              </a:rPr>
              <a:t> screen </a:t>
            </a:r>
            <a:r>
              <a:rPr lang="fr-BE" dirty="0" err="1">
                <a:latin typeface="Bahnschrift SemiLight" panose="020B0502040204020203" pitchFamily="34" charset="0"/>
              </a:rPr>
              <a:t>from</a:t>
            </a:r>
            <a:r>
              <a:rPr lang="fr-BE" dirty="0">
                <a:latin typeface="Bahnschrift SemiLight" panose="020B0502040204020203" pitchFamily="34" charset="0"/>
              </a:rPr>
              <a:t> </a:t>
            </a:r>
            <a:r>
              <a:rPr lang="fr-BE" dirty="0" err="1">
                <a:latin typeface="Bahnschrift SemiLight" panose="020B0502040204020203" pitchFamily="34" charset="0"/>
              </a:rPr>
              <a:t>that</a:t>
            </a:r>
            <a:r>
              <a:rPr lang="fr-BE" dirty="0">
                <a:latin typeface="Bahnschrift SemiLight" panose="020B0502040204020203" pitchFamily="34" charset="0"/>
              </a:rPr>
              <a:t> visible </a:t>
            </a:r>
            <a:r>
              <a:rPr lang="fr-BE" dirty="0" err="1">
                <a:latin typeface="Bahnschrift SemiLight" panose="020B0502040204020203" pitchFamily="34" charset="0"/>
              </a:rPr>
              <a:t>only</a:t>
            </a:r>
            <a:r>
              <a:rPr lang="fr-BE" dirty="0">
                <a:latin typeface="Bahnschrift SemiLight" panose="020B0502040204020203" pitchFamily="34" charset="0"/>
              </a:rPr>
              <a:t> via the scroll bar.</a:t>
            </a:r>
          </a:p>
          <a:p>
            <a:endParaRPr lang="fr-BE" dirty="0">
              <a:latin typeface="Bahnschrift SemiLight" panose="020B0502040204020203" pitchFamily="34" charset="0"/>
            </a:endParaRPr>
          </a:p>
          <a:p>
            <a:r>
              <a:rPr lang="en-US" b="1" i="0" dirty="0">
                <a:solidFill>
                  <a:srgbClr val="000000"/>
                </a:solidFill>
                <a:effectLst/>
                <a:latin typeface="Bahnschrift SemiLight" panose="020B0502040204020203" pitchFamily="34" charset="0"/>
              </a:rPr>
              <a:t>Above the fold </a:t>
            </a:r>
            <a:r>
              <a:rPr lang="en-US" b="0" i="0" dirty="0">
                <a:solidFill>
                  <a:srgbClr val="000000"/>
                </a:solidFill>
                <a:effectLst/>
                <a:latin typeface="Bahnschrift SemiLight" panose="020B0502040204020203" pitchFamily="34" charset="0"/>
              </a:rPr>
              <a:t>(ATF) is the part of a webpage that you can see without scrolling down.</a:t>
            </a:r>
          </a:p>
          <a:p>
            <a:endParaRPr lang="fr-BE" dirty="0">
              <a:latin typeface="Bahnschrift SemiLight" panose="020B0502040204020203" pitchFamily="34" charset="0"/>
            </a:endParaRPr>
          </a:p>
          <a:p>
            <a:r>
              <a:rPr lang="fr-BE" dirty="0" err="1">
                <a:latin typeface="Bahnschrift SemiLight" panose="020B0502040204020203" pitchFamily="34" charset="0"/>
              </a:rPr>
              <a:t>Make</a:t>
            </a:r>
            <a:r>
              <a:rPr lang="fr-BE" dirty="0">
                <a:latin typeface="Bahnschrift SemiLight" panose="020B0502040204020203" pitchFamily="34" charset="0"/>
              </a:rPr>
              <a:t> interactions visible.</a:t>
            </a:r>
          </a:p>
        </p:txBody>
      </p:sp>
      <p:sp>
        <p:nvSpPr>
          <p:cNvPr id="3" name="TextBox 2">
            <a:extLst>
              <a:ext uri="{FF2B5EF4-FFF2-40B4-BE49-F238E27FC236}">
                <a16:creationId xmlns:a16="http://schemas.microsoft.com/office/drawing/2014/main" id="{F2DF7FA1-29EB-7C80-37DE-A38836CAD4EE}"/>
              </a:ext>
            </a:extLst>
          </p:cNvPr>
          <p:cNvSpPr txBox="1"/>
          <p:nvPr/>
        </p:nvSpPr>
        <p:spPr>
          <a:xfrm>
            <a:off x="10609493" y="3429000"/>
            <a:ext cx="1204176" cy="276999"/>
          </a:xfrm>
          <a:prstGeom prst="rect">
            <a:avLst/>
          </a:prstGeom>
          <a:noFill/>
        </p:spPr>
        <p:txBody>
          <a:bodyPr wrap="none" rtlCol="0">
            <a:spAutoFit/>
          </a:bodyPr>
          <a:lstStyle/>
          <a:p>
            <a:r>
              <a:rPr lang="fr-BE" sz="1200" dirty="0" err="1">
                <a:latin typeface="Bahnschrift SemiLight" panose="020B0502040204020203" pitchFamily="34" charset="0"/>
              </a:rPr>
              <a:t>Above</a:t>
            </a:r>
            <a:r>
              <a:rPr lang="fr-BE" sz="1200" dirty="0">
                <a:latin typeface="Bahnschrift SemiLight" panose="020B0502040204020203" pitchFamily="34" charset="0"/>
              </a:rPr>
              <a:t> the </a:t>
            </a:r>
            <a:r>
              <a:rPr lang="fr-BE" sz="1200" dirty="0" err="1">
                <a:latin typeface="Bahnschrift SemiLight" panose="020B0502040204020203" pitchFamily="34" charset="0"/>
              </a:rPr>
              <a:t>Fold</a:t>
            </a:r>
            <a:endParaRPr lang="fr-BE" sz="1200" dirty="0">
              <a:latin typeface="Bahnschrift SemiLight" panose="020B0502040204020203" pitchFamily="34" charset="0"/>
            </a:endParaRPr>
          </a:p>
        </p:txBody>
      </p:sp>
      <p:sp>
        <p:nvSpPr>
          <p:cNvPr id="4" name="TextBox 3">
            <a:extLst>
              <a:ext uri="{FF2B5EF4-FFF2-40B4-BE49-F238E27FC236}">
                <a16:creationId xmlns:a16="http://schemas.microsoft.com/office/drawing/2014/main" id="{B5688055-464C-F3AE-6EBD-ABA46CB10942}"/>
              </a:ext>
            </a:extLst>
          </p:cNvPr>
          <p:cNvSpPr txBox="1"/>
          <p:nvPr/>
        </p:nvSpPr>
        <p:spPr>
          <a:xfrm>
            <a:off x="8846669" y="6215876"/>
            <a:ext cx="1723549"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u="sng" dirty="0">
                <a:latin typeface="Bahnschrift SemiLight" panose="020B0502040204020203" pitchFamily="34" charset="0"/>
                <a:hlinkClick r:id="rId4"/>
              </a:rPr>
              <a:t>semrush.com</a:t>
            </a:r>
            <a:r>
              <a:rPr lang="fr-BE" sz="1200" u="sng" dirty="0">
                <a:latin typeface="Bahnschrift SemiLight" panose="020B0502040204020203" pitchFamily="34" charset="0"/>
              </a:rPr>
              <a:t> </a:t>
            </a:r>
            <a:endParaRPr lang="fr-BE" sz="1200" dirty="0">
              <a:latin typeface="Bahnschrift SemiLight" panose="020B0502040204020203" pitchFamily="34" charset="0"/>
            </a:endParaRPr>
          </a:p>
        </p:txBody>
      </p:sp>
      <p:sp>
        <p:nvSpPr>
          <p:cNvPr id="6" name="TextBox 5">
            <a:extLst>
              <a:ext uri="{FF2B5EF4-FFF2-40B4-BE49-F238E27FC236}">
                <a16:creationId xmlns:a16="http://schemas.microsoft.com/office/drawing/2014/main" id="{B22E1F7E-8CD8-8069-9BE0-848D972D9680}"/>
              </a:ext>
            </a:extLst>
          </p:cNvPr>
          <p:cNvSpPr txBox="1"/>
          <p:nvPr/>
        </p:nvSpPr>
        <p:spPr>
          <a:xfrm>
            <a:off x="10603700" y="4309269"/>
            <a:ext cx="482824" cy="276999"/>
          </a:xfrm>
          <a:prstGeom prst="rect">
            <a:avLst/>
          </a:prstGeom>
          <a:noFill/>
        </p:spPr>
        <p:txBody>
          <a:bodyPr wrap="none" rtlCol="0">
            <a:spAutoFit/>
          </a:bodyPr>
          <a:lstStyle/>
          <a:p>
            <a:r>
              <a:rPr lang="fr-BE" sz="1200" dirty="0" err="1">
                <a:latin typeface="Bahnschrift SemiLight" panose="020B0502040204020203" pitchFamily="34" charset="0"/>
              </a:rPr>
              <a:t>Fold</a:t>
            </a:r>
            <a:endParaRPr lang="fr-BE" sz="1200" dirty="0">
              <a:latin typeface="Bahnschrift SemiLight" panose="020B0502040204020203" pitchFamily="34" charset="0"/>
            </a:endParaRPr>
          </a:p>
        </p:txBody>
      </p:sp>
      <p:sp>
        <p:nvSpPr>
          <p:cNvPr id="7" name="TextBox 6">
            <a:extLst>
              <a:ext uri="{FF2B5EF4-FFF2-40B4-BE49-F238E27FC236}">
                <a16:creationId xmlns:a16="http://schemas.microsoft.com/office/drawing/2014/main" id="{CDB5C302-768B-73D5-07CE-BB1404D7F636}"/>
              </a:ext>
            </a:extLst>
          </p:cNvPr>
          <p:cNvSpPr txBox="1"/>
          <p:nvPr/>
        </p:nvSpPr>
        <p:spPr>
          <a:xfrm>
            <a:off x="10603700" y="5034776"/>
            <a:ext cx="1208985" cy="276999"/>
          </a:xfrm>
          <a:prstGeom prst="rect">
            <a:avLst/>
          </a:prstGeom>
          <a:noFill/>
        </p:spPr>
        <p:txBody>
          <a:bodyPr wrap="none" rtlCol="0">
            <a:spAutoFit/>
          </a:bodyPr>
          <a:lstStyle/>
          <a:p>
            <a:r>
              <a:rPr lang="fr-BE" sz="1200" dirty="0" err="1">
                <a:latin typeface="Bahnschrift SemiLight" panose="020B0502040204020203" pitchFamily="34" charset="0"/>
              </a:rPr>
              <a:t>Below</a:t>
            </a:r>
            <a:r>
              <a:rPr lang="fr-BE" sz="1200" dirty="0">
                <a:latin typeface="Bahnschrift SemiLight" panose="020B0502040204020203" pitchFamily="34" charset="0"/>
              </a:rPr>
              <a:t> the </a:t>
            </a:r>
            <a:r>
              <a:rPr lang="fr-BE" sz="1200" dirty="0" err="1">
                <a:latin typeface="Bahnschrift SemiLight" panose="020B0502040204020203" pitchFamily="34" charset="0"/>
              </a:rPr>
              <a:t>Fold</a:t>
            </a:r>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3062466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E245-C697-4926-7F62-B2BB814C2DBB}"/>
              </a:ext>
            </a:extLst>
          </p:cNvPr>
          <p:cNvSpPr>
            <a:spLocks noGrp="1"/>
          </p:cNvSpPr>
          <p:nvPr>
            <p:ph type="title"/>
          </p:nvPr>
        </p:nvSpPr>
        <p:spPr/>
        <p:txBody>
          <a:bodyPr/>
          <a:lstStyle/>
          <a:p>
            <a:r>
              <a:rPr lang="fr-BE" dirty="0"/>
              <a:t>EXERCISE</a:t>
            </a:r>
          </a:p>
        </p:txBody>
      </p:sp>
      <p:pic>
        <p:nvPicPr>
          <p:cNvPr id="9218" name="Picture 2" descr="alt text">
            <a:extLst>
              <a:ext uri="{FF2B5EF4-FFF2-40B4-BE49-F238E27FC236}">
                <a16:creationId xmlns:a16="http://schemas.microsoft.com/office/drawing/2014/main" id="{703F8389-1012-BC78-0431-EFDDC0F40E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82941" y="2909777"/>
            <a:ext cx="6026117" cy="33981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9FC1F1E-8CDB-F9DF-40B5-1F0A12A44CDB}"/>
              </a:ext>
            </a:extLst>
          </p:cNvPr>
          <p:cNvSpPr txBox="1"/>
          <p:nvPr/>
        </p:nvSpPr>
        <p:spPr>
          <a:xfrm>
            <a:off x="838200" y="2180660"/>
            <a:ext cx="9455727" cy="369332"/>
          </a:xfrm>
          <a:prstGeom prst="rect">
            <a:avLst/>
          </a:prstGeom>
          <a:noFill/>
        </p:spPr>
        <p:txBody>
          <a:bodyPr wrap="square">
            <a:spAutoFit/>
          </a:bodyPr>
          <a:lstStyle/>
          <a:p>
            <a:r>
              <a:rPr lang="en-US" dirty="0">
                <a:latin typeface="Bahnschrift SemiLight" panose="020B0502040204020203" pitchFamily="34" charset="0"/>
              </a:rPr>
              <a:t>L</a:t>
            </a:r>
            <a:r>
              <a:rPr lang="en-US" b="0" i="0" dirty="0">
                <a:effectLst/>
                <a:latin typeface="Bahnschrift SemiLight" panose="020B0502040204020203" pitchFamily="34" charset="0"/>
              </a:rPr>
              <a:t>et’s assess where emphasis could be applied or reduced to improve the design</a:t>
            </a:r>
            <a:endParaRPr lang="fr-BE" dirty="0">
              <a:latin typeface="Bahnschrift SemiLight" panose="020B0502040204020203" pitchFamily="34" charset="0"/>
            </a:endParaRPr>
          </a:p>
        </p:txBody>
      </p:sp>
      <p:sp>
        <p:nvSpPr>
          <p:cNvPr id="4" name="TextBox 3">
            <a:extLst>
              <a:ext uri="{FF2B5EF4-FFF2-40B4-BE49-F238E27FC236}">
                <a16:creationId xmlns:a16="http://schemas.microsoft.com/office/drawing/2014/main" id="{7C591845-4229-B84F-99F4-5CA07CEECA23}"/>
              </a:ext>
            </a:extLst>
          </p:cNvPr>
          <p:cNvSpPr txBox="1"/>
          <p:nvPr/>
        </p:nvSpPr>
        <p:spPr>
          <a:xfrm>
            <a:off x="6932583" y="6390750"/>
            <a:ext cx="2422458"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https://uxengineer.com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163124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55A0-963F-0085-27C0-29A3B7735942}"/>
              </a:ext>
            </a:extLst>
          </p:cNvPr>
          <p:cNvSpPr>
            <a:spLocks noGrp="1"/>
          </p:cNvSpPr>
          <p:nvPr>
            <p:ph type="title"/>
          </p:nvPr>
        </p:nvSpPr>
        <p:spPr/>
        <p:txBody>
          <a:bodyPr/>
          <a:lstStyle/>
          <a:p>
            <a:r>
              <a:rPr lang="fr-BE" dirty="0"/>
              <a:t>EXERCISE</a:t>
            </a:r>
          </a:p>
        </p:txBody>
      </p:sp>
      <p:pic>
        <p:nvPicPr>
          <p:cNvPr id="10242" name="Picture 2" descr="alt text">
            <a:extLst>
              <a:ext uri="{FF2B5EF4-FFF2-40B4-BE49-F238E27FC236}">
                <a16:creationId xmlns:a16="http://schemas.microsoft.com/office/drawing/2014/main" id="{5D34C2D1-D9C2-825F-1B8B-837672809B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3961" y="2675216"/>
            <a:ext cx="5964077" cy="33632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31B2CC-7550-144D-C84B-D97D58E9AC74}"/>
              </a:ext>
            </a:extLst>
          </p:cNvPr>
          <p:cNvSpPr txBox="1"/>
          <p:nvPr/>
        </p:nvSpPr>
        <p:spPr>
          <a:xfrm>
            <a:off x="838200" y="2180660"/>
            <a:ext cx="9455727" cy="369332"/>
          </a:xfrm>
          <a:prstGeom prst="rect">
            <a:avLst/>
          </a:prstGeom>
          <a:noFill/>
        </p:spPr>
        <p:txBody>
          <a:bodyPr wrap="square">
            <a:spAutoFit/>
          </a:bodyPr>
          <a:lstStyle/>
          <a:p>
            <a:r>
              <a:rPr lang="en-US" dirty="0">
                <a:latin typeface="Bahnschrift SemiLight" panose="020B0502040204020203" pitchFamily="34" charset="0"/>
              </a:rPr>
              <a:t>A proposal</a:t>
            </a:r>
            <a:endParaRPr lang="fr-BE" dirty="0">
              <a:latin typeface="Bahnschrift SemiLight" panose="020B0502040204020203" pitchFamily="34" charset="0"/>
            </a:endParaRPr>
          </a:p>
        </p:txBody>
      </p:sp>
      <p:sp>
        <p:nvSpPr>
          <p:cNvPr id="6" name="TextBox 5">
            <a:extLst>
              <a:ext uri="{FF2B5EF4-FFF2-40B4-BE49-F238E27FC236}">
                <a16:creationId xmlns:a16="http://schemas.microsoft.com/office/drawing/2014/main" id="{B9025288-6B15-1E90-66F8-D2E3D4697FBC}"/>
              </a:ext>
            </a:extLst>
          </p:cNvPr>
          <p:cNvSpPr txBox="1"/>
          <p:nvPr/>
        </p:nvSpPr>
        <p:spPr>
          <a:xfrm>
            <a:off x="6856383" y="6038418"/>
            <a:ext cx="2422458"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https://uxengineer.com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344920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A591C-E49B-7D42-3BF6-D5AD1ADB12EC}"/>
              </a:ext>
            </a:extLst>
          </p:cNvPr>
          <p:cNvSpPr>
            <a:spLocks noGrp="1"/>
          </p:cNvSpPr>
          <p:nvPr>
            <p:ph type="title"/>
          </p:nvPr>
        </p:nvSpPr>
        <p:spPr/>
        <p:txBody>
          <a:bodyPr>
            <a:normAutofit/>
          </a:bodyPr>
          <a:lstStyle/>
          <a:p>
            <a:r>
              <a:rPr lang="en-US" b="1" dirty="0"/>
              <a:t>The Psychology Principles in UI/UX Design</a:t>
            </a:r>
            <a:endParaRPr lang="fr-BE" b="1" dirty="0"/>
          </a:p>
        </p:txBody>
      </p:sp>
      <p:sp>
        <p:nvSpPr>
          <p:cNvPr id="3" name="Content Placeholder 2">
            <a:extLst>
              <a:ext uri="{FF2B5EF4-FFF2-40B4-BE49-F238E27FC236}">
                <a16:creationId xmlns:a16="http://schemas.microsoft.com/office/drawing/2014/main" id="{E4698123-2056-EC3D-88D8-63A190F0B164}"/>
              </a:ext>
            </a:extLst>
          </p:cNvPr>
          <p:cNvSpPr>
            <a:spLocks noGrp="1"/>
          </p:cNvSpPr>
          <p:nvPr>
            <p:ph idx="1"/>
          </p:nvPr>
        </p:nvSpPr>
        <p:spPr/>
        <p:txBody>
          <a:bodyPr/>
          <a:lstStyle/>
          <a:p>
            <a:pPr algn="l" fontAlgn="base">
              <a:spcAft>
                <a:spcPts val="1500"/>
              </a:spcAft>
            </a:pPr>
            <a:r>
              <a:rPr lang="en-US" dirty="0"/>
              <a:t>Psychology has an important role in designing the user experience.</a:t>
            </a:r>
          </a:p>
          <a:p>
            <a:pPr algn="l" fontAlgn="base">
              <a:spcAft>
                <a:spcPts val="1500"/>
              </a:spcAft>
            </a:pPr>
            <a:r>
              <a:rPr lang="en-US" dirty="0"/>
              <a:t>By understanding how different psychology principles influence human </a:t>
            </a:r>
            <a:r>
              <a:rPr lang="en-US" dirty="0" err="1"/>
              <a:t>behaviour</a:t>
            </a:r>
            <a:r>
              <a:rPr lang="en-US" dirty="0"/>
              <a:t>, you can design your products to elicit specific responses and actions from your users.</a:t>
            </a:r>
          </a:p>
          <a:p>
            <a:pPr marL="0" indent="0">
              <a:buNone/>
            </a:pPr>
            <a:endParaRPr lang="fr-BE" dirty="0"/>
          </a:p>
        </p:txBody>
      </p:sp>
    </p:spTree>
    <p:extLst>
      <p:ext uri="{BB962C8B-B14F-4D97-AF65-F5344CB8AC3E}">
        <p14:creationId xmlns:p14="http://schemas.microsoft.com/office/powerpoint/2010/main" val="2669492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45CC-6C85-88E7-5481-6AA05807AD29}"/>
              </a:ext>
            </a:extLst>
          </p:cNvPr>
          <p:cNvSpPr>
            <a:spLocks noGrp="1"/>
          </p:cNvSpPr>
          <p:nvPr>
            <p:ph type="title"/>
          </p:nvPr>
        </p:nvSpPr>
        <p:spPr/>
        <p:txBody>
          <a:bodyPr anchor="ctr">
            <a:normAutofit/>
          </a:bodyPr>
          <a:lstStyle/>
          <a:p>
            <a:r>
              <a:rPr lang="fr-BE" b="1" dirty="0" err="1"/>
              <a:t>Hick’s</a:t>
            </a:r>
            <a:r>
              <a:rPr lang="fr-BE" b="1" dirty="0"/>
              <a:t> Law</a:t>
            </a:r>
          </a:p>
        </p:txBody>
      </p:sp>
      <p:sp>
        <p:nvSpPr>
          <p:cNvPr id="3" name="Content Placeholder 2">
            <a:extLst>
              <a:ext uri="{FF2B5EF4-FFF2-40B4-BE49-F238E27FC236}">
                <a16:creationId xmlns:a16="http://schemas.microsoft.com/office/drawing/2014/main" id="{1DD220F1-E666-78E7-8EE5-05472361DC64}"/>
              </a:ext>
            </a:extLst>
          </p:cNvPr>
          <p:cNvSpPr>
            <a:spLocks noGrp="1"/>
          </p:cNvSpPr>
          <p:nvPr>
            <p:ph idx="1"/>
          </p:nvPr>
        </p:nvSpPr>
        <p:spPr>
          <a:xfrm>
            <a:off x="838200" y="1825625"/>
            <a:ext cx="5257799" cy="4351338"/>
          </a:xfrm>
        </p:spPr>
        <p:txBody>
          <a:bodyPr>
            <a:normAutofit/>
          </a:bodyPr>
          <a:lstStyle/>
          <a:p>
            <a:r>
              <a:rPr lang="en-US" b="0" i="0" dirty="0">
                <a:solidFill>
                  <a:srgbClr val="1F1F1F"/>
                </a:solidFill>
                <a:effectLst/>
              </a:rPr>
              <a:t>Hick's Law (or the Hick-Hyman Law) states that </a:t>
            </a:r>
            <a:r>
              <a:rPr lang="en-US" b="0" i="0" dirty="0">
                <a:solidFill>
                  <a:srgbClr val="040C28"/>
                </a:solidFill>
                <a:effectLst/>
              </a:rPr>
              <a:t>the more stimuli (or choices) users face, the longer it will take them to make a decision</a:t>
            </a:r>
            <a:r>
              <a:rPr lang="en-US" b="0" i="0" dirty="0">
                <a:solidFill>
                  <a:srgbClr val="1F1F1F"/>
                </a:solidFill>
                <a:effectLst/>
              </a:rPr>
              <a:t>.</a:t>
            </a:r>
            <a:endParaRPr lang="pt-BR" b="0" i="0" dirty="0">
              <a:effectLst/>
            </a:endParaRPr>
          </a:p>
          <a:p>
            <a:r>
              <a:rPr lang="pt-BR" b="0" i="0" dirty="0">
                <a:effectLst/>
              </a:rPr>
              <a:t>RT = a + b log</a:t>
            </a:r>
            <a:r>
              <a:rPr lang="pt-BR" b="0" i="0" baseline="-25000" dirty="0">
                <a:effectLst/>
              </a:rPr>
              <a:t>2 </a:t>
            </a:r>
            <a:r>
              <a:rPr lang="pt-BR" b="0" i="0" dirty="0">
                <a:effectLst/>
              </a:rPr>
              <a:t>(n)</a:t>
            </a:r>
          </a:p>
          <a:p>
            <a:endParaRPr lang="fr-BE" dirty="0"/>
          </a:p>
        </p:txBody>
      </p:sp>
      <p:sp>
        <p:nvSpPr>
          <p:cNvPr id="6" name="TextBox 5">
            <a:extLst>
              <a:ext uri="{FF2B5EF4-FFF2-40B4-BE49-F238E27FC236}">
                <a16:creationId xmlns:a16="http://schemas.microsoft.com/office/drawing/2014/main" id="{09B68DFF-4456-1527-F8D9-D236F6ACB443}"/>
              </a:ext>
            </a:extLst>
          </p:cNvPr>
          <p:cNvSpPr txBox="1"/>
          <p:nvPr/>
        </p:nvSpPr>
        <p:spPr>
          <a:xfrm>
            <a:off x="922889" y="4433783"/>
            <a:ext cx="4905880" cy="646331"/>
          </a:xfrm>
          <a:prstGeom prst="rect">
            <a:avLst/>
          </a:prstGeom>
          <a:noFill/>
        </p:spPr>
        <p:txBody>
          <a:bodyPr wrap="square">
            <a:spAutoFit/>
          </a:bodyPr>
          <a:lstStyle/>
          <a:p>
            <a:r>
              <a:rPr lang="en-US" b="0" i="0" dirty="0">
                <a:effectLst/>
                <a:latin typeface="Bahnschrift SemiLight" panose="020B0502040204020203" pitchFamily="34" charset="0"/>
              </a:rPr>
              <a:t>RT is the Reaction Time, (n) is the number of stimuli, "a" and "b" are constants</a:t>
            </a:r>
            <a:endParaRPr lang="pt-BR" b="0" i="0" dirty="0">
              <a:effectLst/>
              <a:latin typeface="Bahnschrift SemiLight" panose="020B0502040204020203" pitchFamily="34" charset="0"/>
            </a:endParaRPr>
          </a:p>
        </p:txBody>
      </p:sp>
      <p:grpSp>
        <p:nvGrpSpPr>
          <p:cNvPr id="27" name="Group 26">
            <a:extLst>
              <a:ext uri="{FF2B5EF4-FFF2-40B4-BE49-F238E27FC236}">
                <a16:creationId xmlns:a16="http://schemas.microsoft.com/office/drawing/2014/main" id="{23822547-E6A9-5EF0-AA76-87235EE0457C}"/>
              </a:ext>
            </a:extLst>
          </p:cNvPr>
          <p:cNvGrpSpPr/>
          <p:nvPr/>
        </p:nvGrpSpPr>
        <p:grpSpPr>
          <a:xfrm>
            <a:off x="6095999" y="1825625"/>
            <a:ext cx="7641303" cy="5141260"/>
            <a:chOff x="991829" y="1139768"/>
            <a:chExt cx="7641303" cy="5141260"/>
          </a:xfrm>
        </p:grpSpPr>
        <p:grpSp>
          <p:nvGrpSpPr>
            <p:cNvPr id="28" name="Group 27">
              <a:extLst>
                <a:ext uri="{FF2B5EF4-FFF2-40B4-BE49-F238E27FC236}">
                  <a16:creationId xmlns:a16="http://schemas.microsoft.com/office/drawing/2014/main" id="{7AA76645-89FA-62C4-C810-872F5A1AB110}"/>
                </a:ext>
              </a:extLst>
            </p:cNvPr>
            <p:cNvGrpSpPr/>
            <p:nvPr/>
          </p:nvGrpSpPr>
          <p:grpSpPr>
            <a:xfrm>
              <a:off x="991829" y="1139768"/>
              <a:ext cx="7641303" cy="5141260"/>
              <a:chOff x="677197" y="1139768"/>
              <a:chExt cx="7641303" cy="5141260"/>
            </a:xfrm>
          </p:grpSpPr>
          <p:sp>
            <p:nvSpPr>
              <p:cNvPr id="32" name="Rectangle 31">
                <a:extLst>
                  <a:ext uri="{FF2B5EF4-FFF2-40B4-BE49-F238E27FC236}">
                    <a16:creationId xmlns:a16="http://schemas.microsoft.com/office/drawing/2014/main" id="{ADD57D54-80F7-BF1A-22A9-85E7190110D2}"/>
                  </a:ext>
                </a:extLst>
              </p:cNvPr>
              <p:cNvSpPr/>
              <p:nvPr/>
            </p:nvSpPr>
            <p:spPr>
              <a:xfrm>
                <a:off x="677197" y="1139768"/>
                <a:ext cx="5877840" cy="4351338"/>
              </a:xfrm>
              <a:prstGeom prst="rect">
                <a:avLst/>
              </a:prstGeom>
              <a:solidFill>
                <a:srgbClr val="062B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cxnSp>
            <p:nvCxnSpPr>
              <p:cNvPr id="33" name="Straight Arrow Connector 32">
                <a:extLst>
                  <a:ext uri="{FF2B5EF4-FFF2-40B4-BE49-F238E27FC236}">
                    <a16:creationId xmlns:a16="http://schemas.microsoft.com/office/drawing/2014/main" id="{8F8B95E2-8595-4878-2463-C8DE18BF1C49}"/>
                  </a:ext>
                </a:extLst>
              </p:cNvPr>
              <p:cNvCxnSpPr>
                <a:cxnSpLocks/>
              </p:cNvCxnSpPr>
              <p:nvPr/>
            </p:nvCxnSpPr>
            <p:spPr>
              <a:xfrm>
                <a:off x="2857500" y="4279900"/>
                <a:ext cx="2984500" cy="0"/>
              </a:xfrm>
              <a:prstGeom prst="straightConnector1">
                <a:avLst/>
              </a:prstGeom>
              <a:ln w="76200">
                <a:solidFill>
                  <a:srgbClr val="FFEEB2"/>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D2B888B-DD2F-62E5-370C-9B50D45AF928}"/>
                  </a:ext>
                </a:extLst>
              </p:cNvPr>
              <p:cNvCxnSpPr>
                <a:cxnSpLocks/>
              </p:cNvCxnSpPr>
              <p:nvPr/>
            </p:nvCxnSpPr>
            <p:spPr>
              <a:xfrm flipV="1">
                <a:off x="2857500" y="1371600"/>
                <a:ext cx="0" cy="2946400"/>
              </a:xfrm>
              <a:prstGeom prst="straightConnector1">
                <a:avLst/>
              </a:prstGeom>
              <a:ln w="76200">
                <a:solidFill>
                  <a:srgbClr val="FFEEB2"/>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sp>
            <p:nvSpPr>
              <p:cNvPr id="35" name="Arc 34">
                <a:extLst>
                  <a:ext uri="{FF2B5EF4-FFF2-40B4-BE49-F238E27FC236}">
                    <a16:creationId xmlns:a16="http://schemas.microsoft.com/office/drawing/2014/main" id="{EEE816B4-F04E-365B-4AAA-42B4BF5C9E8D}"/>
                  </a:ext>
                </a:extLst>
              </p:cNvPr>
              <p:cNvSpPr/>
              <p:nvPr/>
            </p:nvSpPr>
            <p:spPr>
              <a:xfrm rot="16200000">
                <a:off x="3483001" y="1445528"/>
                <a:ext cx="4452230" cy="5218769"/>
              </a:xfrm>
              <a:prstGeom prst="arc">
                <a:avLst>
                  <a:gd name="adj1" fmla="val 16200000"/>
                  <a:gd name="adj2" fmla="val 21427791"/>
                </a:avLst>
              </a:prstGeom>
              <a:ln w="3810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BE"/>
              </a:p>
            </p:txBody>
          </p:sp>
        </p:grpSp>
        <p:sp>
          <p:nvSpPr>
            <p:cNvPr id="29" name="TextBox 28">
              <a:extLst>
                <a:ext uri="{FF2B5EF4-FFF2-40B4-BE49-F238E27FC236}">
                  <a16:creationId xmlns:a16="http://schemas.microsoft.com/office/drawing/2014/main" id="{EF232810-3746-6072-A15F-5AFB82F2C28A}"/>
                </a:ext>
              </a:extLst>
            </p:cNvPr>
            <p:cNvSpPr txBox="1"/>
            <p:nvPr/>
          </p:nvSpPr>
          <p:spPr>
            <a:xfrm>
              <a:off x="1076632" y="1813748"/>
              <a:ext cx="1744388" cy="2062103"/>
            </a:xfrm>
            <a:prstGeom prst="rect">
              <a:avLst/>
            </a:prstGeom>
            <a:noFill/>
          </p:spPr>
          <p:txBody>
            <a:bodyPr wrap="none" rtlCol="0">
              <a:spAutoFit/>
            </a:bodyPr>
            <a:lstStyle/>
            <a:p>
              <a:r>
                <a:rPr lang="fr-BE" sz="3200" dirty="0">
                  <a:solidFill>
                    <a:srgbClr val="FFEEB2"/>
                  </a:solidFill>
                </a:rPr>
                <a:t>Time It</a:t>
              </a:r>
            </a:p>
            <a:p>
              <a:r>
                <a:rPr lang="fr-BE" sz="3200" dirty="0" err="1">
                  <a:solidFill>
                    <a:srgbClr val="FFEEB2"/>
                  </a:solidFill>
                </a:rPr>
                <a:t>Takes</a:t>
              </a:r>
              <a:r>
                <a:rPr lang="fr-BE" sz="3200" dirty="0">
                  <a:solidFill>
                    <a:srgbClr val="FFEEB2"/>
                  </a:solidFill>
                </a:rPr>
                <a:t> to</a:t>
              </a:r>
            </a:p>
            <a:p>
              <a:r>
                <a:rPr lang="fr-BE" sz="3200" dirty="0" err="1">
                  <a:solidFill>
                    <a:srgbClr val="FFEEB2"/>
                  </a:solidFill>
                </a:rPr>
                <a:t>Make</a:t>
              </a:r>
              <a:r>
                <a:rPr lang="fr-BE" sz="3200" dirty="0">
                  <a:solidFill>
                    <a:srgbClr val="FFEEB2"/>
                  </a:solidFill>
                </a:rPr>
                <a:t> a</a:t>
              </a:r>
            </a:p>
            <a:p>
              <a:r>
                <a:rPr lang="fr-BE" sz="3200" dirty="0" err="1">
                  <a:solidFill>
                    <a:srgbClr val="FFEEB2"/>
                  </a:solidFill>
                </a:rPr>
                <a:t>Decision</a:t>
              </a:r>
              <a:endParaRPr lang="fr-BE" sz="3200" dirty="0">
                <a:solidFill>
                  <a:srgbClr val="FFEEB2"/>
                </a:solidFill>
              </a:endParaRPr>
            </a:p>
          </p:txBody>
        </p:sp>
        <p:sp>
          <p:nvSpPr>
            <p:cNvPr id="30" name="TextBox 29">
              <a:extLst>
                <a:ext uri="{FF2B5EF4-FFF2-40B4-BE49-F238E27FC236}">
                  <a16:creationId xmlns:a16="http://schemas.microsoft.com/office/drawing/2014/main" id="{1EA608F8-CC3B-CB06-AA9D-1BF411DB934E}"/>
                </a:ext>
              </a:extLst>
            </p:cNvPr>
            <p:cNvSpPr txBox="1"/>
            <p:nvPr/>
          </p:nvSpPr>
          <p:spPr>
            <a:xfrm>
              <a:off x="3007032" y="4586057"/>
              <a:ext cx="3618298" cy="584775"/>
            </a:xfrm>
            <a:prstGeom prst="rect">
              <a:avLst/>
            </a:prstGeom>
            <a:noFill/>
          </p:spPr>
          <p:txBody>
            <a:bodyPr wrap="none" rtlCol="0">
              <a:spAutoFit/>
            </a:bodyPr>
            <a:lstStyle/>
            <a:p>
              <a:r>
                <a:rPr lang="fr-BE" sz="3200" dirty="0" err="1">
                  <a:solidFill>
                    <a:srgbClr val="FFEEB2"/>
                  </a:solidFill>
                </a:rPr>
                <a:t>Number</a:t>
              </a:r>
              <a:r>
                <a:rPr lang="fr-BE" sz="3200" dirty="0">
                  <a:solidFill>
                    <a:srgbClr val="FFEEB2"/>
                  </a:solidFill>
                </a:rPr>
                <a:t> of </a:t>
              </a:r>
              <a:r>
                <a:rPr lang="fr-BE" sz="3200" dirty="0" err="1">
                  <a:solidFill>
                    <a:srgbClr val="FFEEB2"/>
                  </a:solidFill>
                </a:rPr>
                <a:t>Choices</a:t>
              </a:r>
              <a:endParaRPr lang="fr-BE" sz="3200" dirty="0">
                <a:solidFill>
                  <a:srgbClr val="FFEEB2"/>
                </a:solidFill>
              </a:endParaRPr>
            </a:p>
          </p:txBody>
        </p:sp>
        <p:sp>
          <p:nvSpPr>
            <p:cNvPr id="31" name="TextBox 30">
              <a:extLst>
                <a:ext uri="{FF2B5EF4-FFF2-40B4-BE49-F238E27FC236}">
                  <a16:creationId xmlns:a16="http://schemas.microsoft.com/office/drawing/2014/main" id="{5E5D9CD7-0A53-C73E-DAA5-B2AAADD7FA10}"/>
                </a:ext>
              </a:extLst>
            </p:cNvPr>
            <p:cNvSpPr txBox="1"/>
            <p:nvPr/>
          </p:nvSpPr>
          <p:spPr>
            <a:xfrm>
              <a:off x="4228736" y="2564140"/>
              <a:ext cx="1940596" cy="523220"/>
            </a:xfrm>
            <a:prstGeom prst="rect">
              <a:avLst/>
            </a:prstGeom>
            <a:noFill/>
          </p:spPr>
          <p:txBody>
            <a:bodyPr wrap="none" rtlCol="0">
              <a:spAutoFit/>
            </a:bodyPr>
            <a:lstStyle/>
            <a:p>
              <a:r>
                <a:rPr lang="fr-BE" sz="2800" b="1" dirty="0" err="1">
                  <a:solidFill>
                    <a:schemeClr val="bg1"/>
                  </a:solidFill>
                </a:rPr>
                <a:t>Hick’s</a:t>
              </a:r>
              <a:r>
                <a:rPr lang="fr-BE" sz="2800" b="1" dirty="0">
                  <a:solidFill>
                    <a:schemeClr val="bg1"/>
                  </a:solidFill>
                </a:rPr>
                <a:t> Law</a:t>
              </a:r>
            </a:p>
          </p:txBody>
        </p:sp>
      </p:grpSp>
    </p:spTree>
    <p:extLst>
      <p:ext uri="{BB962C8B-B14F-4D97-AF65-F5344CB8AC3E}">
        <p14:creationId xmlns:p14="http://schemas.microsoft.com/office/powerpoint/2010/main" val="2136295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07763-3049-6C71-555E-D4EEB13D7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103D6F-F81A-9163-CEA7-3AA764EBC236}"/>
              </a:ext>
            </a:extLst>
          </p:cNvPr>
          <p:cNvSpPr>
            <a:spLocks noGrp="1"/>
          </p:cNvSpPr>
          <p:nvPr>
            <p:ph type="title"/>
          </p:nvPr>
        </p:nvSpPr>
        <p:spPr/>
        <p:txBody>
          <a:bodyPr/>
          <a:lstStyle/>
          <a:p>
            <a:r>
              <a:rPr lang="fr-BE" b="1" dirty="0" err="1"/>
              <a:t>Hick’s</a:t>
            </a:r>
            <a:r>
              <a:rPr lang="fr-BE" b="1" dirty="0"/>
              <a:t> Law</a:t>
            </a:r>
          </a:p>
        </p:txBody>
      </p:sp>
      <p:sp>
        <p:nvSpPr>
          <p:cNvPr id="3" name="Content Placeholder 2">
            <a:extLst>
              <a:ext uri="{FF2B5EF4-FFF2-40B4-BE49-F238E27FC236}">
                <a16:creationId xmlns:a16="http://schemas.microsoft.com/office/drawing/2014/main" id="{973DF8B5-95DF-7241-6D6D-70C4DC782DF9}"/>
              </a:ext>
            </a:extLst>
          </p:cNvPr>
          <p:cNvSpPr>
            <a:spLocks noGrp="1"/>
          </p:cNvSpPr>
          <p:nvPr>
            <p:ph idx="1"/>
          </p:nvPr>
        </p:nvSpPr>
        <p:spPr/>
        <p:txBody>
          <a:bodyPr>
            <a:normAutofit/>
          </a:bodyPr>
          <a:lstStyle/>
          <a:p>
            <a:pPr marL="0" indent="0">
              <a:buNone/>
            </a:pPr>
            <a:r>
              <a:rPr lang="fr-BE" b="1" i="0" dirty="0" err="1">
                <a:effectLst/>
              </a:rPr>
              <a:t>Hick’s</a:t>
            </a:r>
            <a:r>
              <a:rPr lang="fr-BE" b="1" i="0" dirty="0">
                <a:effectLst/>
              </a:rPr>
              <a:t> Law in web design</a:t>
            </a:r>
            <a:r>
              <a:rPr lang="en-US" b="1" i="0" dirty="0">
                <a:solidFill>
                  <a:srgbClr val="1D1E22"/>
                </a:solidFill>
                <a:effectLst/>
                <a:latin typeface="Regolapro"/>
              </a:rPr>
              <a:t>:</a:t>
            </a:r>
          </a:p>
          <a:p>
            <a:pPr marL="0" indent="0">
              <a:buNone/>
            </a:pPr>
            <a:endParaRPr lang="en-US" b="1" i="0" dirty="0">
              <a:solidFill>
                <a:srgbClr val="1D1E22"/>
              </a:solidFill>
              <a:effectLst/>
              <a:latin typeface="Regolapro"/>
            </a:endParaRPr>
          </a:p>
          <a:p>
            <a:endParaRPr lang="fr-BE" dirty="0"/>
          </a:p>
        </p:txBody>
      </p:sp>
      <p:pic>
        <p:nvPicPr>
          <p:cNvPr id="4" name="Content Placeholder 3">
            <a:extLst>
              <a:ext uri="{FF2B5EF4-FFF2-40B4-BE49-F238E27FC236}">
                <a16:creationId xmlns:a16="http://schemas.microsoft.com/office/drawing/2014/main" id="{05F30F3A-3121-86D1-2657-1C318239B1D6}"/>
              </a:ext>
            </a:extLst>
          </p:cNvPr>
          <p:cNvPicPr>
            <a:picLocks noChangeAspect="1"/>
          </p:cNvPicPr>
          <p:nvPr/>
        </p:nvPicPr>
        <p:blipFill>
          <a:blip r:embed="rId3">
            <a:extLst>
              <a:ext uri="{28A0092B-C50C-407E-A947-70E740481C1C}">
                <a14:useLocalDpi xmlns:a14="http://schemas.microsoft.com/office/drawing/2010/main" val="0"/>
              </a:ext>
            </a:extLst>
          </a:blip>
          <a:srcRect l="5978" t="4432" r="763" b="17983"/>
          <a:stretch/>
        </p:blipFill>
        <p:spPr>
          <a:xfrm>
            <a:off x="2708563" y="2265762"/>
            <a:ext cx="6774873" cy="4227113"/>
          </a:xfrm>
          <a:prstGeom prst="rect">
            <a:avLst/>
          </a:prstGeom>
        </p:spPr>
      </p:pic>
      <p:sp>
        <p:nvSpPr>
          <p:cNvPr id="5" name="TextBox 4">
            <a:extLst>
              <a:ext uri="{FF2B5EF4-FFF2-40B4-BE49-F238E27FC236}">
                <a16:creationId xmlns:a16="http://schemas.microsoft.com/office/drawing/2014/main" id="{F43AB3E6-5E9E-28E3-705B-E3A2248A1BDC}"/>
              </a:ext>
            </a:extLst>
          </p:cNvPr>
          <p:cNvSpPr txBox="1"/>
          <p:nvPr/>
        </p:nvSpPr>
        <p:spPr>
          <a:xfrm>
            <a:off x="2471737" y="6340101"/>
            <a:ext cx="7973658"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https://malikachatlapalli.medium.com/improve-your-interaction-design-with-6-principles-d5d2533911e8</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4145275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2E1A-B183-4D3D-9480-678FA18289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8031D-BF08-9F19-A4C7-9409FAEFFCFA}"/>
              </a:ext>
            </a:extLst>
          </p:cNvPr>
          <p:cNvSpPr>
            <a:spLocks noGrp="1"/>
          </p:cNvSpPr>
          <p:nvPr>
            <p:ph type="title"/>
          </p:nvPr>
        </p:nvSpPr>
        <p:spPr/>
        <p:txBody>
          <a:bodyPr/>
          <a:lstStyle/>
          <a:p>
            <a:r>
              <a:rPr lang="fr-BE" dirty="0" err="1"/>
              <a:t>Typography</a:t>
            </a:r>
            <a:r>
              <a:rPr lang="fr-BE" dirty="0"/>
              <a:t> </a:t>
            </a:r>
            <a:r>
              <a:rPr lang="fr-BE" dirty="0" err="1"/>
              <a:t>helps</a:t>
            </a:r>
            <a:r>
              <a:rPr lang="fr-BE" dirty="0"/>
              <a:t> to</a:t>
            </a:r>
          </a:p>
        </p:txBody>
      </p:sp>
      <p:sp>
        <p:nvSpPr>
          <p:cNvPr id="3" name="Content Placeholder 2">
            <a:extLst>
              <a:ext uri="{FF2B5EF4-FFF2-40B4-BE49-F238E27FC236}">
                <a16:creationId xmlns:a16="http://schemas.microsoft.com/office/drawing/2014/main" id="{11B04A74-50F1-B08D-50B1-04BE65EE632B}"/>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a:solidFill>
                  <a:srgbClr val="000000"/>
                </a:solidFill>
                <a:effectLst/>
              </a:rPr>
              <a:t>Attract users </a:t>
            </a:r>
            <a:r>
              <a:rPr lang="en-US" b="0" i="0" dirty="0">
                <a:solidFill>
                  <a:srgbClr val="000000"/>
                </a:solidFill>
                <a:effectLst/>
              </a:rPr>
              <a:t>with typefaces and typographic elements that grab their attention even before they start reading.</a:t>
            </a:r>
          </a:p>
          <a:p>
            <a:pPr algn="l">
              <a:buFont typeface="Arial" panose="020B0604020202020204" pitchFamily="34" charset="0"/>
              <a:buChar char="•"/>
            </a:pPr>
            <a:r>
              <a:rPr lang="en-US" b="1" i="0" dirty="0">
                <a:solidFill>
                  <a:srgbClr val="000000"/>
                </a:solidFill>
                <a:effectLst/>
              </a:rPr>
              <a:t>Set visual hierarchy </a:t>
            </a:r>
            <a:r>
              <a:rPr lang="en-US" b="0" i="0" dirty="0">
                <a:solidFill>
                  <a:srgbClr val="000000"/>
                </a:solidFill>
                <a:effectLst/>
              </a:rPr>
              <a:t>with consistent type sizes, weights, serif and/or sans-serif fonts, font pairings, and typeface combinations to guide users and improve readability.</a:t>
            </a:r>
          </a:p>
          <a:p>
            <a:pPr algn="l">
              <a:buFont typeface="Arial" panose="020B0604020202020204" pitchFamily="34" charset="0"/>
              <a:buChar char="•"/>
            </a:pPr>
            <a:r>
              <a:rPr lang="en-US" b="1" i="0" dirty="0">
                <a:solidFill>
                  <a:srgbClr val="000000"/>
                </a:solidFill>
                <a:effectLst/>
              </a:rPr>
              <a:t>Build brand recognition. </a:t>
            </a:r>
            <a:r>
              <a:rPr lang="en-US" b="0" i="0" dirty="0">
                <a:solidFill>
                  <a:srgbClr val="000000"/>
                </a:solidFill>
                <a:effectLst/>
              </a:rPr>
              <a:t>When used consistently, good typography helps users identify your brand through the typeface and font styles used for your branded content.</a:t>
            </a:r>
          </a:p>
          <a:p>
            <a:pPr algn="l">
              <a:buFont typeface="Arial" panose="020B0604020202020204" pitchFamily="34" charset="0"/>
              <a:buChar char="•"/>
            </a:pPr>
            <a:r>
              <a:rPr lang="en-US" b="1" i="0" dirty="0">
                <a:solidFill>
                  <a:srgbClr val="000000"/>
                </a:solidFill>
                <a:effectLst/>
              </a:rPr>
              <a:t>Supports content goals</a:t>
            </a:r>
            <a:r>
              <a:rPr lang="en-US" b="0" i="0" dirty="0">
                <a:solidFill>
                  <a:srgbClr val="000000"/>
                </a:solidFill>
                <a:effectLst/>
              </a:rPr>
              <a:t>. Consistent letter spacing, line lengths, upper and lowercase letters, and other typographic elements boost legibility, while fonts used as graphic design elements amplify tone and meaning.</a:t>
            </a:r>
          </a:p>
        </p:txBody>
      </p:sp>
    </p:spTree>
    <p:extLst>
      <p:ext uri="{BB962C8B-B14F-4D97-AF65-F5344CB8AC3E}">
        <p14:creationId xmlns:p14="http://schemas.microsoft.com/office/powerpoint/2010/main" val="8767264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9E4C3-D9EC-C041-867B-457E63DD71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8EE17-0022-D8BB-1C24-2C36D6021096}"/>
              </a:ext>
            </a:extLst>
          </p:cNvPr>
          <p:cNvSpPr>
            <a:spLocks noGrp="1"/>
          </p:cNvSpPr>
          <p:nvPr>
            <p:ph type="title"/>
          </p:nvPr>
        </p:nvSpPr>
        <p:spPr/>
        <p:txBody>
          <a:bodyPr/>
          <a:lstStyle/>
          <a:p>
            <a:r>
              <a:rPr lang="fr-BE" b="1" dirty="0" err="1"/>
              <a:t>Hick’s</a:t>
            </a:r>
            <a:r>
              <a:rPr lang="fr-BE" b="1" dirty="0"/>
              <a:t> Law</a:t>
            </a:r>
          </a:p>
        </p:txBody>
      </p:sp>
      <p:sp>
        <p:nvSpPr>
          <p:cNvPr id="3" name="Content Placeholder 2">
            <a:extLst>
              <a:ext uri="{FF2B5EF4-FFF2-40B4-BE49-F238E27FC236}">
                <a16:creationId xmlns:a16="http://schemas.microsoft.com/office/drawing/2014/main" id="{AE412C33-D3BE-FEDE-88C8-9C2C22DF8BE6}"/>
              </a:ext>
            </a:extLst>
          </p:cNvPr>
          <p:cNvSpPr>
            <a:spLocks noGrp="1"/>
          </p:cNvSpPr>
          <p:nvPr>
            <p:ph idx="1"/>
          </p:nvPr>
        </p:nvSpPr>
        <p:spPr/>
        <p:txBody>
          <a:bodyPr>
            <a:normAutofit/>
          </a:bodyPr>
          <a:lstStyle/>
          <a:p>
            <a:pPr marL="0" indent="0">
              <a:buNone/>
            </a:pPr>
            <a:r>
              <a:rPr lang="en-US" b="1" i="0" dirty="0">
                <a:solidFill>
                  <a:srgbClr val="1D1E22"/>
                </a:solidFill>
                <a:effectLst/>
              </a:rPr>
              <a:t>How to apply this law in UI/UX design:</a:t>
            </a:r>
          </a:p>
          <a:p>
            <a:pPr lvl="1">
              <a:buFont typeface="+mj-lt"/>
              <a:buAutoNum type="arabicPeriod"/>
            </a:pPr>
            <a:r>
              <a:rPr lang="en-US" b="0" i="0" dirty="0">
                <a:solidFill>
                  <a:srgbClr val="060F13"/>
                </a:solidFill>
                <a:effectLst/>
              </a:rPr>
              <a:t>Minimize choices when response times are critical to reduce decision time.</a:t>
            </a:r>
          </a:p>
          <a:p>
            <a:pPr lvl="1">
              <a:buFont typeface="+mj-lt"/>
              <a:buAutoNum type="arabicPeriod"/>
            </a:pPr>
            <a:r>
              <a:rPr lang="en-US" b="0" i="0" dirty="0">
                <a:solidFill>
                  <a:srgbClr val="060F13"/>
                </a:solidFill>
                <a:effectLst/>
              </a:rPr>
              <a:t>Break down complex tasks into smaller steps to reduce cognitive load.</a:t>
            </a:r>
          </a:p>
          <a:p>
            <a:pPr lvl="1">
              <a:buFont typeface="+mj-lt"/>
              <a:buAutoNum type="arabicPeriod"/>
            </a:pPr>
            <a:r>
              <a:rPr lang="en-US" b="0" i="0" dirty="0">
                <a:solidFill>
                  <a:srgbClr val="060F13"/>
                </a:solidFill>
                <a:effectLst/>
              </a:rPr>
              <a:t>Use filters for large numbers of products.</a:t>
            </a:r>
          </a:p>
          <a:p>
            <a:pPr lvl="1">
              <a:buFont typeface="+mj-lt"/>
              <a:buAutoNum type="arabicPeriod"/>
            </a:pPr>
            <a:r>
              <a:rPr lang="en-US" b="0" i="0" dirty="0">
                <a:solidFill>
                  <a:srgbClr val="060F13"/>
                </a:solidFill>
                <a:effectLst/>
              </a:rPr>
              <a:t>Take care not to simplify to the point of abstraction.</a:t>
            </a:r>
            <a:endParaRPr lang="fr-BE" dirty="0"/>
          </a:p>
        </p:txBody>
      </p:sp>
    </p:spTree>
    <p:extLst>
      <p:ext uri="{BB962C8B-B14F-4D97-AF65-F5344CB8AC3E}">
        <p14:creationId xmlns:p14="http://schemas.microsoft.com/office/powerpoint/2010/main" val="1050982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13A73-12A9-BD9C-D462-432B02D2A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C7FE-4B29-0E86-D568-A38FF9687585}"/>
              </a:ext>
            </a:extLst>
          </p:cNvPr>
          <p:cNvSpPr>
            <a:spLocks noGrp="1"/>
          </p:cNvSpPr>
          <p:nvPr>
            <p:ph type="title"/>
          </p:nvPr>
        </p:nvSpPr>
        <p:spPr/>
        <p:txBody>
          <a:bodyPr/>
          <a:lstStyle/>
          <a:p>
            <a:r>
              <a:rPr lang="fr-BE" b="1" dirty="0"/>
              <a:t>Gestalt Principles of Visual Perception</a:t>
            </a:r>
          </a:p>
        </p:txBody>
      </p:sp>
      <p:sp>
        <p:nvSpPr>
          <p:cNvPr id="3" name="Content Placeholder 2">
            <a:extLst>
              <a:ext uri="{FF2B5EF4-FFF2-40B4-BE49-F238E27FC236}">
                <a16:creationId xmlns:a16="http://schemas.microsoft.com/office/drawing/2014/main" id="{4925CD9D-539E-D233-7595-55180732356F}"/>
              </a:ext>
            </a:extLst>
          </p:cNvPr>
          <p:cNvSpPr>
            <a:spLocks noGrp="1"/>
          </p:cNvSpPr>
          <p:nvPr>
            <p:ph idx="1"/>
          </p:nvPr>
        </p:nvSpPr>
        <p:spPr/>
        <p:txBody>
          <a:bodyPr>
            <a:normAutofit/>
          </a:bodyPr>
          <a:lstStyle/>
          <a:p>
            <a:r>
              <a:rPr lang="en-US" b="0" i="0" dirty="0">
                <a:solidFill>
                  <a:srgbClr val="1D1E22"/>
                </a:solidFill>
                <a:effectLst/>
              </a:rPr>
              <a:t>There are various </a:t>
            </a:r>
            <a:r>
              <a:rPr lang="en-US" b="0" i="0" u="none" strike="noStrike" dirty="0">
                <a:effectLst/>
              </a:rPr>
              <a:t>psychology laws in design</a:t>
            </a:r>
            <a:r>
              <a:rPr lang="en-US" b="0" i="0" dirty="0">
                <a:solidFill>
                  <a:srgbClr val="1D1E22"/>
                </a:solidFill>
                <a:effectLst/>
              </a:rPr>
              <a:t>. Gestalt psychology, founded in the early 20th century, revolves around the idea that "</a:t>
            </a:r>
            <a:r>
              <a:rPr lang="en-US" b="1" i="1" dirty="0">
                <a:solidFill>
                  <a:srgbClr val="1D1E22"/>
                </a:solidFill>
                <a:effectLst/>
              </a:rPr>
              <a:t>the whole is greater than the sum of its parts</a:t>
            </a:r>
            <a:r>
              <a:rPr lang="en-US" b="0" i="0" dirty="0">
                <a:solidFill>
                  <a:srgbClr val="1D1E22"/>
                </a:solidFill>
                <a:effectLst/>
              </a:rPr>
              <a:t>." Our brains naturally organize and interpret visual information in a way that allows us to perceive meaningful patterns. </a:t>
            </a:r>
            <a:endParaRPr lang="en-US" dirty="0"/>
          </a:p>
          <a:p>
            <a:r>
              <a:rPr lang="en-US" dirty="0"/>
              <a:t>The </a:t>
            </a:r>
            <a:r>
              <a:rPr lang="en-US" b="1" dirty="0"/>
              <a:t>Gestalt Principles</a:t>
            </a:r>
            <a:r>
              <a:rPr lang="en-US" dirty="0"/>
              <a:t> are a set of psychological concepts that explain how humans perceive and organize visual elements.</a:t>
            </a:r>
          </a:p>
          <a:p>
            <a:r>
              <a:rPr lang="en-US" dirty="0"/>
              <a:t>These principles help designers create more effective and intuitive designs by understanding how users naturally group and interpret information.</a:t>
            </a:r>
          </a:p>
          <a:p>
            <a:endParaRPr lang="en-US" b="1" dirty="0"/>
          </a:p>
        </p:txBody>
      </p:sp>
    </p:spTree>
    <p:extLst>
      <p:ext uri="{BB962C8B-B14F-4D97-AF65-F5344CB8AC3E}">
        <p14:creationId xmlns:p14="http://schemas.microsoft.com/office/powerpoint/2010/main" val="15275910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3C965-6BF7-C641-45DF-B1EE9B50B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D1F73-FE32-ABC0-DE03-D93B6C6165B2}"/>
              </a:ext>
            </a:extLst>
          </p:cNvPr>
          <p:cNvSpPr>
            <a:spLocks noGrp="1"/>
          </p:cNvSpPr>
          <p:nvPr>
            <p:ph type="title"/>
          </p:nvPr>
        </p:nvSpPr>
        <p:spPr/>
        <p:txBody>
          <a:bodyPr>
            <a:normAutofit/>
          </a:bodyPr>
          <a:lstStyle/>
          <a:p>
            <a:r>
              <a:rPr lang="en-US" b="1" dirty="0"/>
              <a:t>Why Are Gestalt Principles Important in Design?</a:t>
            </a:r>
          </a:p>
        </p:txBody>
      </p:sp>
      <p:sp>
        <p:nvSpPr>
          <p:cNvPr id="3" name="Content Placeholder 2">
            <a:extLst>
              <a:ext uri="{FF2B5EF4-FFF2-40B4-BE49-F238E27FC236}">
                <a16:creationId xmlns:a16="http://schemas.microsoft.com/office/drawing/2014/main" id="{1BA90CE0-669F-52E9-A4D4-60744CD06B24}"/>
              </a:ext>
            </a:extLst>
          </p:cNvPr>
          <p:cNvSpPr>
            <a:spLocks noGrp="1"/>
          </p:cNvSpPr>
          <p:nvPr>
            <p:ph idx="1"/>
          </p:nvPr>
        </p:nvSpPr>
        <p:spPr/>
        <p:txBody>
          <a:bodyPr>
            <a:normAutofit/>
          </a:bodyPr>
          <a:lstStyle/>
          <a:p>
            <a:pPr>
              <a:buFont typeface="Arial" panose="020B0604020202020204" pitchFamily="34" charset="0"/>
              <a:buChar char="•"/>
            </a:pPr>
            <a:r>
              <a:rPr lang="en-US" dirty="0"/>
              <a:t>Improve </a:t>
            </a:r>
            <a:r>
              <a:rPr lang="en-US" b="1" dirty="0"/>
              <a:t>user experience (UX)</a:t>
            </a:r>
            <a:r>
              <a:rPr lang="en-US" dirty="0"/>
              <a:t> by making interfaces more intuitive.</a:t>
            </a:r>
          </a:p>
          <a:p>
            <a:pPr>
              <a:buFont typeface="Arial" panose="020B0604020202020204" pitchFamily="34" charset="0"/>
              <a:buChar char="•"/>
            </a:pPr>
            <a:r>
              <a:rPr lang="en-US" dirty="0"/>
              <a:t>Enhance </a:t>
            </a:r>
            <a:r>
              <a:rPr lang="en-US" b="1" dirty="0"/>
              <a:t>visual hierarchy</a:t>
            </a:r>
            <a:r>
              <a:rPr lang="en-US" dirty="0"/>
              <a:t> and readability.</a:t>
            </a:r>
          </a:p>
          <a:p>
            <a:pPr>
              <a:buFont typeface="Arial" panose="020B0604020202020204" pitchFamily="34" charset="0"/>
              <a:buChar char="•"/>
            </a:pPr>
            <a:r>
              <a:rPr lang="en-US" dirty="0"/>
              <a:t>Guide users’ attention to important elements.</a:t>
            </a:r>
          </a:p>
          <a:p>
            <a:pPr>
              <a:buFont typeface="Arial" panose="020B0604020202020204" pitchFamily="34" charset="0"/>
              <a:buChar char="•"/>
            </a:pPr>
            <a:r>
              <a:rPr lang="en-US" dirty="0"/>
              <a:t>Create </a:t>
            </a:r>
            <a:r>
              <a:rPr lang="en-US" b="1" dirty="0"/>
              <a:t>cohesive and aesthetically pleasing</a:t>
            </a:r>
            <a:r>
              <a:rPr lang="en-US" dirty="0"/>
              <a:t> layouts.</a:t>
            </a:r>
          </a:p>
          <a:p>
            <a:r>
              <a:rPr lang="en-US" dirty="0"/>
              <a:t>Gestalt principles are widely used in </a:t>
            </a:r>
            <a:r>
              <a:rPr lang="en-US" b="1" dirty="0"/>
              <a:t>UI/UX design, branding, and graphic design</a:t>
            </a:r>
            <a:r>
              <a:rPr lang="en-US" dirty="0"/>
              <a:t> to ensure that information is presented clearly and effectively.</a:t>
            </a:r>
          </a:p>
          <a:p>
            <a:endParaRPr lang="en-US" b="1" dirty="0"/>
          </a:p>
        </p:txBody>
      </p:sp>
    </p:spTree>
    <p:extLst>
      <p:ext uri="{BB962C8B-B14F-4D97-AF65-F5344CB8AC3E}">
        <p14:creationId xmlns:p14="http://schemas.microsoft.com/office/powerpoint/2010/main" val="815038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FA60D-2D0D-7817-CC6F-A4756935E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E5B32-7DA1-97B2-217C-9C952AD74A02}"/>
              </a:ext>
            </a:extLst>
          </p:cNvPr>
          <p:cNvSpPr>
            <a:spLocks noGrp="1"/>
          </p:cNvSpPr>
          <p:nvPr>
            <p:ph type="title"/>
          </p:nvPr>
        </p:nvSpPr>
        <p:spPr/>
        <p:txBody>
          <a:bodyPr/>
          <a:lstStyle/>
          <a:p>
            <a:r>
              <a:rPr lang="fr-BE" b="1" dirty="0"/>
              <a:t>Law of </a:t>
            </a:r>
            <a:r>
              <a:rPr lang="fr-BE" b="1" dirty="0" err="1"/>
              <a:t>Proximity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412EF676-F620-64E8-FEFA-55199B206C46}"/>
              </a:ext>
            </a:extLst>
          </p:cNvPr>
          <p:cNvSpPr>
            <a:spLocks noGrp="1"/>
          </p:cNvSpPr>
          <p:nvPr>
            <p:ph idx="1"/>
          </p:nvPr>
        </p:nvSpPr>
        <p:spPr/>
        <p:txBody>
          <a:bodyPr/>
          <a:lstStyle/>
          <a:p>
            <a:r>
              <a:rPr lang="en-US" dirty="0"/>
              <a:t>Elements that are close to each other are perceived as related or grouped together.</a:t>
            </a:r>
          </a:p>
          <a:p>
            <a:endParaRPr lang="fr-BE" b="1" dirty="0">
              <a:solidFill>
                <a:srgbClr val="000000"/>
              </a:solidFill>
              <a:latin typeface="Inter"/>
            </a:endParaRPr>
          </a:p>
          <a:p>
            <a:endParaRPr lang="fr-BE" dirty="0"/>
          </a:p>
        </p:txBody>
      </p:sp>
      <p:grpSp>
        <p:nvGrpSpPr>
          <p:cNvPr id="5" name="Group 4">
            <a:extLst>
              <a:ext uri="{FF2B5EF4-FFF2-40B4-BE49-F238E27FC236}">
                <a16:creationId xmlns:a16="http://schemas.microsoft.com/office/drawing/2014/main" id="{1C25057D-C37F-D6AB-31EF-A97A6EBBDC94}"/>
              </a:ext>
            </a:extLst>
          </p:cNvPr>
          <p:cNvGrpSpPr/>
          <p:nvPr/>
        </p:nvGrpSpPr>
        <p:grpSpPr>
          <a:xfrm>
            <a:off x="1713531" y="3923844"/>
            <a:ext cx="2768600" cy="2616200"/>
            <a:chOff x="6273802" y="2870200"/>
            <a:chExt cx="2768600" cy="2616200"/>
          </a:xfrm>
        </p:grpSpPr>
        <p:sp>
          <p:nvSpPr>
            <p:cNvPr id="6" name="Oval 5">
              <a:extLst>
                <a:ext uri="{FF2B5EF4-FFF2-40B4-BE49-F238E27FC236}">
                  <a16:creationId xmlns:a16="http://schemas.microsoft.com/office/drawing/2014/main" id="{18C32994-E203-0F7F-9872-CBF8EFC26005}"/>
                </a:ext>
              </a:extLst>
            </p:cNvPr>
            <p:cNvSpPr/>
            <p:nvPr/>
          </p:nvSpPr>
          <p:spPr>
            <a:xfrm>
              <a:off x="6273802" y="28702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Oval 6">
              <a:extLst>
                <a:ext uri="{FF2B5EF4-FFF2-40B4-BE49-F238E27FC236}">
                  <a16:creationId xmlns:a16="http://schemas.microsoft.com/office/drawing/2014/main" id="{644DE83C-F6B7-0097-8949-46D73C503E95}"/>
                </a:ext>
              </a:extLst>
            </p:cNvPr>
            <p:cNvSpPr/>
            <p:nvPr/>
          </p:nvSpPr>
          <p:spPr>
            <a:xfrm>
              <a:off x="7010402" y="28702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Oval 7">
              <a:extLst>
                <a:ext uri="{FF2B5EF4-FFF2-40B4-BE49-F238E27FC236}">
                  <a16:creationId xmlns:a16="http://schemas.microsoft.com/office/drawing/2014/main" id="{A4D4C993-2B69-52FF-4E80-7D7DC7C073F3}"/>
                </a:ext>
              </a:extLst>
            </p:cNvPr>
            <p:cNvSpPr/>
            <p:nvPr/>
          </p:nvSpPr>
          <p:spPr>
            <a:xfrm>
              <a:off x="7747002" y="28702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Oval 8">
              <a:extLst>
                <a:ext uri="{FF2B5EF4-FFF2-40B4-BE49-F238E27FC236}">
                  <a16:creationId xmlns:a16="http://schemas.microsoft.com/office/drawing/2014/main" id="{EA6EA3DA-0520-CCDC-B9CF-DF3316C42367}"/>
                </a:ext>
              </a:extLst>
            </p:cNvPr>
            <p:cNvSpPr/>
            <p:nvPr/>
          </p:nvSpPr>
          <p:spPr>
            <a:xfrm>
              <a:off x="8483602" y="28702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Oval 9">
              <a:extLst>
                <a:ext uri="{FF2B5EF4-FFF2-40B4-BE49-F238E27FC236}">
                  <a16:creationId xmlns:a16="http://schemas.microsoft.com/office/drawing/2014/main" id="{4F9BC1CD-5D13-64B3-BF92-823795B19903}"/>
                </a:ext>
              </a:extLst>
            </p:cNvPr>
            <p:cNvSpPr/>
            <p:nvPr/>
          </p:nvSpPr>
          <p:spPr>
            <a:xfrm>
              <a:off x="6273802" y="35560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Oval 10">
              <a:extLst>
                <a:ext uri="{FF2B5EF4-FFF2-40B4-BE49-F238E27FC236}">
                  <a16:creationId xmlns:a16="http://schemas.microsoft.com/office/drawing/2014/main" id="{B3470821-4FA7-A363-6470-BB01AC6B43C0}"/>
                </a:ext>
              </a:extLst>
            </p:cNvPr>
            <p:cNvSpPr/>
            <p:nvPr/>
          </p:nvSpPr>
          <p:spPr>
            <a:xfrm>
              <a:off x="7010402" y="35560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Oval 11">
              <a:extLst>
                <a:ext uri="{FF2B5EF4-FFF2-40B4-BE49-F238E27FC236}">
                  <a16:creationId xmlns:a16="http://schemas.microsoft.com/office/drawing/2014/main" id="{89334BCB-E941-9F34-D1B2-D6956E37CE37}"/>
                </a:ext>
              </a:extLst>
            </p:cNvPr>
            <p:cNvSpPr/>
            <p:nvPr/>
          </p:nvSpPr>
          <p:spPr>
            <a:xfrm>
              <a:off x="7747002" y="35560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Oval 12">
              <a:extLst>
                <a:ext uri="{FF2B5EF4-FFF2-40B4-BE49-F238E27FC236}">
                  <a16:creationId xmlns:a16="http://schemas.microsoft.com/office/drawing/2014/main" id="{1F292509-64AB-3E44-58DA-9694D4A3EDA8}"/>
                </a:ext>
              </a:extLst>
            </p:cNvPr>
            <p:cNvSpPr/>
            <p:nvPr/>
          </p:nvSpPr>
          <p:spPr>
            <a:xfrm>
              <a:off x="8483602" y="35560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Oval 13">
              <a:extLst>
                <a:ext uri="{FF2B5EF4-FFF2-40B4-BE49-F238E27FC236}">
                  <a16:creationId xmlns:a16="http://schemas.microsoft.com/office/drawing/2014/main" id="{7A065284-42D1-80B0-CE81-46930F903798}"/>
                </a:ext>
              </a:extLst>
            </p:cNvPr>
            <p:cNvSpPr/>
            <p:nvPr/>
          </p:nvSpPr>
          <p:spPr>
            <a:xfrm>
              <a:off x="6273802" y="42418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Oval 14">
              <a:extLst>
                <a:ext uri="{FF2B5EF4-FFF2-40B4-BE49-F238E27FC236}">
                  <a16:creationId xmlns:a16="http://schemas.microsoft.com/office/drawing/2014/main" id="{217A109E-5A71-49FC-ED7B-E076AD5965DB}"/>
                </a:ext>
              </a:extLst>
            </p:cNvPr>
            <p:cNvSpPr/>
            <p:nvPr/>
          </p:nvSpPr>
          <p:spPr>
            <a:xfrm>
              <a:off x="7010402" y="42418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Oval 15">
              <a:extLst>
                <a:ext uri="{FF2B5EF4-FFF2-40B4-BE49-F238E27FC236}">
                  <a16:creationId xmlns:a16="http://schemas.microsoft.com/office/drawing/2014/main" id="{EDC36F74-D8ED-292D-1C15-45CBAF12BEAF}"/>
                </a:ext>
              </a:extLst>
            </p:cNvPr>
            <p:cNvSpPr/>
            <p:nvPr/>
          </p:nvSpPr>
          <p:spPr>
            <a:xfrm>
              <a:off x="7747002" y="42418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Oval 16">
              <a:extLst>
                <a:ext uri="{FF2B5EF4-FFF2-40B4-BE49-F238E27FC236}">
                  <a16:creationId xmlns:a16="http://schemas.microsoft.com/office/drawing/2014/main" id="{00AD106A-9AC9-01CC-D72C-0888D5C97A35}"/>
                </a:ext>
              </a:extLst>
            </p:cNvPr>
            <p:cNvSpPr/>
            <p:nvPr/>
          </p:nvSpPr>
          <p:spPr>
            <a:xfrm>
              <a:off x="8483602" y="42418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Oval 17">
              <a:extLst>
                <a:ext uri="{FF2B5EF4-FFF2-40B4-BE49-F238E27FC236}">
                  <a16:creationId xmlns:a16="http://schemas.microsoft.com/office/drawing/2014/main" id="{57242CF7-492F-65BB-1187-2FCC4E7AF7E7}"/>
                </a:ext>
              </a:extLst>
            </p:cNvPr>
            <p:cNvSpPr/>
            <p:nvPr/>
          </p:nvSpPr>
          <p:spPr>
            <a:xfrm>
              <a:off x="6273802" y="49276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Oval 18">
              <a:extLst>
                <a:ext uri="{FF2B5EF4-FFF2-40B4-BE49-F238E27FC236}">
                  <a16:creationId xmlns:a16="http://schemas.microsoft.com/office/drawing/2014/main" id="{00F8B15D-899C-367E-99F9-950682D14323}"/>
                </a:ext>
              </a:extLst>
            </p:cNvPr>
            <p:cNvSpPr/>
            <p:nvPr/>
          </p:nvSpPr>
          <p:spPr>
            <a:xfrm>
              <a:off x="7010402" y="49276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0" name="Oval 19">
              <a:extLst>
                <a:ext uri="{FF2B5EF4-FFF2-40B4-BE49-F238E27FC236}">
                  <a16:creationId xmlns:a16="http://schemas.microsoft.com/office/drawing/2014/main" id="{CEC42B0C-B485-528F-7113-30EEAE8A3325}"/>
                </a:ext>
              </a:extLst>
            </p:cNvPr>
            <p:cNvSpPr/>
            <p:nvPr/>
          </p:nvSpPr>
          <p:spPr>
            <a:xfrm>
              <a:off x="7747002" y="49276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1" name="Oval 20">
              <a:extLst>
                <a:ext uri="{FF2B5EF4-FFF2-40B4-BE49-F238E27FC236}">
                  <a16:creationId xmlns:a16="http://schemas.microsoft.com/office/drawing/2014/main" id="{34C1B91E-A2E1-AC62-A008-EC1D0FB79FD8}"/>
                </a:ext>
              </a:extLst>
            </p:cNvPr>
            <p:cNvSpPr/>
            <p:nvPr/>
          </p:nvSpPr>
          <p:spPr>
            <a:xfrm>
              <a:off x="8483602" y="49276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22" name="TextBox 21">
            <a:extLst>
              <a:ext uri="{FF2B5EF4-FFF2-40B4-BE49-F238E27FC236}">
                <a16:creationId xmlns:a16="http://schemas.microsoft.com/office/drawing/2014/main" id="{4F26D395-2C78-3EA3-A04F-BC41718C1DDE}"/>
              </a:ext>
            </a:extLst>
          </p:cNvPr>
          <p:cNvSpPr txBox="1"/>
          <p:nvPr/>
        </p:nvSpPr>
        <p:spPr>
          <a:xfrm>
            <a:off x="1428945" y="2849900"/>
            <a:ext cx="3337773" cy="1015663"/>
          </a:xfrm>
          <a:prstGeom prst="rect">
            <a:avLst/>
          </a:prstGeom>
          <a:noFill/>
        </p:spPr>
        <p:txBody>
          <a:bodyPr wrap="none" rtlCol="0">
            <a:spAutoFit/>
          </a:bodyPr>
          <a:lstStyle/>
          <a:p>
            <a:pPr algn="ctr"/>
            <a:r>
              <a:rPr lang="fr-BE" sz="2000" b="1" i="1" dirty="0">
                <a:latin typeface="Bradley Hand ITC" panose="03070402050302030203" pitchFamily="66" charset="0"/>
              </a:rPr>
              <a:t>This </a:t>
            </a:r>
            <a:r>
              <a:rPr lang="fr-BE" sz="2000" b="1" i="1" dirty="0" err="1">
                <a:latin typeface="Bradley Hand ITC" panose="03070402050302030203" pitchFamily="66" charset="0"/>
              </a:rPr>
              <a:t>is</a:t>
            </a:r>
            <a:r>
              <a:rPr lang="fr-BE" sz="2000" b="1" i="1" dirty="0">
                <a:latin typeface="Bradley Hand ITC" panose="03070402050302030203" pitchFamily="66" charset="0"/>
              </a:rPr>
              <a:t> </a:t>
            </a:r>
            <a:r>
              <a:rPr lang="fr-BE" sz="2000" b="1" i="1" dirty="0" err="1">
                <a:latin typeface="Bradley Hand ITC" panose="03070402050302030203" pitchFamily="66" charset="0"/>
              </a:rPr>
              <a:t>perceived</a:t>
            </a:r>
            <a:r>
              <a:rPr lang="fr-BE" sz="2000" b="1" i="1" dirty="0">
                <a:latin typeface="Bradley Hand ITC" panose="03070402050302030203" pitchFamily="66" charset="0"/>
              </a:rPr>
              <a:t> to </a:t>
            </a:r>
            <a:r>
              <a:rPr lang="fr-BE" sz="2000" b="1" i="1" dirty="0" err="1">
                <a:latin typeface="Bradley Hand ITC" panose="03070402050302030203" pitchFamily="66" charset="0"/>
              </a:rPr>
              <a:t>be</a:t>
            </a:r>
            <a:r>
              <a:rPr lang="fr-BE" sz="2000" b="1" i="1" dirty="0">
                <a:latin typeface="Bradley Hand ITC" panose="03070402050302030203" pitchFamily="66" charset="0"/>
              </a:rPr>
              <a:t> one</a:t>
            </a:r>
          </a:p>
          <a:p>
            <a:pPr algn="ctr"/>
            <a:r>
              <a:rPr lang="fr-BE" sz="2000" b="1" i="1" dirty="0">
                <a:latin typeface="Bradley Hand ITC" panose="03070402050302030203" pitchFamily="66" charset="0"/>
              </a:rPr>
              <a:t>Group and the components</a:t>
            </a:r>
          </a:p>
          <a:p>
            <a:pPr algn="ctr"/>
            <a:r>
              <a:rPr lang="fr-BE" sz="2000" b="1" i="1" dirty="0" err="1">
                <a:latin typeface="Bradley Hand ITC" panose="03070402050302030203" pitchFamily="66" charset="0"/>
              </a:rPr>
              <a:t>Somehow</a:t>
            </a:r>
            <a:r>
              <a:rPr lang="fr-BE" sz="2000" b="1" i="1" dirty="0">
                <a:latin typeface="Bradley Hand ITC" panose="03070402050302030203" pitchFamily="66" charset="0"/>
              </a:rPr>
              <a:t> </a:t>
            </a:r>
            <a:r>
              <a:rPr lang="fr-BE" sz="2000" b="1" i="1" dirty="0" err="1">
                <a:latin typeface="Bradley Hand ITC" panose="03070402050302030203" pitchFamily="66" charset="0"/>
              </a:rPr>
              <a:t>related</a:t>
            </a:r>
            <a:r>
              <a:rPr lang="fr-BE" sz="2000" b="1" i="1" dirty="0">
                <a:latin typeface="Bradley Hand ITC" panose="03070402050302030203" pitchFamily="66" charset="0"/>
              </a:rPr>
              <a:t> to </a:t>
            </a:r>
            <a:r>
              <a:rPr lang="fr-BE" sz="2000" b="1" i="1" dirty="0" err="1">
                <a:latin typeface="Bradley Hand ITC" panose="03070402050302030203" pitchFamily="66" charset="0"/>
              </a:rPr>
              <a:t>each</a:t>
            </a:r>
            <a:r>
              <a:rPr lang="fr-BE" sz="2000" b="1" i="1" dirty="0">
                <a:latin typeface="Bradley Hand ITC" panose="03070402050302030203" pitchFamily="66" charset="0"/>
              </a:rPr>
              <a:t> </a:t>
            </a:r>
            <a:r>
              <a:rPr lang="fr-BE" sz="2000" b="1" i="1" dirty="0" err="1">
                <a:latin typeface="Bradley Hand ITC" panose="03070402050302030203" pitchFamily="66" charset="0"/>
              </a:rPr>
              <a:t>other</a:t>
            </a:r>
            <a:endParaRPr lang="fr-BE" sz="2000" b="1" i="1" dirty="0">
              <a:latin typeface="Bradley Hand ITC" panose="03070402050302030203" pitchFamily="66" charset="0"/>
            </a:endParaRPr>
          </a:p>
        </p:txBody>
      </p:sp>
      <p:grpSp>
        <p:nvGrpSpPr>
          <p:cNvPr id="23" name="Group 22">
            <a:extLst>
              <a:ext uri="{FF2B5EF4-FFF2-40B4-BE49-F238E27FC236}">
                <a16:creationId xmlns:a16="http://schemas.microsoft.com/office/drawing/2014/main" id="{FD1BB16E-AF95-97A1-D044-9A5489BA868F}"/>
              </a:ext>
            </a:extLst>
          </p:cNvPr>
          <p:cNvGrpSpPr/>
          <p:nvPr/>
        </p:nvGrpSpPr>
        <p:grpSpPr>
          <a:xfrm>
            <a:off x="7300821" y="4001294"/>
            <a:ext cx="3314700" cy="2616200"/>
            <a:chOff x="1765302" y="3009900"/>
            <a:chExt cx="3314700" cy="2616200"/>
          </a:xfrm>
        </p:grpSpPr>
        <p:sp>
          <p:nvSpPr>
            <p:cNvPr id="24" name="Oval 23">
              <a:extLst>
                <a:ext uri="{FF2B5EF4-FFF2-40B4-BE49-F238E27FC236}">
                  <a16:creationId xmlns:a16="http://schemas.microsoft.com/office/drawing/2014/main" id="{AFA96079-B9A9-33CF-81D0-8D66E81076DC}"/>
                </a:ext>
              </a:extLst>
            </p:cNvPr>
            <p:cNvSpPr/>
            <p:nvPr/>
          </p:nvSpPr>
          <p:spPr>
            <a:xfrm>
              <a:off x="1765302" y="30099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 name="Oval 24">
              <a:extLst>
                <a:ext uri="{FF2B5EF4-FFF2-40B4-BE49-F238E27FC236}">
                  <a16:creationId xmlns:a16="http://schemas.microsoft.com/office/drawing/2014/main" id="{6D8952CB-E6DF-B864-8893-4023A95857F9}"/>
                </a:ext>
              </a:extLst>
            </p:cNvPr>
            <p:cNvSpPr/>
            <p:nvPr/>
          </p:nvSpPr>
          <p:spPr>
            <a:xfrm>
              <a:off x="2501902" y="30099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 name="Oval 25">
              <a:extLst>
                <a:ext uri="{FF2B5EF4-FFF2-40B4-BE49-F238E27FC236}">
                  <a16:creationId xmlns:a16="http://schemas.microsoft.com/office/drawing/2014/main" id="{8CA38610-F7CC-AEDC-4872-55E4A88DEC8A}"/>
                </a:ext>
              </a:extLst>
            </p:cNvPr>
            <p:cNvSpPr/>
            <p:nvPr/>
          </p:nvSpPr>
          <p:spPr>
            <a:xfrm>
              <a:off x="3784602" y="30099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7" name="Oval 26">
              <a:extLst>
                <a:ext uri="{FF2B5EF4-FFF2-40B4-BE49-F238E27FC236}">
                  <a16:creationId xmlns:a16="http://schemas.microsoft.com/office/drawing/2014/main" id="{BC867519-2514-1383-27FE-8A7711B5E564}"/>
                </a:ext>
              </a:extLst>
            </p:cNvPr>
            <p:cNvSpPr/>
            <p:nvPr/>
          </p:nvSpPr>
          <p:spPr>
            <a:xfrm>
              <a:off x="4521202" y="30099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8" name="Oval 27">
              <a:extLst>
                <a:ext uri="{FF2B5EF4-FFF2-40B4-BE49-F238E27FC236}">
                  <a16:creationId xmlns:a16="http://schemas.microsoft.com/office/drawing/2014/main" id="{F02D385C-B114-261E-C32B-255769B0289C}"/>
                </a:ext>
              </a:extLst>
            </p:cNvPr>
            <p:cNvSpPr/>
            <p:nvPr/>
          </p:nvSpPr>
          <p:spPr>
            <a:xfrm>
              <a:off x="1765302" y="36957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9" name="Oval 28">
              <a:extLst>
                <a:ext uri="{FF2B5EF4-FFF2-40B4-BE49-F238E27FC236}">
                  <a16:creationId xmlns:a16="http://schemas.microsoft.com/office/drawing/2014/main" id="{E373798C-5D70-276C-07A3-EAE5E33B97B3}"/>
                </a:ext>
              </a:extLst>
            </p:cNvPr>
            <p:cNvSpPr/>
            <p:nvPr/>
          </p:nvSpPr>
          <p:spPr>
            <a:xfrm>
              <a:off x="2501902" y="36957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Oval 29">
              <a:extLst>
                <a:ext uri="{FF2B5EF4-FFF2-40B4-BE49-F238E27FC236}">
                  <a16:creationId xmlns:a16="http://schemas.microsoft.com/office/drawing/2014/main" id="{8395C813-36C2-4688-C26F-5AC904559264}"/>
                </a:ext>
              </a:extLst>
            </p:cNvPr>
            <p:cNvSpPr/>
            <p:nvPr/>
          </p:nvSpPr>
          <p:spPr>
            <a:xfrm>
              <a:off x="3784602" y="36957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1" name="Oval 30">
              <a:extLst>
                <a:ext uri="{FF2B5EF4-FFF2-40B4-BE49-F238E27FC236}">
                  <a16:creationId xmlns:a16="http://schemas.microsoft.com/office/drawing/2014/main" id="{86D6172D-301B-B87A-4E2D-2C77691B23BB}"/>
                </a:ext>
              </a:extLst>
            </p:cNvPr>
            <p:cNvSpPr/>
            <p:nvPr/>
          </p:nvSpPr>
          <p:spPr>
            <a:xfrm>
              <a:off x="4521202" y="36957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2" name="Oval 31">
              <a:extLst>
                <a:ext uri="{FF2B5EF4-FFF2-40B4-BE49-F238E27FC236}">
                  <a16:creationId xmlns:a16="http://schemas.microsoft.com/office/drawing/2014/main" id="{B831FAFE-9B6B-BB46-DD17-4932223572FC}"/>
                </a:ext>
              </a:extLst>
            </p:cNvPr>
            <p:cNvSpPr/>
            <p:nvPr/>
          </p:nvSpPr>
          <p:spPr>
            <a:xfrm>
              <a:off x="1765302" y="43815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3" name="Oval 32">
              <a:extLst>
                <a:ext uri="{FF2B5EF4-FFF2-40B4-BE49-F238E27FC236}">
                  <a16:creationId xmlns:a16="http://schemas.microsoft.com/office/drawing/2014/main" id="{841D8031-4902-BE0E-D4F3-9EDA3F7DC809}"/>
                </a:ext>
              </a:extLst>
            </p:cNvPr>
            <p:cNvSpPr/>
            <p:nvPr/>
          </p:nvSpPr>
          <p:spPr>
            <a:xfrm>
              <a:off x="2501902" y="43815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4" name="Oval 33">
              <a:extLst>
                <a:ext uri="{FF2B5EF4-FFF2-40B4-BE49-F238E27FC236}">
                  <a16:creationId xmlns:a16="http://schemas.microsoft.com/office/drawing/2014/main" id="{F8540551-770B-641E-CF45-BEF6F2A6D3F0}"/>
                </a:ext>
              </a:extLst>
            </p:cNvPr>
            <p:cNvSpPr/>
            <p:nvPr/>
          </p:nvSpPr>
          <p:spPr>
            <a:xfrm>
              <a:off x="3784602" y="43815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5" name="Oval 34">
              <a:extLst>
                <a:ext uri="{FF2B5EF4-FFF2-40B4-BE49-F238E27FC236}">
                  <a16:creationId xmlns:a16="http://schemas.microsoft.com/office/drawing/2014/main" id="{A49F0198-6846-DAD4-3FC9-A59C35B4E12B}"/>
                </a:ext>
              </a:extLst>
            </p:cNvPr>
            <p:cNvSpPr/>
            <p:nvPr/>
          </p:nvSpPr>
          <p:spPr>
            <a:xfrm>
              <a:off x="4521202" y="43815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Oval 35">
              <a:extLst>
                <a:ext uri="{FF2B5EF4-FFF2-40B4-BE49-F238E27FC236}">
                  <a16:creationId xmlns:a16="http://schemas.microsoft.com/office/drawing/2014/main" id="{FDF6E007-6998-A280-7C6D-69C0403A0A39}"/>
                </a:ext>
              </a:extLst>
            </p:cNvPr>
            <p:cNvSpPr/>
            <p:nvPr/>
          </p:nvSpPr>
          <p:spPr>
            <a:xfrm>
              <a:off x="1765302" y="50673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Oval 36">
              <a:extLst>
                <a:ext uri="{FF2B5EF4-FFF2-40B4-BE49-F238E27FC236}">
                  <a16:creationId xmlns:a16="http://schemas.microsoft.com/office/drawing/2014/main" id="{1C596D6E-E853-5C41-D7BF-357A2C84D6D3}"/>
                </a:ext>
              </a:extLst>
            </p:cNvPr>
            <p:cNvSpPr/>
            <p:nvPr/>
          </p:nvSpPr>
          <p:spPr>
            <a:xfrm>
              <a:off x="2501902" y="50673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8" name="Oval 37">
              <a:extLst>
                <a:ext uri="{FF2B5EF4-FFF2-40B4-BE49-F238E27FC236}">
                  <a16:creationId xmlns:a16="http://schemas.microsoft.com/office/drawing/2014/main" id="{B32C48D8-88D6-7496-4954-EB92888660CE}"/>
                </a:ext>
              </a:extLst>
            </p:cNvPr>
            <p:cNvSpPr/>
            <p:nvPr/>
          </p:nvSpPr>
          <p:spPr>
            <a:xfrm>
              <a:off x="3784602" y="50673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9" name="Oval 38">
              <a:extLst>
                <a:ext uri="{FF2B5EF4-FFF2-40B4-BE49-F238E27FC236}">
                  <a16:creationId xmlns:a16="http://schemas.microsoft.com/office/drawing/2014/main" id="{73ED562E-9751-1EDB-3549-B8EEBFB97769}"/>
                </a:ext>
              </a:extLst>
            </p:cNvPr>
            <p:cNvSpPr/>
            <p:nvPr/>
          </p:nvSpPr>
          <p:spPr>
            <a:xfrm>
              <a:off x="4521202" y="5067300"/>
              <a:ext cx="558800" cy="558800"/>
            </a:xfrm>
            <a:prstGeom prst="ellipse">
              <a:avLst/>
            </a:prstGeom>
            <a:solidFill>
              <a:srgbClr val="FF9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40" name="TextBox 39">
            <a:extLst>
              <a:ext uri="{FF2B5EF4-FFF2-40B4-BE49-F238E27FC236}">
                <a16:creationId xmlns:a16="http://schemas.microsoft.com/office/drawing/2014/main" id="{DF7AA7B9-092E-3F1F-9A8D-51D7AE4BAF61}"/>
              </a:ext>
            </a:extLst>
          </p:cNvPr>
          <p:cNvSpPr txBox="1"/>
          <p:nvPr/>
        </p:nvSpPr>
        <p:spPr>
          <a:xfrm>
            <a:off x="7229145" y="2784494"/>
            <a:ext cx="3398687" cy="1015663"/>
          </a:xfrm>
          <a:prstGeom prst="rect">
            <a:avLst/>
          </a:prstGeom>
          <a:noFill/>
        </p:spPr>
        <p:txBody>
          <a:bodyPr wrap="none" rtlCol="0">
            <a:spAutoFit/>
          </a:bodyPr>
          <a:lstStyle/>
          <a:p>
            <a:pPr algn="ctr"/>
            <a:r>
              <a:rPr lang="fr-BE" sz="2000" b="1" i="1" dirty="0" err="1">
                <a:latin typeface="Bradley Hand ITC" panose="03070402050302030203" pitchFamily="66" charset="0"/>
              </a:rPr>
              <a:t>We</a:t>
            </a:r>
            <a:r>
              <a:rPr lang="fr-BE" sz="2000" b="1" i="1" dirty="0">
                <a:latin typeface="Bradley Hand ITC" panose="03070402050302030203" pitchFamily="66" charset="0"/>
              </a:rPr>
              <a:t> </a:t>
            </a:r>
            <a:r>
              <a:rPr lang="fr-BE" sz="2000" b="1" i="1" dirty="0" err="1">
                <a:latin typeface="Bradley Hand ITC" panose="03070402050302030203" pitchFamily="66" charset="0"/>
              </a:rPr>
              <a:t>perceive</a:t>
            </a:r>
            <a:r>
              <a:rPr lang="fr-BE" sz="2000" b="1" i="1" dirty="0">
                <a:latin typeface="Bradley Hand ITC" panose="03070402050302030203" pitchFamily="66" charset="0"/>
              </a:rPr>
              <a:t> </a:t>
            </a:r>
            <a:r>
              <a:rPr lang="fr-BE" sz="2000" b="1" i="1" dirty="0" err="1">
                <a:latin typeface="Bradley Hand ITC" panose="03070402050302030203" pitchFamily="66" charset="0"/>
              </a:rPr>
              <a:t>two</a:t>
            </a:r>
            <a:r>
              <a:rPr lang="fr-BE" sz="2000" b="1" i="1" dirty="0">
                <a:latin typeface="Bradley Hand ITC" panose="03070402050302030203" pitchFamily="66" charset="0"/>
              </a:rPr>
              <a:t> groups </a:t>
            </a:r>
            <a:r>
              <a:rPr lang="fr-BE" sz="2000" b="1" i="1" dirty="0" err="1">
                <a:latin typeface="Bradley Hand ITC" panose="03070402050302030203" pitchFamily="66" charset="0"/>
              </a:rPr>
              <a:t>here</a:t>
            </a:r>
            <a:r>
              <a:rPr lang="fr-BE" sz="2000" b="1" i="1" dirty="0">
                <a:latin typeface="Bradley Hand ITC" panose="03070402050302030203" pitchFamily="66" charset="0"/>
              </a:rPr>
              <a:t>,</a:t>
            </a:r>
          </a:p>
          <a:p>
            <a:pPr algn="ctr"/>
            <a:r>
              <a:rPr lang="fr-BE" sz="2000" b="1" i="1" dirty="0">
                <a:latin typeface="Bradley Hand ITC" panose="03070402050302030203" pitchFamily="66" charset="0"/>
              </a:rPr>
              <a:t>and </a:t>
            </a:r>
            <a:r>
              <a:rPr lang="fr-BE" sz="2000" b="1" i="1" dirty="0" err="1">
                <a:latin typeface="Bradley Hand ITC" panose="03070402050302030203" pitchFamily="66" charset="0"/>
              </a:rPr>
              <a:t>understand</a:t>
            </a:r>
            <a:r>
              <a:rPr lang="fr-BE" sz="2000" b="1" i="1" dirty="0">
                <a:latin typeface="Bradley Hand ITC" panose="03070402050302030203" pitchFamily="66" charset="0"/>
              </a:rPr>
              <a:t> </a:t>
            </a:r>
            <a:r>
              <a:rPr lang="fr-BE" sz="2000" b="1" i="1" dirty="0" err="1">
                <a:latin typeface="Bradley Hand ITC" panose="03070402050302030203" pitchFamily="66" charset="0"/>
              </a:rPr>
              <a:t>that</a:t>
            </a:r>
            <a:r>
              <a:rPr lang="fr-BE" sz="2000" b="1" i="1" dirty="0">
                <a:latin typeface="Bradley Hand ITC" panose="03070402050302030203" pitchFamily="66" charset="0"/>
              </a:rPr>
              <a:t> </a:t>
            </a:r>
            <a:r>
              <a:rPr lang="fr-BE" sz="2000" b="1" i="1" dirty="0" err="1">
                <a:latin typeface="Bradley Hand ITC" panose="03070402050302030203" pitchFamily="66" charset="0"/>
              </a:rPr>
              <a:t>there</a:t>
            </a:r>
            <a:r>
              <a:rPr lang="fr-BE" sz="2000" b="1" i="1" dirty="0">
                <a:latin typeface="Bradley Hand ITC" panose="03070402050302030203" pitchFamily="66" charset="0"/>
              </a:rPr>
              <a:t> are</a:t>
            </a:r>
          </a:p>
          <a:p>
            <a:pPr algn="ctr"/>
            <a:r>
              <a:rPr lang="fr-BE" sz="2000" b="1" i="1" dirty="0" err="1">
                <a:latin typeface="Bradley Hand ITC" panose="03070402050302030203" pitchFamily="66" charset="0"/>
              </a:rPr>
              <a:t>differences</a:t>
            </a:r>
            <a:r>
              <a:rPr lang="fr-BE" sz="2000" b="1" i="1" dirty="0">
                <a:latin typeface="Bradley Hand ITC" panose="03070402050302030203" pitchFamily="66" charset="0"/>
              </a:rPr>
              <a:t> </a:t>
            </a:r>
            <a:r>
              <a:rPr lang="fr-BE" sz="2000" b="1" i="1" dirty="0" err="1">
                <a:latin typeface="Bradley Hand ITC" panose="03070402050302030203" pitchFamily="66" charset="0"/>
              </a:rPr>
              <a:t>between</a:t>
            </a:r>
            <a:r>
              <a:rPr lang="fr-BE" sz="2000" b="1" i="1" dirty="0">
                <a:latin typeface="Bradley Hand ITC" panose="03070402050302030203" pitchFamily="66" charset="0"/>
              </a:rPr>
              <a:t> </a:t>
            </a:r>
            <a:r>
              <a:rPr lang="fr-BE" sz="2000" b="1" i="1" dirty="0" err="1">
                <a:latin typeface="Bradley Hand ITC" panose="03070402050302030203" pitchFamily="66" charset="0"/>
              </a:rPr>
              <a:t>them</a:t>
            </a:r>
            <a:endParaRPr lang="fr-BE" sz="2000" b="1" i="1" dirty="0">
              <a:latin typeface="Bradley Hand ITC" panose="03070402050302030203" pitchFamily="66" charset="0"/>
            </a:endParaRPr>
          </a:p>
        </p:txBody>
      </p:sp>
    </p:spTree>
    <p:extLst>
      <p:ext uri="{BB962C8B-B14F-4D97-AF65-F5344CB8AC3E}">
        <p14:creationId xmlns:p14="http://schemas.microsoft.com/office/powerpoint/2010/main" val="3167403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29D21-44D5-F263-6E72-FCAEBC226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C9AF42-596B-B6A2-5E74-B4881CCD786B}"/>
              </a:ext>
            </a:extLst>
          </p:cNvPr>
          <p:cNvSpPr>
            <a:spLocks noGrp="1"/>
          </p:cNvSpPr>
          <p:nvPr>
            <p:ph type="title"/>
          </p:nvPr>
        </p:nvSpPr>
        <p:spPr>
          <a:xfrm>
            <a:off x="838200" y="365125"/>
            <a:ext cx="10515600" cy="1325563"/>
          </a:xfrm>
        </p:spPr>
        <p:txBody>
          <a:bodyPr anchor="ctr">
            <a:normAutofit/>
          </a:bodyPr>
          <a:lstStyle/>
          <a:p>
            <a:r>
              <a:rPr lang="fr-BE" b="1" dirty="0"/>
              <a:t>Law of </a:t>
            </a:r>
            <a:r>
              <a:rPr lang="fr-BE" b="1" dirty="0" err="1"/>
              <a:t>Proximity</a:t>
            </a:r>
            <a:r>
              <a:rPr lang="fr-BE" b="1" dirty="0"/>
              <a:t> - </a:t>
            </a:r>
            <a:r>
              <a:rPr lang="en-US" b="1" dirty="0"/>
              <a:t>Key Gestalt Principles</a:t>
            </a:r>
            <a:endParaRPr lang="fr-BE" b="1" dirty="0"/>
          </a:p>
        </p:txBody>
      </p:sp>
      <p:sp>
        <p:nvSpPr>
          <p:cNvPr id="11273" name="Content Placeholder 2">
            <a:extLst>
              <a:ext uri="{FF2B5EF4-FFF2-40B4-BE49-F238E27FC236}">
                <a16:creationId xmlns:a16="http://schemas.microsoft.com/office/drawing/2014/main" id="{B9101787-677B-0A48-DECE-F9FC2FE987D1}"/>
              </a:ext>
            </a:extLst>
          </p:cNvPr>
          <p:cNvSpPr>
            <a:spLocks noGrp="1"/>
          </p:cNvSpPr>
          <p:nvPr>
            <p:ph sz="half" idx="1"/>
          </p:nvPr>
        </p:nvSpPr>
        <p:spPr>
          <a:xfrm>
            <a:off x="838199" y="1825625"/>
            <a:ext cx="5438321" cy="4351338"/>
          </a:xfrm>
        </p:spPr>
        <p:txBody>
          <a:bodyPr/>
          <a:lstStyle/>
          <a:p>
            <a:pPr marL="0" indent="0">
              <a:buNone/>
            </a:pPr>
            <a:r>
              <a:rPr lang="fr-BE" b="1" dirty="0"/>
              <a:t>Law of </a:t>
            </a:r>
            <a:r>
              <a:rPr lang="fr-BE" b="1" dirty="0" err="1"/>
              <a:t>Proximity</a:t>
            </a:r>
            <a:r>
              <a:rPr lang="fr-BE" b="1" dirty="0"/>
              <a:t> In web design</a:t>
            </a:r>
          </a:p>
          <a:p>
            <a:endParaRPr lang="en-US" dirty="0"/>
          </a:p>
        </p:txBody>
      </p:sp>
      <p:pic>
        <p:nvPicPr>
          <p:cNvPr id="11266" name="Picture 2" descr="The Principle of Proximity in Web Design | Web Designer Depot">
            <a:extLst>
              <a:ext uri="{FF2B5EF4-FFF2-40B4-BE49-F238E27FC236}">
                <a16:creationId xmlns:a16="http://schemas.microsoft.com/office/drawing/2014/main" id="{80411A69-B604-7836-4CC9-F10E1B7794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3721" y="1825625"/>
            <a:ext cx="4972957" cy="4351338"/>
          </a:xfrm>
          <a:prstGeom prst="rect">
            <a:avLst/>
          </a:prstGeom>
          <a:solidFill>
            <a:srgbClr val="FFFFFF"/>
          </a:solidFill>
        </p:spPr>
      </p:pic>
      <p:sp>
        <p:nvSpPr>
          <p:cNvPr id="4" name="TextBox 3">
            <a:extLst>
              <a:ext uri="{FF2B5EF4-FFF2-40B4-BE49-F238E27FC236}">
                <a16:creationId xmlns:a16="http://schemas.microsoft.com/office/drawing/2014/main" id="{6A7223CA-63D7-BDE0-2324-70189D5B29A8}"/>
              </a:ext>
            </a:extLst>
          </p:cNvPr>
          <p:cNvSpPr txBox="1"/>
          <p:nvPr/>
        </p:nvSpPr>
        <p:spPr>
          <a:xfrm>
            <a:off x="9004300" y="6303963"/>
            <a:ext cx="3367678"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https://webdesignerdepot.com/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516886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646F5-7E31-DFDE-38F1-B7387A52F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5E42F-0FB5-770A-67E9-822A145F7973}"/>
              </a:ext>
            </a:extLst>
          </p:cNvPr>
          <p:cNvSpPr>
            <a:spLocks noGrp="1"/>
          </p:cNvSpPr>
          <p:nvPr>
            <p:ph type="title"/>
          </p:nvPr>
        </p:nvSpPr>
        <p:spPr/>
        <p:txBody>
          <a:bodyPr/>
          <a:lstStyle/>
          <a:p>
            <a:r>
              <a:rPr lang="fr-BE" b="1" dirty="0"/>
              <a:t>Law of </a:t>
            </a:r>
            <a:r>
              <a:rPr lang="fr-BE" b="1" dirty="0" err="1"/>
              <a:t>Proximity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3002DA4A-85F0-AAA6-B051-71FAAF36334C}"/>
              </a:ext>
            </a:extLst>
          </p:cNvPr>
          <p:cNvSpPr>
            <a:spLocks noGrp="1"/>
          </p:cNvSpPr>
          <p:nvPr>
            <p:ph idx="1"/>
          </p:nvPr>
        </p:nvSpPr>
        <p:spPr/>
        <p:txBody>
          <a:bodyPr>
            <a:normAutofit fontScale="77500" lnSpcReduction="20000"/>
          </a:bodyPr>
          <a:lstStyle/>
          <a:p>
            <a:pPr marL="0" indent="0" algn="l">
              <a:lnSpc>
                <a:spcPts val="3315"/>
              </a:lnSpc>
              <a:spcBef>
                <a:spcPts val="2250"/>
              </a:spcBef>
              <a:spcAft>
                <a:spcPts val="1800"/>
              </a:spcAft>
              <a:buNone/>
            </a:pPr>
            <a:r>
              <a:rPr lang="en-US" b="1" i="0" dirty="0">
                <a:solidFill>
                  <a:srgbClr val="1D1E22"/>
                </a:solidFill>
                <a:effectLst/>
              </a:rPr>
              <a:t>How to apply this law in UI/UX design:</a:t>
            </a:r>
          </a:p>
          <a:p>
            <a:pPr algn="l">
              <a:spcAft>
                <a:spcPts val="900"/>
              </a:spcAft>
              <a:buFont typeface="Arial" panose="020B0604020202020204" pitchFamily="34" charset="0"/>
              <a:buChar char="•"/>
            </a:pPr>
            <a:r>
              <a:rPr lang="en-US" b="1" i="0" dirty="0">
                <a:solidFill>
                  <a:srgbClr val="1D1E22"/>
                </a:solidFill>
                <a:effectLst/>
              </a:rPr>
              <a:t>Group related elements closely</a:t>
            </a:r>
            <a:r>
              <a:rPr lang="en-US" b="0" i="0" dirty="0">
                <a:solidFill>
                  <a:srgbClr val="1D1E22"/>
                </a:solidFill>
                <a:effectLst/>
              </a:rPr>
              <a:t>. Place buttons, icons, or text fields that belong together near each other to indicate their relationship.</a:t>
            </a:r>
          </a:p>
          <a:p>
            <a:pPr algn="l">
              <a:spcAft>
                <a:spcPts val="900"/>
              </a:spcAft>
              <a:buFont typeface="Arial" panose="020B0604020202020204" pitchFamily="34" charset="0"/>
              <a:buChar char="•"/>
            </a:pPr>
            <a:r>
              <a:rPr lang="en-US" b="1" i="0" dirty="0">
                <a:solidFill>
                  <a:srgbClr val="1D1E22"/>
                </a:solidFill>
                <a:effectLst/>
              </a:rPr>
              <a:t>Maintain consistent spacing</a:t>
            </a:r>
            <a:r>
              <a:rPr lang="en-US" b="0" i="0" dirty="0">
                <a:solidFill>
                  <a:srgbClr val="1D1E22"/>
                </a:solidFill>
                <a:effectLst/>
              </a:rPr>
              <a:t> between related elements and increase space between unrelated groups to show separation.</a:t>
            </a:r>
          </a:p>
          <a:p>
            <a:pPr algn="l">
              <a:spcAft>
                <a:spcPts val="900"/>
              </a:spcAft>
              <a:buFont typeface="Arial" panose="020B0604020202020204" pitchFamily="34" charset="0"/>
              <a:buChar char="•"/>
            </a:pPr>
            <a:r>
              <a:rPr lang="en-US" b="1" i="0" dirty="0">
                <a:solidFill>
                  <a:srgbClr val="1D1E22"/>
                </a:solidFill>
                <a:effectLst/>
              </a:rPr>
              <a:t>Avoid clutter</a:t>
            </a:r>
            <a:r>
              <a:rPr lang="en-US" b="0" i="0" dirty="0">
                <a:solidFill>
                  <a:srgbClr val="1D1E22"/>
                </a:solidFill>
                <a:effectLst/>
              </a:rPr>
              <a:t> and ensure there’s enough space between different groups for clarity.</a:t>
            </a:r>
          </a:p>
          <a:p>
            <a:pPr algn="l">
              <a:spcAft>
                <a:spcPts val="900"/>
              </a:spcAft>
              <a:buFont typeface="Arial" panose="020B0604020202020204" pitchFamily="34" charset="0"/>
              <a:buChar char="•"/>
            </a:pPr>
            <a:r>
              <a:rPr lang="en-US" b="0" i="0" dirty="0">
                <a:solidFill>
                  <a:srgbClr val="1D1E22"/>
                </a:solidFill>
                <a:effectLst/>
              </a:rPr>
              <a:t>In long forms, </a:t>
            </a:r>
            <a:r>
              <a:rPr lang="en-US" b="1" i="0" dirty="0">
                <a:solidFill>
                  <a:srgbClr val="1D1E22"/>
                </a:solidFill>
                <a:effectLst/>
              </a:rPr>
              <a:t>group fields by related categories</a:t>
            </a:r>
            <a:r>
              <a:rPr lang="en-US" b="0" i="0" dirty="0">
                <a:solidFill>
                  <a:srgbClr val="1D1E22"/>
                </a:solidFill>
                <a:effectLst/>
              </a:rPr>
              <a:t> (e.g., personal details, payment info) to make the form easier to follow.</a:t>
            </a:r>
          </a:p>
          <a:p>
            <a:pPr algn="l">
              <a:spcAft>
                <a:spcPts val="900"/>
              </a:spcAft>
              <a:buFont typeface="Arial" panose="020B0604020202020204" pitchFamily="34" charset="0"/>
              <a:buChar char="•"/>
            </a:pPr>
            <a:r>
              <a:rPr lang="en-US" b="1" i="0" dirty="0">
                <a:solidFill>
                  <a:srgbClr val="1D1E22"/>
                </a:solidFill>
                <a:effectLst/>
              </a:rPr>
              <a:t>Use proximity to create hierarchy </a:t>
            </a:r>
            <a:r>
              <a:rPr lang="en-US" b="0" i="0" dirty="0">
                <a:solidFill>
                  <a:srgbClr val="1D1E22"/>
                </a:solidFill>
                <a:effectLst/>
              </a:rPr>
              <a:t>in navigation menus, product listings, or informational layouts.</a:t>
            </a:r>
          </a:p>
        </p:txBody>
      </p:sp>
    </p:spTree>
    <p:extLst>
      <p:ext uri="{BB962C8B-B14F-4D97-AF65-F5344CB8AC3E}">
        <p14:creationId xmlns:p14="http://schemas.microsoft.com/office/powerpoint/2010/main" val="365087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03520-09B4-41F4-2BE3-93CDFBD72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274A6-32A9-0F98-60F6-7605D94BF81B}"/>
              </a:ext>
            </a:extLst>
          </p:cNvPr>
          <p:cNvSpPr>
            <a:spLocks noGrp="1"/>
          </p:cNvSpPr>
          <p:nvPr>
            <p:ph type="title"/>
          </p:nvPr>
        </p:nvSpPr>
        <p:spPr>
          <a:xfrm>
            <a:off x="838200" y="365125"/>
            <a:ext cx="10515600" cy="1325563"/>
          </a:xfrm>
        </p:spPr>
        <p:txBody>
          <a:bodyPr anchor="ctr">
            <a:normAutofit/>
          </a:bodyPr>
          <a:lstStyle/>
          <a:p>
            <a:r>
              <a:rPr lang="fr-BE" b="1" dirty="0"/>
              <a:t>Law of </a:t>
            </a:r>
            <a:r>
              <a:rPr lang="fr-BE" b="1" dirty="0" err="1"/>
              <a:t>similarity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87874F9B-0692-C1C9-92BA-727B7246AA95}"/>
              </a:ext>
            </a:extLst>
          </p:cNvPr>
          <p:cNvSpPr>
            <a:spLocks noGrp="1"/>
          </p:cNvSpPr>
          <p:nvPr>
            <p:ph sz="half" idx="1"/>
          </p:nvPr>
        </p:nvSpPr>
        <p:spPr>
          <a:xfrm>
            <a:off x="838200" y="1825625"/>
            <a:ext cx="5181600" cy="4351338"/>
          </a:xfrm>
        </p:spPr>
        <p:txBody>
          <a:bodyPr>
            <a:normAutofit/>
          </a:bodyPr>
          <a:lstStyle/>
          <a:p>
            <a:r>
              <a:rPr lang="en-US" dirty="0"/>
              <a:t>Objects that share similar characteristics (color, shape, size) are seen as belonging together.</a:t>
            </a:r>
          </a:p>
          <a:p>
            <a:endParaRPr lang="fr-BE" dirty="0"/>
          </a:p>
          <a:p>
            <a:endParaRPr lang="fr-BE" dirty="0"/>
          </a:p>
        </p:txBody>
      </p:sp>
      <p:grpSp>
        <p:nvGrpSpPr>
          <p:cNvPr id="6" name="Group 5">
            <a:extLst>
              <a:ext uri="{FF2B5EF4-FFF2-40B4-BE49-F238E27FC236}">
                <a16:creationId xmlns:a16="http://schemas.microsoft.com/office/drawing/2014/main" id="{93C16368-6F18-9E20-3F27-130E39564AF3}"/>
              </a:ext>
            </a:extLst>
          </p:cNvPr>
          <p:cNvGrpSpPr/>
          <p:nvPr/>
        </p:nvGrpSpPr>
        <p:grpSpPr>
          <a:xfrm>
            <a:off x="6522242" y="1825625"/>
            <a:ext cx="4170360" cy="4114800"/>
            <a:chOff x="4490242" y="800100"/>
            <a:chExt cx="4170360" cy="4114800"/>
          </a:xfrm>
        </p:grpSpPr>
        <p:grpSp>
          <p:nvGrpSpPr>
            <p:cNvPr id="7" name="Group 6">
              <a:extLst>
                <a:ext uri="{FF2B5EF4-FFF2-40B4-BE49-F238E27FC236}">
                  <a16:creationId xmlns:a16="http://schemas.microsoft.com/office/drawing/2014/main" id="{1985B41A-33D9-A1BB-D052-C91B2075F037}"/>
                </a:ext>
              </a:extLst>
            </p:cNvPr>
            <p:cNvGrpSpPr/>
            <p:nvPr/>
          </p:nvGrpSpPr>
          <p:grpSpPr>
            <a:xfrm>
              <a:off x="4490242" y="800100"/>
              <a:ext cx="4170360" cy="558800"/>
              <a:chOff x="4521200" y="800100"/>
              <a:chExt cx="4170360" cy="558800"/>
            </a:xfrm>
          </p:grpSpPr>
          <p:sp>
            <p:nvSpPr>
              <p:cNvPr id="43" name="Oval 42">
                <a:extLst>
                  <a:ext uri="{FF2B5EF4-FFF2-40B4-BE49-F238E27FC236}">
                    <a16:creationId xmlns:a16="http://schemas.microsoft.com/office/drawing/2014/main" id="{2FAECF0B-F30D-1DDF-3030-8410F3962A73}"/>
                  </a:ext>
                </a:extLst>
              </p:cNvPr>
              <p:cNvSpPr/>
              <p:nvPr/>
            </p:nvSpPr>
            <p:spPr>
              <a:xfrm>
                <a:off x="4521200"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4" name="Oval 43">
                <a:extLst>
                  <a:ext uri="{FF2B5EF4-FFF2-40B4-BE49-F238E27FC236}">
                    <a16:creationId xmlns:a16="http://schemas.microsoft.com/office/drawing/2014/main" id="{70B2C5D1-F863-A0B0-8C67-D50A988552BF}"/>
                  </a:ext>
                </a:extLst>
              </p:cNvPr>
              <p:cNvSpPr/>
              <p:nvPr/>
            </p:nvSpPr>
            <p:spPr>
              <a:xfrm>
                <a:off x="5243512"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5" name="Oval 44">
                <a:extLst>
                  <a:ext uri="{FF2B5EF4-FFF2-40B4-BE49-F238E27FC236}">
                    <a16:creationId xmlns:a16="http://schemas.microsoft.com/office/drawing/2014/main" id="{42607C53-920E-5740-E969-C4622B0C8496}"/>
                  </a:ext>
                </a:extLst>
              </p:cNvPr>
              <p:cNvSpPr/>
              <p:nvPr/>
            </p:nvSpPr>
            <p:spPr>
              <a:xfrm>
                <a:off x="5965824"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6" name="Oval 45">
                <a:extLst>
                  <a:ext uri="{FF2B5EF4-FFF2-40B4-BE49-F238E27FC236}">
                    <a16:creationId xmlns:a16="http://schemas.microsoft.com/office/drawing/2014/main" id="{5E0EC252-8134-27FD-0896-822EB63011C3}"/>
                  </a:ext>
                </a:extLst>
              </p:cNvPr>
              <p:cNvSpPr/>
              <p:nvPr/>
            </p:nvSpPr>
            <p:spPr>
              <a:xfrm>
                <a:off x="6688136"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7" name="Oval 46">
                <a:extLst>
                  <a:ext uri="{FF2B5EF4-FFF2-40B4-BE49-F238E27FC236}">
                    <a16:creationId xmlns:a16="http://schemas.microsoft.com/office/drawing/2014/main" id="{7748F2F1-CF13-CE40-C087-DE37C78E1A21}"/>
                  </a:ext>
                </a:extLst>
              </p:cNvPr>
              <p:cNvSpPr/>
              <p:nvPr/>
            </p:nvSpPr>
            <p:spPr>
              <a:xfrm>
                <a:off x="7410448"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8" name="Oval 47">
                <a:extLst>
                  <a:ext uri="{FF2B5EF4-FFF2-40B4-BE49-F238E27FC236}">
                    <a16:creationId xmlns:a16="http://schemas.microsoft.com/office/drawing/2014/main" id="{5FC5EA0D-AAA7-49D5-0E46-E248A7352F3D}"/>
                  </a:ext>
                </a:extLst>
              </p:cNvPr>
              <p:cNvSpPr/>
              <p:nvPr/>
            </p:nvSpPr>
            <p:spPr>
              <a:xfrm>
                <a:off x="8132760"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8" name="Group 7">
              <a:extLst>
                <a:ext uri="{FF2B5EF4-FFF2-40B4-BE49-F238E27FC236}">
                  <a16:creationId xmlns:a16="http://schemas.microsoft.com/office/drawing/2014/main" id="{53ED44AA-6854-1733-E912-BA96A5B54DBA}"/>
                </a:ext>
              </a:extLst>
            </p:cNvPr>
            <p:cNvGrpSpPr/>
            <p:nvPr/>
          </p:nvGrpSpPr>
          <p:grpSpPr>
            <a:xfrm>
              <a:off x="4490242" y="1511300"/>
              <a:ext cx="4170360" cy="558800"/>
              <a:chOff x="4521200" y="800100"/>
              <a:chExt cx="4170360" cy="558800"/>
            </a:xfrm>
            <a:solidFill>
              <a:schemeClr val="tx1"/>
            </a:solidFill>
          </p:grpSpPr>
          <p:sp>
            <p:nvSpPr>
              <p:cNvPr id="37" name="Oval 36">
                <a:extLst>
                  <a:ext uri="{FF2B5EF4-FFF2-40B4-BE49-F238E27FC236}">
                    <a16:creationId xmlns:a16="http://schemas.microsoft.com/office/drawing/2014/main" id="{2BF78C74-071C-C174-083F-39A9AC9F7E0F}"/>
                  </a:ext>
                </a:extLst>
              </p:cNvPr>
              <p:cNvSpPr/>
              <p:nvPr/>
            </p:nvSpPr>
            <p:spPr>
              <a:xfrm>
                <a:off x="4521200"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8" name="Oval 37">
                <a:extLst>
                  <a:ext uri="{FF2B5EF4-FFF2-40B4-BE49-F238E27FC236}">
                    <a16:creationId xmlns:a16="http://schemas.microsoft.com/office/drawing/2014/main" id="{A8155259-4561-8447-DE1D-472C81B2CF56}"/>
                  </a:ext>
                </a:extLst>
              </p:cNvPr>
              <p:cNvSpPr/>
              <p:nvPr/>
            </p:nvSpPr>
            <p:spPr>
              <a:xfrm>
                <a:off x="5243512"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9" name="Oval 38">
                <a:extLst>
                  <a:ext uri="{FF2B5EF4-FFF2-40B4-BE49-F238E27FC236}">
                    <a16:creationId xmlns:a16="http://schemas.microsoft.com/office/drawing/2014/main" id="{D34B7EE1-449F-C64C-8D33-1F9F38F3C3C5}"/>
                  </a:ext>
                </a:extLst>
              </p:cNvPr>
              <p:cNvSpPr/>
              <p:nvPr/>
            </p:nvSpPr>
            <p:spPr>
              <a:xfrm>
                <a:off x="5965824"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Oval 39">
                <a:extLst>
                  <a:ext uri="{FF2B5EF4-FFF2-40B4-BE49-F238E27FC236}">
                    <a16:creationId xmlns:a16="http://schemas.microsoft.com/office/drawing/2014/main" id="{2F16FE37-646D-8D20-7108-47200BC058E7}"/>
                  </a:ext>
                </a:extLst>
              </p:cNvPr>
              <p:cNvSpPr/>
              <p:nvPr/>
            </p:nvSpPr>
            <p:spPr>
              <a:xfrm>
                <a:off x="6688136"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Oval 40">
                <a:extLst>
                  <a:ext uri="{FF2B5EF4-FFF2-40B4-BE49-F238E27FC236}">
                    <a16:creationId xmlns:a16="http://schemas.microsoft.com/office/drawing/2014/main" id="{50DAF715-A510-AED6-64F7-9201BE51BAFB}"/>
                  </a:ext>
                </a:extLst>
              </p:cNvPr>
              <p:cNvSpPr/>
              <p:nvPr/>
            </p:nvSpPr>
            <p:spPr>
              <a:xfrm>
                <a:off x="7410448"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2" name="Oval 41">
                <a:extLst>
                  <a:ext uri="{FF2B5EF4-FFF2-40B4-BE49-F238E27FC236}">
                    <a16:creationId xmlns:a16="http://schemas.microsoft.com/office/drawing/2014/main" id="{EC1DBF5E-430A-7024-1A51-6DCC07058FDC}"/>
                  </a:ext>
                </a:extLst>
              </p:cNvPr>
              <p:cNvSpPr/>
              <p:nvPr/>
            </p:nvSpPr>
            <p:spPr>
              <a:xfrm>
                <a:off x="8132760"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9" name="Group 8">
              <a:extLst>
                <a:ext uri="{FF2B5EF4-FFF2-40B4-BE49-F238E27FC236}">
                  <a16:creationId xmlns:a16="http://schemas.microsoft.com/office/drawing/2014/main" id="{F1DE544F-430A-2A6F-190C-050F00D4B2F0}"/>
                </a:ext>
              </a:extLst>
            </p:cNvPr>
            <p:cNvGrpSpPr/>
            <p:nvPr/>
          </p:nvGrpSpPr>
          <p:grpSpPr>
            <a:xfrm>
              <a:off x="4490242" y="2222500"/>
              <a:ext cx="4170360" cy="558800"/>
              <a:chOff x="4521200" y="800100"/>
              <a:chExt cx="4170360" cy="558800"/>
            </a:xfrm>
          </p:grpSpPr>
          <p:sp>
            <p:nvSpPr>
              <p:cNvPr id="31" name="Oval 30">
                <a:extLst>
                  <a:ext uri="{FF2B5EF4-FFF2-40B4-BE49-F238E27FC236}">
                    <a16:creationId xmlns:a16="http://schemas.microsoft.com/office/drawing/2014/main" id="{D0D88525-AB10-629A-3ACD-E9F42EC679F8}"/>
                  </a:ext>
                </a:extLst>
              </p:cNvPr>
              <p:cNvSpPr/>
              <p:nvPr/>
            </p:nvSpPr>
            <p:spPr>
              <a:xfrm>
                <a:off x="4521200"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2" name="Oval 31">
                <a:extLst>
                  <a:ext uri="{FF2B5EF4-FFF2-40B4-BE49-F238E27FC236}">
                    <a16:creationId xmlns:a16="http://schemas.microsoft.com/office/drawing/2014/main" id="{708F0A1D-827A-E601-8E97-C0AB0E2040FC}"/>
                  </a:ext>
                </a:extLst>
              </p:cNvPr>
              <p:cNvSpPr/>
              <p:nvPr/>
            </p:nvSpPr>
            <p:spPr>
              <a:xfrm>
                <a:off x="5243512"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3" name="Oval 32">
                <a:extLst>
                  <a:ext uri="{FF2B5EF4-FFF2-40B4-BE49-F238E27FC236}">
                    <a16:creationId xmlns:a16="http://schemas.microsoft.com/office/drawing/2014/main" id="{96C0F7C7-63BC-6037-D893-5664B02F9987}"/>
                  </a:ext>
                </a:extLst>
              </p:cNvPr>
              <p:cNvSpPr/>
              <p:nvPr/>
            </p:nvSpPr>
            <p:spPr>
              <a:xfrm>
                <a:off x="5965824"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4" name="Oval 33">
                <a:extLst>
                  <a:ext uri="{FF2B5EF4-FFF2-40B4-BE49-F238E27FC236}">
                    <a16:creationId xmlns:a16="http://schemas.microsoft.com/office/drawing/2014/main" id="{5CC34FE6-1F40-E832-160F-F1F79D7E7790}"/>
                  </a:ext>
                </a:extLst>
              </p:cNvPr>
              <p:cNvSpPr/>
              <p:nvPr/>
            </p:nvSpPr>
            <p:spPr>
              <a:xfrm>
                <a:off x="6688136"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5" name="Oval 34">
                <a:extLst>
                  <a:ext uri="{FF2B5EF4-FFF2-40B4-BE49-F238E27FC236}">
                    <a16:creationId xmlns:a16="http://schemas.microsoft.com/office/drawing/2014/main" id="{000EA98E-AC24-EE4A-9EB2-F9989C867EED}"/>
                  </a:ext>
                </a:extLst>
              </p:cNvPr>
              <p:cNvSpPr/>
              <p:nvPr/>
            </p:nvSpPr>
            <p:spPr>
              <a:xfrm>
                <a:off x="7410448"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Oval 35">
                <a:extLst>
                  <a:ext uri="{FF2B5EF4-FFF2-40B4-BE49-F238E27FC236}">
                    <a16:creationId xmlns:a16="http://schemas.microsoft.com/office/drawing/2014/main" id="{553FDCF0-84C0-8036-448F-689FA3ED51A9}"/>
                  </a:ext>
                </a:extLst>
              </p:cNvPr>
              <p:cNvSpPr/>
              <p:nvPr/>
            </p:nvSpPr>
            <p:spPr>
              <a:xfrm>
                <a:off x="8132760"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0" name="Group 9">
              <a:extLst>
                <a:ext uri="{FF2B5EF4-FFF2-40B4-BE49-F238E27FC236}">
                  <a16:creationId xmlns:a16="http://schemas.microsoft.com/office/drawing/2014/main" id="{BC651585-3494-7030-8276-6876E2C08AD7}"/>
                </a:ext>
              </a:extLst>
            </p:cNvPr>
            <p:cNvGrpSpPr/>
            <p:nvPr/>
          </p:nvGrpSpPr>
          <p:grpSpPr>
            <a:xfrm>
              <a:off x="4490242" y="2933700"/>
              <a:ext cx="4170360" cy="558800"/>
              <a:chOff x="4521200" y="800100"/>
              <a:chExt cx="4170360" cy="558800"/>
            </a:xfrm>
            <a:solidFill>
              <a:schemeClr val="tx1"/>
            </a:solidFill>
          </p:grpSpPr>
          <p:sp>
            <p:nvSpPr>
              <p:cNvPr id="25" name="Oval 24">
                <a:extLst>
                  <a:ext uri="{FF2B5EF4-FFF2-40B4-BE49-F238E27FC236}">
                    <a16:creationId xmlns:a16="http://schemas.microsoft.com/office/drawing/2014/main" id="{1A352074-E7D0-22FF-8967-272307EBC763}"/>
                  </a:ext>
                </a:extLst>
              </p:cNvPr>
              <p:cNvSpPr/>
              <p:nvPr/>
            </p:nvSpPr>
            <p:spPr>
              <a:xfrm>
                <a:off x="4521200"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 name="Oval 25">
                <a:extLst>
                  <a:ext uri="{FF2B5EF4-FFF2-40B4-BE49-F238E27FC236}">
                    <a16:creationId xmlns:a16="http://schemas.microsoft.com/office/drawing/2014/main" id="{D8F3F9C4-DC67-CBA6-6176-D4026F03EF75}"/>
                  </a:ext>
                </a:extLst>
              </p:cNvPr>
              <p:cNvSpPr/>
              <p:nvPr/>
            </p:nvSpPr>
            <p:spPr>
              <a:xfrm>
                <a:off x="5243512"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7" name="Oval 26">
                <a:extLst>
                  <a:ext uri="{FF2B5EF4-FFF2-40B4-BE49-F238E27FC236}">
                    <a16:creationId xmlns:a16="http://schemas.microsoft.com/office/drawing/2014/main" id="{576B69FA-68E7-0222-439C-F9C2813C4792}"/>
                  </a:ext>
                </a:extLst>
              </p:cNvPr>
              <p:cNvSpPr/>
              <p:nvPr/>
            </p:nvSpPr>
            <p:spPr>
              <a:xfrm>
                <a:off x="5965824"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8" name="Oval 27">
                <a:extLst>
                  <a:ext uri="{FF2B5EF4-FFF2-40B4-BE49-F238E27FC236}">
                    <a16:creationId xmlns:a16="http://schemas.microsoft.com/office/drawing/2014/main" id="{6C4E317C-DB08-9DC6-C2FB-DDD4BC9F6A82}"/>
                  </a:ext>
                </a:extLst>
              </p:cNvPr>
              <p:cNvSpPr/>
              <p:nvPr/>
            </p:nvSpPr>
            <p:spPr>
              <a:xfrm>
                <a:off x="6688136"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9" name="Oval 28">
                <a:extLst>
                  <a:ext uri="{FF2B5EF4-FFF2-40B4-BE49-F238E27FC236}">
                    <a16:creationId xmlns:a16="http://schemas.microsoft.com/office/drawing/2014/main" id="{6FDB236F-16E0-48A7-F148-861642F8CBDC}"/>
                  </a:ext>
                </a:extLst>
              </p:cNvPr>
              <p:cNvSpPr/>
              <p:nvPr/>
            </p:nvSpPr>
            <p:spPr>
              <a:xfrm>
                <a:off x="7410448"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Oval 29">
                <a:extLst>
                  <a:ext uri="{FF2B5EF4-FFF2-40B4-BE49-F238E27FC236}">
                    <a16:creationId xmlns:a16="http://schemas.microsoft.com/office/drawing/2014/main" id="{131154B2-28E7-6095-B479-3DC528774718}"/>
                  </a:ext>
                </a:extLst>
              </p:cNvPr>
              <p:cNvSpPr/>
              <p:nvPr/>
            </p:nvSpPr>
            <p:spPr>
              <a:xfrm>
                <a:off x="8132760"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1" name="Group 10">
              <a:extLst>
                <a:ext uri="{FF2B5EF4-FFF2-40B4-BE49-F238E27FC236}">
                  <a16:creationId xmlns:a16="http://schemas.microsoft.com/office/drawing/2014/main" id="{E5E32DF6-3C17-F98A-DA98-E9317DFBF2C2}"/>
                </a:ext>
              </a:extLst>
            </p:cNvPr>
            <p:cNvGrpSpPr/>
            <p:nvPr/>
          </p:nvGrpSpPr>
          <p:grpSpPr>
            <a:xfrm>
              <a:off x="4490242" y="3644900"/>
              <a:ext cx="4170360" cy="558800"/>
              <a:chOff x="4521200" y="800100"/>
              <a:chExt cx="4170360" cy="558800"/>
            </a:xfrm>
          </p:grpSpPr>
          <p:sp>
            <p:nvSpPr>
              <p:cNvPr id="19" name="Oval 18">
                <a:extLst>
                  <a:ext uri="{FF2B5EF4-FFF2-40B4-BE49-F238E27FC236}">
                    <a16:creationId xmlns:a16="http://schemas.microsoft.com/office/drawing/2014/main" id="{FC40D08B-6E72-A88F-2ED8-DFBBEC3EC2F5}"/>
                  </a:ext>
                </a:extLst>
              </p:cNvPr>
              <p:cNvSpPr/>
              <p:nvPr/>
            </p:nvSpPr>
            <p:spPr>
              <a:xfrm>
                <a:off x="4521200"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0" name="Oval 19">
                <a:extLst>
                  <a:ext uri="{FF2B5EF4-FFF2-40B4-BE49-F238E27FC236}">
                    <a16:creationId xmlns:a16="http://schemas.microsoft.com/office/drawing/2014/main" id="{6363239B-8144-63D0-399C-0A9FAEC044CA}"/>
                  </a:ext>
                </a:extLst>
              </p:cNvPr>
              <p:cNvSpPr/>
              <p:nvPr/>
            </p:nvSpPr>
            <p:spPr>
              <a:xfrm>
                <a:off x="5243512"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1" name="Oval 20">
                <a:extLst>
                  <a:ext uri="{FF2B5EF4-FFF2-40B4-BE49-F238E27FC236}">
                    <a16:creationId xmlns:a16="http://schemas.microsoft.com/office/drawing/2014/main" id="{0D2F86C7-3C8D-F755-9278-B969CD8CD7D8}"/>
                  </a:ext>
                </a:extLst>
              </p:cNvPr>
              <p:cNvSpPr/>
              <p:nvPr/>
            </p:nvSpPr>
            <p:spPr>
              <a:xfrm>
                <a:off x="5965824"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2" name="Oval 21">
                <a:extLst>
                  <a:ext uri="{FF2B5EF4-FFF2-40B4-BE49-F238E27FC236}">
                    <a16:creationId xmlns:a16="http://schemas.microsoft.com/office/drawing/2014/main" id="{B0178D1B-8256-F61A-2E71-4BC591914DAE}"/>
                  </a:ext>
                </a:extLst>
              </p:cNvPr>
              <p:cNvSpPr/>
              <p:nvPr/>
            </p:nvSpPr>
            <p:spPr>
              <a:xfrm>
                <a:off x="6688136"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Oval 22">
                <a:extLst>
                  <a:ext uri="{FF2B5EF4-FFF2-40B4-BE49-F238E27FC236}">
                    <a16:creationId xmlns:a16="http://schemas.microsoft.com/office/drawing/2014/main" id="{0CC4D114-AC53-7588-7790-5F131366DA5D}"/>
                  </a:ext>
                </a:extLst>
              </p:cNvPr>
              <p:cNvSpPr/>
              <p:nvPr/>
            </p:nvSpPr>
            <p:spPr>
              <a:xfrm>
                <a:off x="7410448"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Oval 23">
                <a:extLst>
                  <a:ext uri="{FF2B5EF4-FFF2-40B4-BE49-F238E27FC236}">
                    <a16:creationId xmlns:a16="http://schemas.microsoft.com/office/drawing/2014/main" id="{C56AA359-E4D4-1AC2-3313-5C17158EBA5F}"/>
                  </a:ext>
                </a:extLst>
              </p:cNvPr>
              <p:cNvSpPr/>
              <p:nvPr/>
            </p:nvSpPr>
            <p:spPr>
              <a:xfrm>
                <a:off x="8132760" y="800100"/>
                <a:ext cx="558800" cy="5588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2" name="Group 11">
              <a:extLst>
                <a:ext uri="{FF2B5EF4-FFF2-40B4-BE49-F238E27FC236}">
                  <a16:creationId xmlns:a16="http://schemas.microsoft.com/office/drawing/2014/main" id="{B69028AB-0074-C63A-850C-DDCF911A4D63}"/>
                </a:ext>
              </a:extLst>
            </p:cNvPr>
            <p:cNvGrpSpPr/>
            <p:nvPr/>
          </p:nvGrpSpPr>
          <p:grpSpPr>
            <a:xfrm>
              <a:off x="4490242" y="4356100"/>
              <a:ext cx="4170360" cy="558800"/>
              <a:chOff x="4521200" y="800100"/>
              <a:chExt cx="4170360" cy="558800"/>
            </a:xfrm>
            <a:solidFill>
              <a:schemeClr val="tx1"/>
            </a:solidFill>
          </p:grpSpPr>
          <p:sp>
            <p:nvSpPr>
              <p:cNvPr id="13" name="Oval 12">
                <a:extLst>
                  <a:ext uri="{FF2B5EF4-FFF2-40B4-BE49-F238E27FC236}">
                    <a16:creationId xmlns:a16="http://schemas.microsoft.com/office/drawing/2014/main" id="{264E6395-074A-5D27-9514-264C33FBFF59}"/>
                  </a:ext>
                </a:extLst>
              </p:cNvPr>
              <p:cNvSpPr/>
              <p:nvPr/>
            </p:nvSpPr>
            <p:spPr>
              <a:xfrm>
                <a:off x="4521200"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Oval 13">
                <a:extLst>
                  <a:ext uri="{FF2B5EF4-FFF2-40B4-BE49-F238E27FC236}">
                    <a16:creationId xmlns:a16="http://schemas.microsoft.com/office/drawing/2014/main" id="{5E927D4C-D67A-44DE-CB73-6F963F6114C7}"/>
                  </a:ext>
                </a:extLst>
              </p:cNvPr>
              <p:cNvSpPr/>
              <p:nvPr/>
            </p:nvSpPr>
            <p:spPr>
              <a:xfrm>
                <a:off x="5243512"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Oval 14">
                <a:extLst>
                  <a:ext uri="{FF2B5EF4-FFF2-40B4-BE49-F238E27FC236}">
                    <a16:creationId xmlns:a16="http://schemas.microsoft.com/office/drawing/2014/main" id="{3A513F4E-5215-E8D4-3426-2A734C0F0E33}"/>
                  </a:ext>
                </a:extLst>
              </p:cNvPr>
              <p:cNvSpPr/>
              <p:nvPr/>
            </p:nvSpPr>
            <p:spPr>
              <a:xfrm>
                <a:off x="5965824"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Oval 15">
                <a:extLst>
                  <a:ext uri="{FF2B5EF4-FFF2-40B4-BE49-F238E27FC236}">
                    <a16:creationId xmlns:a16="http://schemas.microsoft.com/office/drawing/2014/main" id="{CFBD1C14-BC84-E687-E816-1D176F977D92}"/>
                  </a:ext>
                </a:extLst>
              </p:cNvPr>
              <p:cNvSpPr/>
              <p:nvPr/>
            </p:nvSpPr>
            <p:spPr>
              <a:xfrm>
                <a:off x="6688136"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Oval 16">
                <a:extLst>
                  <a:ext uri="{FF2B5EF4-FFF2-40B4-BE49-F238E27FC236}">
                    <a16:creationId xmlns:a16="http://schemas.microsoft.com/office/drawing/2014/main" id="{AC3FBB82-2D32-0081-DE7E-9630345F707C}"/>
                  </a:ext>
                </a:extLst>
              </p:cNvPr>
              <p:cNvSpPr/>
              <p:nvPr/>
            </p:nvSpPr>
            <p:spPr>
              <a:xfrm>
                <a:off x="7410448"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Oval 17">
                <a:extLst>
                  <a:ext uri="{FF2B5EF4-FFF2-40B4-BE49-F238E27FC236}">
                    <a16:creationId xmlns:a16="http://schemas.microsoft.com/office/drawing/2014/main" id="{2F229BEE-F52F-91E8-3AF0-8A65C796905B}"/>
                  </a:ext>
                </a:extLst>
              </p:cNvPr>
              <p:cNvSpPr/>
              <p:nvPr/>
            </p:nvSpPr>
            <p:spPr>
              <a:xfrm>
                <a:off x="8132760" y="800100"/>
                <a:ext cx="558800" cy="5588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grpSp>
    </p:spTree>
    <p:extLst>
      <p:ext uri="{BB962C8B-B14F-4D97-AF65-F5344CB8AC3E}">
        <p14:creationId xmlns:p14="http://schemas.microsoft.com/office/powerpoint/2010/main" val="24817177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DBA40-2F25-3C87-8384-286D1340A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19A73C-9151-7279-221D-F988A93B8C6A}"/>
              </a:ext>
            </a:extLst>
          </p:cNvPr>
          <p:cNvSpPr>
            <a:spLocks noGrp="1"/>
          </p:cNvSpPr>
          <p:nvPr>
            <p:ph type="title"/>
          </p:nvPr>
        </p:nvSpPr>
        <p:spPr>
          <a:xfrm>
            <a:off x="838200" y="365125"/>
            <a:ext cx="10515600" cy="1325563"/>
          </a:xfrm>
        </p:spPr>
        <p:txBody>
          <a:bodyPr anchor="ctr">
            <a:normAutofit/>
          </a:bodyPr>
          <a:lstStyle/>
          <a:p>
            <a:r>
              <a:rPr lang="fr-BE" b="1" dirty="0"/>
              <a:t>Law of </a:t>
            </a:r>
            <a:r>
              <a:rPr lang="fr-BE" b="1" dirty="0" err="1"/>
              <a:t>similarity</a:t>
            </a:r>
            <a:r>
              <a:rPr lang="fr-BE" b="1" dirty="0"/>
              <a:t> - </a:t>
            </a:r>
            <a:r>
              <a:rPr lang="en-US" b="1" dirty="0"/>
              <a:t>Key Gestalt Principles</a:t>
            </a:r>
            <a:endParaRPr lang="fr-BE" b="1" dirty="0"/>
          </a:p>
        </p:txBody>
      </p:sp>
      <p:sp>
        <p:nvSpPr>
          <p:cNvPr id="11273" name="Content Placeholder 2">
            <a:extLst>
              <a:ext uri="{FF2B5EF4-FFF2-40B4-BE49-F238E27FC236}">
                <a16:creationId xmlns:a16="http://schemas.microsoft.com/office/drawing/2014/main" id="{E1B0E58B-F592-446D-3A97-52B16F0CB520}"/>
              </a:ext>
            </a:extLst>
          </p:cNvPr>
          <p:cNvSpPr>
            <a:spLocks noGrp="1"/>
          </p:cNvSpPr>
          <p:nvPr>
            <p:ph sz="half" idx="1"/>
          </p:nvPr>
        </p:nvSpPr>
        <p:spPr>
          <a:xfrm>
            <a:off x="838199" y="1825625"/>
            <a:ext cx="5701145" cy="4351338"/>
          </a:xfrm>
        </p:spPr>
        <p:txBody>
          <a:bodyPr/>
          <a:lstStyle/>
          <a:p>
            <a:pPr marL="0" indent="0">
              <a:buNone/>
            </a:pPr>
            <a:r>
              <a:rPr lang="fr-BE" b="1" dirty="0"/>
              <a:t>Law of </a:t>
            </a:r>
            <a:r>
              <a:rPr lang="fr-BE" b="1" dirty="0" err="1"/>
              <a:t>similarity</a:t>
            </a:r>
            <a:r>
              <a:rPr lang="fr-BE" b="1" dirty="0"/>
              <a:t> – In web design</a:t>
            </a:r>
          </a:p>
          <a:p>
            <a:endParaRPr lang="en-US" dirty="0"/>
          </a:p>
        </p:txBody>
      </p:sp>
      <p:sp>
        <p:nvSpPr>
          <p:cNvPr id="4" name="TextBox 3">
            <a:extLst>
              <a:ext uri="{FF2B5EF4-FFF2-40B4-BE49-F238E27FC236}">
                <a16:creationId xmlns:a16="http://schemas.microsoft.com/office/drawing/2014/main" id="{45D939DE-30AB-C2DE-4435-4CDC6108D151}"/>
              </a:ext>
            </a:extLst>
          </p:cNvPr>
          <p:cNvSpPr txBox="1"/>
          <p:nvPr/>
        </p:nvSpPr>
        <p:spPr>
          <a:xfrm>
            <a:off x="4467990" y="6354375"/>
            <a:ext cx="3256020"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3"/>
              </a:rPr>
              <a:t>https://www.interaction-design.org/</a:t>
            </a:r>
            <a:r>
              <a:rPr lang="fr-BE" sz="1200" dirty="0">
                <a:latin typeface="Bahnschrift SemiLight" panose="020B0502040204020203" pitchFamily="34" charset="0"/>
              </a:rPr>
              <a:t> </a:t>
            </a:r>
          </a:p>
        </p:txBody>
      </p:sp>
      <p:pic>
        <p:nvPicPr>
          <p:cNvPr id="12290" name="Picture 2" descr="Screenshot of the IxDF website">
            <a:extLst>
              <a:ext uri="{FF2B5EF4-FFF2-40B4-BE49-F238E27FC236}">
                <a16:creationId xmlns:a16="http://schemas.microsoft.com/office/drawing/2014/main" id="{1BBEC3CE-61A3-AAE7-FAC9-CA4E06ADAE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447"/>
          <a:stretch>
            <a:fillRect/>
          </a:stretch>
        </p:blipFill>
        <p:spPr bwMode="auto">
          <a:xfrm>
            <a:off x="1612900" y="2386012"/>
            <a:ext cx="8966200" cy="365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747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66DAD-F8D6-6EFC-4D18-49A282940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E994C-58DE-2AA2-7473-47C758F15990}"/>
              </a:ext>
            </a:extLst>
          </p:cNvPr>
          <p:cNvSpPr>
            <a:spLocks noGrp="1"/>
          </p:cNvSpPr>
          <p:nvPr>
            <p:ph type="title"/>
          </p:nvPr>
        </p:nvSpPr>
        <p:spPr/>
        <p:txBody>
          <a:bodyPr/>
          <a:lstStyle/>
          <a:p>
            <a:r>
              <a:rPr lang="fr-BE" b="1" dirty="0"/>
              <a:t>Law of </a:t>
            </a:r>
            <a:r>
              <a:rPr lang="fr-BE" b="1" dirty="0" err="1"/>
              <a:t>similarity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85935F63-B601-0E34-3DA9-2872EAF7BF1D}"/>
              </a:ext>
            </a:extLst>
          </p:cNvPr>
          <p:cNvSpPr>
            <a:spLocks noGrp="1"/>
          </p:cNvSpPr>
          <p:nvPr>
            <p:ph idx="1"/>
          </p:nvPr>
        </p:nvSpPr>
        <p:spPr/>
        <p:txBody>
          <a:bodyPr>
            <a:normAutofit fontScale="77500" lnSpcReduction="20000"/>
          </a:bodyPr>
          <a:lstStyle/>
          <a:p>
            <a:pPr marL="0" indent="0" algn="l">
              <a:lnSpc>
                <a:spcPts val="3315"/>
              </a:lnSpc>
              <a:spcBef>
                <a:spcPts val="2250"/>
              </a:spcBef>
              <a:spcAft>
                <a:spcPts val="1800"/>
              </a:spcAft>
              <a:buNone/>
            </a:pPr>
            <a:r>
              <a:rPr lang="en-US" b="1" i="0" dirty="0">
                <a:solidFill>
                  <a:srgbClr val="1D1E22"/>
                </a:solidFill>
                <a:effectLst/>
              </a:rPr>
              <a:t>How to apply this law in UI/UX design:</a:t>
            </a:r>
          </a:p>
          <a:p>
            <a:pPr algn="l">
              <a:spcAft>
                <a:spcPts val="900"/>
              </a:spcAft>
              <a:buFont typeface="Arial" panose="020B0604020202020204" pitchFamily="34" charset="0"/>
              <a:buChar char="•"/>
            </a:pPr>
            <a:r>
              <a:rPr lang="en-US" b="1" i="0" dirty="0">
                <a:solidFill>
                  <a:srgbClr val="1D1E22"/>
                </a:solidFill>
                <a:effectLst/>
              </a:rPr>
              <a:t>Style all buttons or links that perform similar functions the same way </a:t>
            </a:r>
            <a:r>
              <a:rPr lang="en-US" b="0" i="0" dirty="0">
                <a:solidFill>
                  <a:srgbClr val="1D1E22"/>
                </a:solidFill>
                <a:effectLst/>
              </a:rPr>
              <a:t>(e.g., same color, size, and shape).</a:t>
            </a:r>
          </a:p>
          <a:p>
            <a:pPr algn="l">
              <a:spcAft>
                <a:spcPts val="900"/>
              </a:spcAft>
              <a:buFont typeface="Arial" panose="020B0604020202020204" pitchFamily="34" charset="0"/>
              <a:buChar char="•"/>
            </a:pPr>
            <a:r>
              <a:rPr lang="en-US" b="1" i="0" dirty="0">
                <a:solidFill>
                  <a:srgbClr val="1D1E22"/>
                </a:solidFill>
                <a:effectLst/>
              </a:rPr>
              <a:t>Use the same typography</a:t>
            </a:r>
            <a:r>
              <a:rPr lang="en-US" b="0" i="0" dirty="0">
                <a:solidFill>
                  <a:srgbClr val="1D1E22"/>
                </a:solidFill>
                <a:effectLst/>
              </a:rPr>
              <a:t> (font, size, and style) for related text elements (e.g., all headings, subheadings) to create a cohesive look.</a:t>
            </a:r>
          </a:p>
          <a:p>
            <a:pPr algn="l">
              <a:spcAft>
                <a:spcPts val="900"/>
              </a:spcAft>
              <a:buFont typeface="Arial" panose="020B0604020202020204" pitchFamily="34" charset="0"/>
              <a:buChar char="•"/>
            </a:pPr>
            <a:r>
              <a:rPr lang="en-US" b="1" i="0" dirty="0">
                <a:solidFill>
                  <a:srgbClr val="1D1E22"/>
                </a:solidFill>
                <a:effectLst/>
              </a:rPr>
              <a:t>Repeat visual styles</a:t>
            </a:r>
            <a:r>
              <a:rPr lang="en-US" b="0" i="0" dirty="0">
                <a:solidFill>
                  <a:srgbClr val="1D1E22"/>
                </a:solidFill>
                <a:effectLst/>
              </a:rPr>
              <a:t>: apply similar colors, shapes, and patterns to related elements across different sections of the UI.</a:t>
            </a:r>
          </a:p>
          <a:p>
            <a:pPr algn="l">
              <a:spcAft>
                <a:spcPts val="900"/>
              </a:spcAft>
              <a:buFont typeface="Arial" panose="020B0604020202020204" pitchFamily="34" charset="0"/>
              <a:buChar char="•"/>
            </a:pPr>
            <a:r>
              <a:rPr lang="en-US" b="1" i="0" dirty="0">
                <a:solidFill>
                  <a:srgbClr val="1D1E22"/>
                </a:solidFill>
                <a:effectLst/>
              </a:rPr>
              <a:t>Highlight differences</a:t>
            </a:r>
            <a:r>
              <a:rPr lang="en-US" b="0" i="0" dirty="0">
                <a:solidFill>
                  <a:srgbClr val="1D1E22"/>
                </a:solidFill>
                <a:effectLst/>
              </a:rPr>
              <a:t>: to make specific actions stand out, use contrasting styles (e.g., a unique color for a CTA button among similarly styled buttons).</a:t>
            </a:r>
          </a:p>
          <a:p>
            <a:pPr algn="l">
              <a:spcAft>
                <a:spcPts val="900"/>
              </a:spcAft>
              <a:buFont typeface="Arial" panose="020B0604020202020204" pitchFamily="34" charset="0"/>
              <a:buChar char="•"/>
            </a:pPr>
            <a:r>
              <a:rPr lang="en-US" b="1" i="0" dirty="0">
                <a:solidFill>
                  <a:srgbClr val="1D1E22"/>
                </a:solidFill>
                <a:effectLst/>
              </a:rPr>
              <a:t>Use visual cues</a:t>
            </a:r>
            <a:r>
              <a:rPr lang="en-US" b="0" i="0" dirty="0">
                <a:solidFill>
                  <a:srgbClr val="1D1E22"/>
                </a:solidFill>
                <a:effectLst/>
              </a:rPr>
              <a:t>: in complex interfaces, use icons, colors, or shapes consistently to indicate similar actions or functions.</a:t>
            </a:r>
          </a:p>
        </p:txBody>
      </p:sp>
    </p:spTree>
    <p:extLst>
      <p:ext uri="{BB962C8B-B14F-4D97-AF65-F5344CB8AC3E}">
        <p14:creationId xmlns:p14="http://schemas.microsoft.com/office/powerpoint/2010/main" val="1995227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65C40-DF6F-6EB0-0E90-FD22E1604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BFB7DE-8665-06DB-19D9-3145B4C5B5D7}"/>
              </a:ext>
            </a:extLst>
          </p:cNvPr>
          <p:cNvSpPr>
            <a:spLocks noGrp="1"/>
          </p:cNvSpPr>
          <p:nvPr>
            <p:ph type="title"/>
          </p:nvPr>
        </p:nvSpPr>
        <p:spPr>
          <a:xfrm>
            <a:off x="838200" y="365125"/>
            <a:ext cx="10515600" cy="1325563"/>
          </a:xfrm>
        </p:spPr>
        <p:txBody>
          <a:bodyPr anchor="ctr">
            <a:normAutofit/>
          </a:bodyPr>
          <a:lstStyle/>
          <a:p>
            <a:r>
              <a:rPr lang="fr-BE" b="1" dirty="0"/>
              <a:t>Law of Common </a:t>
            </a:r>
            <a:r>
              <a:rPr lang="fr-BE" b="1" dirty="0" err="1"/>
              <a:t>Regions</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7ABD8D5C-EBDD-2399-E487-3687CEBC2F3D}"/>
              </a:ext>
            </a:extLst>
          </p:cNvPr>
          <p:cNvSpPr>
            <a:spLocks noGrp="1"/>
          </p:cNvSpPr>
          <p:nvPr>
            <p:ph sz="half" idx="1"/>
          </p:nvPr>
        </p:nvSpPr>
        <p:spPr>
          <a:xfrm>
            <a:off x="838200" y="1825625"/>
            <a:ext cx="5181600" cy="4351338"/>
          </a:xfrm>
        </p:spPr>
        <p:txBody>
          <a:bodyPr>
            <a:normAutofit/>
          </a:bodyPr>
          <a:lstStyle/>
          <a:p>
            <a:pPr>
              <a:spcAft>
                <a:spcPts val="1800"/>
              </a:spcAft>
            </a:pPr>
            <a:r>
              <a:rPr lang="en-US" b="0" i="0" dirty="0">
                <a:effectLst/>
              </a:rPr>
              <a:t>Close to </a:t>
            </a:r>
            <a:r>
              <a:rPr lang="fr-BE" b="1" dirty="0"/>
              <a:t>Law of </a:t>
            </a:r>
            <a:r>
              <a:rPr lang="fr-BE" b="1" dirty="0" err="1"/>
              <a:t>similarity</a:t>
            </a:r>
            <a:r>
              <a:rPr lang="fr-BE" b="1" dirty="0"/>
              <a:t> </a:t>
            </a:r>
            <a:endParaRPr lang="en-US" b="0" i="0" dirty="0">
              <a:effectLst/>
            </a:endParaRPr>
          </a:p>
          <a:p>
            <a:r>
              <a:rPr lang="en-US" b="0" i="0" dirty="0">
                <a:effectLst/>
              </a:rPr>
              <a:t>The Law of Common Regions refers to the tendency of our brains to group elements together when they are located within a shared boundary or enclosure. </a:t>
            </a:r>
            <a:endParaRPr lang="fr-BE" dirty="0"/>
          </a:p>
        </p:txBody>
      </p:sp>
      <p:grpSp>
        <p:nvGrpSpPr>
          <p:cNvPr id="6" name="Group 5">
            <a:extLst>
              <a:ext uri="{FF2B5EF4-FFF2-40B4-BE49-F238E27FC236}">
                <a16:creationId xmlns:a16="http://schemas.microsoft.com/office/drawing/2014/main" id="{20268978-F9CB-3B3A-9BD4-C33735BC1A3F}"/>
              </a:ext>
            </a:extLst>
          </p:cNvPr>
          <p:cNvGrpSpPr/>
          <p:nvPr/>
        </p:nvGrpSpPr>
        <p:grpSpPr>
          <a:xfrm>
            <a:off x="6426200" y="3121025"/>
            <a:ext cx="4927600" cy="1760537"/>
            <a:chOff x="457200" y="2806700"/>
            <a:chExt cx="7162800" cy="2540000"/>
          </a:xfrm>
        </p:grpSpPr>
        <p:sp>
          <p:nvSpPr>
            <p:cNvPr id="7" name="Oval 6">
              <a:extLst>
                <a:ext uri="{FF2B5EF4-FFF2-40B4-BE49-F238E27FC236}">
                  <a16:creationId xmlns:a16="http://schemas.microsoft.com/office/drawing/2014/main" id="{23388DD3-78A3-3170-84C7-2373F7835773}"/>
                </a:ext>
              </a:extLst>
            </p:cNvPr>
            <p:cNvSpPr/>
            <p:nvPr/>
          </p:nvSpPr>
          <p:spPr>
            <a:xfrm>
              <a:off x="609600" y="3022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Oval 7">
              <a:extLst>
                <a:ext uri="{FF2B5EF4-FFF2-40B4-BE49-F238E27FC236}">
                  <a16:creationId xmlns:a16="http://schemas.microsoft.com/office/drawing/2014/main" id="{00E7489E-B80E-B82A-FDEA-218711570FC0}"/>
                </a:ext>
              </a:extLst>
            </p:cNvPr>
            <p:cNvSpPr/>
            <p:nvPr/>
          </p:nvSpPr>
          <p:spPr>
            <a:xfrm>
              <a:off x="609600" y="3784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Oval 8">
              <a:extLst>
                <a:ext uri="{FF2B5EF4-FFF2-40B4-BE49-F238E27FC236}">
                  <a16:creationId xmlns:a16="http://schemas.microsoft.com/office/drawing/2014/main" id="{EB863FC0-529D-E4BD-44C9-D9585631D9CD}"/>
                </a:ext>
              </a:extLst>
            </p:cNvPr>
            <p:cNvSpPr/>
            <p:nvPr/>
          </p:nvSpPr>
          <p:spPr>
            <a:xfrm>
              <a:off x="609600" y="4546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Oval 9">
              <a:extLst>
                <a:ext uri="{FF2B5EF4-FFF2-40B4-BE49-F238E27FC236}">
                  <a16:creationId xmlns:a16="http://schemas.microsoft.com/office/drawing/2014/main" id="{4E50E9EB-F861-F492-3989-A2A1C55B19F4}"/>
                </a:ext>
              </a:extLst>
            </p:cNvPr>
            <p:cNvSpPr/>
            <p:nvPr/>
          </p:nvSpPr>
          <p:spPr>
            <a:xfrm>
              <a:off x="1358900" y="3022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Oval 10">
              <a:extLst>
                <a:ext uri="{FF2B5EF4-FFF2-40B4-BE49-F238E27FC236}">
                  <a16:creationId xmlns:a16="http://schemas.microsoft.com/office/drawing/2014/main" id="{C2C6CF66-7F32-73B0-0538-375F284912E0}"/>
                </a:ext>
              </a:extLst>
            </p:cNvPr>
            <p:cNvSpPr/>
            <p:nvPr/>
          </p:nvSpPr>
          <p:spPr>
            <a:xfrm>
              <a:off x="1358900" y="3784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Oval 11">
              <a:extLst>
                <a:ext uri="{FF2B5EF4-FFF2-40B4-BE49-F238E27FC236}">
                  <a16:creationId xmlns:a16="http://schemas.microsoft.com/office/drawing/2014/main" id="{722ECB72-FCC8-B8A3-58EC-B8ADEC0DEBA1}"/>
                </a:ext>
              </a:extLst>
            </p:cNvPr>
            <p:cNvSpPr/>
            <p:nvPr/>
          </p:nvSpPr>
          <p:spPr>
            <a:xfrm>
              <a:off x="1358900" y="4546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Oval 12">
              <a:extLst>
                <a:ext uri="{FF2B5EF4-FFF2-40B4-BE49-F238E27FC236}">
                  <a16:creationId xmlns:a16="http://schemas.microsoft.com/office/drawing/2014/main" id="{01257DA0-F37F-D2AA-4619-C7B61F2DA5C8}"/>
                </a:ext>
              </a:extLst>
            </p:cNvPr>
            <p:cNvSpPr/>
            <p:nvPr/>
          </p:nvSpPr>
          <p:spPr>
            <a:xfrm>
              <a:off x="2108200" y="3022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Oval 13">
              <a:extLst>
                <a:ext uri="{FF2B5EF4-FFF2-40B4-BE49-F238E27FC236}">
                  <a16:creationId xmlns:a16="http://schemas.microsoft.com/office/drawing/2014/main" id="{052AB04E-DB34-520B-5343-8B75CBFE9831}"/>
                </a:ext>
              </a:extLst>
            </p:cNvPr>
            <p:cNvSpPr/>
            <p:nvPr/>
          </p:nvSpPr>
          <p:spPr>
            <a:xfrm>
              <a:off x="2108200" y="3784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Oval 14">
              <a:extLst>
                <a:ext uri="{FF2B5EF4-FFF2-40B4-BE49-F238E27FC236}">
                  <a16:creationId xmlns:a16="http://schemas.microsoft.com/office/drawing/2014/main" id="{457E7E93-3602-5144-F25D-F32F4A13634E}"/>
                </a:ext>
              </a:extLst>
            </p:cNvPr>
            <p:cNvSpPr/>
            <p:nvPr/>
          </p:nvSpPr>
          <p:spPr>
            <a:xfrm>
              <a:off x="2108200" y="4546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Oval 15">
              <a:extLst>
                <a:ext uri="{FF2B5EF4-FFF2-40B4-BE49-F238E27FC236}">
                  <a16:creationId xmlns:a16="http://schemas.microsoft.com/office/drawing/2014/main" id="{DA42B99E-693A-C5A5-0759-DC3F22BD01F6}"/>
                </a:ext>
              </a:extLst>
            </p:cNvPr>
            <p:cNvSpPr/>
            <p:nvPr/>
          </p:nvSpPr>
          <p:spPr>
            <a:xfrm>
              <a:off x="2857500" y="3022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Oval 16">
              <a:extLst>
                <a:ext uri="{FF2B5EF4-FFF2-40B4-BE49-F238E27FC236}">
                  <a16:creationId xmlns:a16="http://schemas.microsoft.com/office/drawing/2014/main" id="{AF8743B2-B25C-CA9B-3E1F-879A0814571E}"/>
                </a:ext>
              </a:extLst>
            </p:cNvPr>
            <p:cNvSpPr/>
            <p:nvPr/>
          </p:nvSpPr>
          <p:spPr>
            <a:xfrm>
              <a:off x="2857500" y="3784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Oval 17">
              <a:extLst>
                <a:ext uri="{FF2B5EF4-FFF2-40B4-BE49-F238E27FC236}">
                  <a16:creationId xmlns:a16="http://schemas.microsoft.com/office/drawing/2014/main" id="{77A5B953-DA9F-411F-A032-522F0B2210E7}"/>
                </a:ext>
              </a:extLst>
            </p:cNvPr>
            <p:cNvSpPr/>
            <p:nvPr/>
          </p:nvSpPr>
          <p:spPr>
            <a:xfrm>
              <a:off x="2857500" y="4546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Oval 18">
              <a:extLst>
                <a:ext uri="{FF2B5EF4-FFF2-40B4-BE49-F238E27FC236}">
                  <a16:creationId xmlns:a16="http://schemas.microsoft.com/office/drawing/2014/main" id="{669FD794-A099-890C-62A8-677CBA438B2C}"/>
                </a:ext>
              </a:extLst>
            </p:cNvPr>
            <p:cNvSpPr/>
            <p:nvPr/>
          </p:nvSpPr>
          <p:spPr>
            <a:xfrm>
              <a:off x="3606800" y="3022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0" name="Oval 19">
              <a:extLst>
                <a:ext uri="{FF2B5EF4-FFF2-40B4-BE49-F238E27FC236}">
                  <a16:creationId xmlns:a16="http://schemas.microsoft.com/office/drawing/2014/main" id="{15BAAD37-3AD2-DC9D-1DF1-89C91E069616}"/>
                </a:ext>
              </a:extLst>
            </p:cNvPr>
            <p:cNvSpPr/>
            <p:nvPr/>
          </p:nvSpPr>
          <p:spPr>
            <a:xfrm>
              <a:off x="3606800" y="3784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1" name="Oval 20">
              <a:extLst>
                <a:ext uri="{FF2B5EF4-FFF2-40B4-BE49-F238E27FC236}">
                  <a16:creationId xmlns:a16="http://schemas.microsoft.com/office/drawing/2014/main" id="{1C6867BD-92FE-DD80-2BA1-79919BC75336}"/>
                </a:ext>
              </a:extLst>
            </p:cNvPr>
            <p:cNvSpPr/>
            <p:nvPr/>
          </p:nvSpPr>
          <p:spPr>
            <a:xfrm>
              <a:off x="3606800" y="4546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2" name="Oval 21">
              <a:extLst>
                <a:ext uri="{FF2B5EF4-FFF2-40B4-BE49-F238E27FC236}">
                  <a16:creationId xmlns:a16="http://schemas.microsoft.com/office/drawing/2014/main" id="{E02F8A84-F27F-61A6-32FD-AE54BD027B8D}"/>
                </a:ext>
              </a:extLst>
            </p:cNvPr>
            <p:cNvSpPr/>
            <p:nvPr/>
          </p:nvSpPr>
          <p:spPr>
            <a:xfrm>
              <a:off x="4584700" y="3022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Oval 22">
              <a:extLst>
                <a:ext uri="{FF2B5EF4-FFF2-40B4-BE49-F238E27FC236}">
                  <a16:creationId xmlns:a16="http://schemas.microsoft.com/office/drawing/2014/main" id="{4D66BAB1-5EB9-53A8-DE9E-5718325DE71D}"/>
                </a:ext>
              </a:extLst>
            </p:cNvPr>
            <p:cNvSpPr/>
            <p:nvPr/>
          </p:nvSpPr>
          <p:spPr>
            <a:xfrm>
              <a:off x="4584700" y="3784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Oval 23">
              <a:extLst>
                <a:ext uri="{FF2B5EF4-FFF2-40B4-BE49-F238E27FC236}">
                  <a16:creationId xmlns:a16="http://schemas.microsoft.com/office/drawing/2014/main" id="{22872ADF-8241-AE01-13B1-FF1B5A560676}"/>
                </a:ext>
              </a:extLst>
            </p:cNvPr>
            <p:cNvSpPr/>
            <p:nvPr/>
          </p:nvSpPr>
          <p:spPr>
            <a:xfrm>
              <a:off x="4584700" y="4546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5" name="Oval 24">
              <a:extLst>
                <a:ext uri="{FF2B5EF4-FFF2-40B4-BE49-F238E27FC236}">
                  <a16:creationId xmlns:a16="http://schemas.microsoft.com/office/drawing/2014/main" id="{8398DC1B-49F7-D142-346B-BC3286BDBBCA}"/>
                </a:ext>
              </a:extLst>
            </p:cNvPr>
            <p:cNvSpPr/>
            <p:nvPr/>
          </p:nvSpPr>
          <p:spPr>
            <a:xfrm>
              <a:off x="5334000" y="3022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6" name="Oval 25">
              <a:extLst>
                <a:ext uri="{FF2B5EF4-FFF2-40B4-BE49-F238E27FC236}">
                  <a16:creationId xmlns:a16="http://schemas.microsoft.com/office/drawing/2014/main" id="{7EE044B7-D921-F0F0-27AB-A71837EEF3AC}"/>
                </a:ext>
              </a:extLst>
            </p:cNvPr>
            <p:cNvSpPr/>
            <p:nvPr/>
          </p:nvSpPr>
          <p:spPr>
            <a:xfrm>
              <a:off x="5334000" y="3784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7" name="Oval 26">
              <a:extLst>
                <a:ext uri="{FF2B5EF4-FFF2-40B4-BE49-F238E27FC236}">
                  <a16:creationId xmlns:a16="http://schemas.microsoft.com/office/drawing/2014/main" id="{1A632647-43E4-0B56-B9B8-3B03F990DCE9}"/>
                </a:ext>
              </a:extLst>
            </p:cNvPr>
            <p:cNvSpPr/>
            <p:nvPr/>
          </p:nvSpPr>
          <p:spPr>
            <a:xfrm>
              <a:off x="5334000" y="4546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8" name="Oval 27">
              <a:extLst>
                <a:ext uri="{FF2B5EF4-FFF2-40B4-BE49-F238E27FC236}">
                  <a16:creationId xmlns:a16="http://schemas.microsoft.com/office/drawing/2014/main" id="{EBE1DC6E-AD0C-2DB3-E967-FB5C9FA040A8}"/>
                </a:ext>
              </a:extLst>
            </p:cNvPr>
            <p:cNvSpPr/>
            <p:nvPr/>
          </p:nvSpPr>
          <p:spPr>
            <a:xfrm>
              <a:off x="6083300" y="3022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9" name="Oval 28">
              <a:extLst>
                <a:ext uri="{FF2B5EF4-FFF2-40B4-BE49-F238E27FC236}">
                  <a16:creationId xmlns:a16="http://schemas.microsoft.com/office/drawing/2014/main" id="{7BDFABED-D6EF-3552-7680-E61F386CF1D1}"/>
                </a:ext>
              </a:extLst>
            </p:cNvPr>
            <p:cNvSpPr/>
            <p:nvPr/>
          </p:nvSpPr>
          <p:spPr>
            <a:xfrm>
              <a:off x="6083300" y="3784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0" name="Oval 29">
              <a:extLst>
                <a:ext uri="{FF2B5EF4-FFF2-40B4-BE49-F238E27FC236}">
                  <a16:creationId xmlns:a16="http://schemas.microsoft.com/office/drawing/2014/main" id="{3F62D3A0-17D3-4A48-123F-DD77F872C8D5}"/>
                </a:ext>
              </a:extLst>
            </p:cNvPr>
            <p:cNvSpPr/>
            <p:nvPr/>
          </p:nvSpPr>
          <p:spPr>
            <a:xfrm>
              <a:off x="6083300" y="4546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1" name="Oval 30">
              <a:extLst>
                <a:ext uri="{FF2B5EF4-FFF2-40B4-BE49-F238E27FC236}">
                  <a16:creationId xmlns:a16="http://schemas.microsoft.com/office/drawing/2014/main" id="{A2D3FBC0-2A26-D45D-719E-BF8A73695D12}"/>
                </a:ext>
              </a:extLst>
            </p:cNvPr>
            <p:cNvSpPr/>
            <p:nvPr/>
          </p:nvSpPr>
          <p:spPr>
            <a:xfrm>
              <a:off x="6832600" y="3022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2" name="Oval 31">
              <a:extLst>
                <a:ext uri="{FF2B5EF4-FFF2-40B4-BE49-F238E27FC236}">
                  <a16:creationId xmlns:a16="http://schemas.microsoft.com/office/drawing/2014/main" id="{9C544CB8-4017-45E5-CF5F-22379C13915E}"/>
                </a:ext>
              </a:extLst>
            </p:cNvPr>
            <p:cNvSpPr/>
            <p:nvPr/>
          </p:nvSpPr>
          <p:spPr>
            <a:xfrm>
              <a:off x="6832600" y="3784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3" name="Oval 32">
              <a:extLst>
                <a:ext uri="{FF2B5EF4-FFF2-40B4-BE49-F238E27FC236}">
                  <a16:creationId xmlns:a16="http://schemas.microsoft.com/office/drawing/2014/main" id="{E345D7B2-996D-3853-91F3-94DFE456C5A7}"/>
                </a:ext>
              </a:extLst>
            </p:cNvPr>
            <p:cNvSpPr/>
            <p:nvPr/>
          </p:nvSpPr>
          <p:spPr>
            <a:xfrm>
              <a:off x="6832600" y="4546600"/>
              <a:ext cx="609600" cy="6096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4" name="Rectangle 33">
              <a:extLst>
                <a:ext uri="{FF2B5EF4-FFF2-40B4-BE49-F238E27FC236}">
                  <a16:creationId xmlns:a16="http://schemas.microsoft.com/office/drawing/2014/main" id="{C0747BBD-2DF2-FE33-CB5E-5ED805838FC0}"/>
                </a:ext>
              </a:extLst>
            </p:cNvPr>
            <p:cNvSpPr/>
            <p:nvPr/>
          </p:nvSpPr>
          <p:spPr>
            <a:xfrm>
              <a:off x="457200" y="2806700"/>
              <a:ext cx="3886200" cy="254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5" name="Rectangle 34">
              <a:extLst>
                <a:ext uri="{FF2B5EF4-FFF2-40B4-BE49-F238E27FC236}">
                  <a16:creationId xmlns:a16="http://schemas.microsoft.com/office/drawing/2014/main" id="{A40C422D-2BD9-AE97-ADCE-AC86614FD44D}"/>
                </a:ext>
              </a:extLst>
            </p:cNvPr>
            <p:cNvSpPr/>
            <p:nvPr/>
          </p:nvSpPr>
          <p:spPr>
            <a:xfrm>
              <a:off x="4445000" y="2806700"/>
              <a:ext cx="3175000" cy="2540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a:p>
          </p:txBody>
        </p:sp>
      </p:grpSp>
    </p:spTree>
    <p:extLst>
      <p:ext uri="{BB962C8B-B14F-4D97-AF65-F5344CB8AC3E}">
        <p14:creationId xmlns:p14="http://schemas.microsoft.com/office/powerpoint/2010/main" val="3482544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64CFD-D57C-E46C-D495-DC369FA320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DAD15-E145-C947-177D-B846134B2400}"/>
              </a:ext>
            </a:extLst>
          </p:cNvPr>
          <p:cNvSpPr>
            <a:spLocks noGrp="1"/>
          </p:cNvSpPr>
          <p:nvPr>
            <p:ph type="title"/>
          </p:nvPr>
        </p:nvSpPr>
        <p:spPr/>
        <p:txBody>
          <a:bodyPr/>
          <a:lstStyle/>
          <a:p>
            <a:r>
              <a:rPr lang="fr-BE" dirty="0"/>
              <a:t>Font types  - </a:t>
            </a:r>
            <a:r>
              <a:rPr lang="fr-BE" dirty="0" err="1"/>
              <a:t>Typography</a:t>
            </a:r>
            <a:endParaRPr lang="fr-BE" dirty="0"/>
          </a:p>
        </p:txBody>
      </p:sp>
      <p:sp>
        <p:nvSpPr>
          <p:cNvPr id="6" name="Content Placeholder 3">
            <a:extLst>
              <a:ext uri="{FF2B5EF4-FFF2-40B4-BE49-F238E27FC236}">
                <a16:creationId xmlns:a16="http://schemas.microsoft.com/office/drawing/2014/main" id="{6F88C511-92DC-9179-EC7B-4DBBF3173725}"/>
              </a:ext>
            </a:extLst>
          </p:cNvPr>
          <p:cNvSpPr txBox="1">
            <a:spLocks/>
          </p:cNvSpPr>
          <p:nvPr/>
        </p:nvSpPr>
        <p:spPr>
          <a:xfrm>
            <a:off x="838199" y="1825625"/>
            <a:ext cx="57245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Serif</a:t>
            </a:r>
            <a:r>
              <a:rPr lang="en-US" sz="1800" dirty="0"/>
              <a:t>: Traditional and formal, with small strokes on letters. Used by brands like The New York Times and J.P. Morgan. Examples: Times New Roman, Garamond.</a:t>
            </a:r>
          </a:p>
          <a:p>
            <a:r>
              <a:rPr lang="en-US" sz="1800" b="1" dirty="0"/>
              <a:t>Sans-seri</a:t>
            </a:r>
            <a:r>
              <a:rPr lang="en-US" sz="1800" dirty="0"/>
              <a:t>f: Modern and clean, often used by tech brands (Airbnb, Target). Examples: Helvetica, Arial, Calibri.</a:t>
            </a:r>
          </a:p>
          <a:p>
            <a:r>
              <a:rPr lang="en-US" sz="1800" b="1" dirty="0"/>
              <a:t>Script</a:t>
            </a:r>
            <a:r>
              <a:rPr lang="en-US" sz="1800" dirty="0"/>
              <a:t>: Flowing, cursive style for decorative use. Examples: Snell Roundhand, Pacifico, </a:t>
            </a:r>
            <a:r>
              <a:rPr lang="en-US" sz="1800" dirty="0" err="1"/>
              <a:t>Scriptina</a:t>
            </a:r>
            <a:r>
              <a:rPr lang="en-US" sz="1800" dirty="0"/>
              <a:t>.</a:t>
            </a:r>
          </a:p>
          <a:p>
            <a:r>
              <a:rPr lang="en-US" sz="1800" b="1" dirty="0"/>
              <a:t>Monospace</a:t>
            </a:r>
            <a:r>
              <a:rPr lang="en-US" sz="1800" dirty="0"/>
              <a:t>: Fixed-width letters, often used in coding. Examples: Courier, Source Code Pro.</a:t>
            </a:r>
          </a:p>
          <a:p>
            <a:r>
              <a:rPr lang="en-US" sz="1800" b="1" dirty="0"/>
              <a:t>Display</a:t>
            </a:r>
            <a:r>
              <a:rPr lang="en-US" sz="1800" dirty="0"/>
              <a:t>: </a:t>
            </a:r>
            <a:r>
              <a:rPr lang="fr-BE" sz="1800" dirty="0" err="1"/>
              <a:t>Also</a:t>
            </a:r>
            <a:r>
              <a:rPr lang="fr-BE" sz="1800" dirty="0"/>
              <a:t> </a:t>
            </a:r>
            <a:r>
              <a:rPr lang="fr-BE" sz="1800" dirty="0" err="1"/>
              <a:t>known</a:t>
            </a:r>
            <a:r>
              <a:rPr lang="fr-BE" sz="1800" dirty="0"/>
              <a:t> as </a:t>
            </a:r>
            <a:r>
              <a:rPr lang="fr-BE" sz="1800" b="1" dirty="0" err="1"/>
              <a:t>decorative</a:t>
            </a:r>
            <a:r>
              <a:rPr lang="fr-BE" sz="1800" dirty="0"/>
              <a:t>, </a:t>
            </a:r>
            <a:r>
              <a:rPr lang="en-US" sz="1800" dirty="0"/>
              <a:t>great for logos and banners. Examples: Clearview, Johnston, Skywalker.</a:t>
            </a:r>
            <a:endParaRPr lang="fr-BE" sz="1800" dirty="0"/>
          </a:p>
          <a:p>
            <a:endParaRPr lang="fr-BE" sz="1800" dirty="0"/>
          </a:p>
        </p:txBody>
      </p:sp>
      <p:pic>
        <p:nvPicPr>
          <p:cNvPr id="7" name="Picture 2" descr="A variety of fonts with different types of fonts&#10;&#10;AI-generated content may be incorrect.">
            <a:extLst>
              <a:ext uri="{FF2B5EF4-FFF2-40B4-BE49-F238E27FC236}">
                <a16:creationId xmlns:a16="http://schemas.microsoft.com/office/drawing/2014/main" id="{023FFB51-4FEE-2136-6958-CD4045D45A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62724" y="2518061"/>
            <a:ext cx="5181600" cy="2966466"/>
          </a:xfrm>
          <a:prstGeom prst="rect">
            <a:avLst/>
          </a:prstGeom>
          <a:solidFill>
            <a:srgbClr val="FFFFFF"/>
          </a:solidFill>
        </p:spPr>
      </p:pic>
      <p:sp>
        <p:nvSpPr>
          <p:cNvPr id="3" name="TextBox 2">
            <a:extLst>
              <a:ext uri="{FF2B5EF4-FFF2-40B4-BE49-F238E27FC236}">
                <a16:creationId xmlns:a16="http://schemas.microsoft.com/office/drawing/2014/main" id="{8E99F79A-263A-15E8-EA07-7B796CB92BF6}"/>
              </a:ext>
            </a:extLst>
          </p:cNvPr>
          <p:cNvSpPr txBox="1"/>
          <p:nvPr/>
        </p:nvSpPr>
        <p:spPr>
          <a:xfrm>
            <a:off x="8233063" y="5759450"/>
            <a:ext cx="3882737" cy="646331"/>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https://discuss.boardinfinity.com/t/getting-good-with-css-part-2/4741</a:t>
            </a:r>
            <a:r>
              <a:rPr lang="fr-BE" sz="1200" dirty="0">
                <a:latin typeface="Bahnschrift SemiLight" panose="020B0502040204020203" pitchFamily="34" charset="0"/>
              </a:rPr>
              <a:t> </a:t>
            </a:r>
          </a:p>
          <a:p>
            <a:r>
              <a:rPr lang="fr-BE" sz="1200" dirty="0">
                <a:latin typeface="Bahnschrift SemiLight" panose="020B0502040204020203" pitchFamily="34" charset="0"/>
              </a:rPr>
              <a:t> </a:t>
            </a:r>
          </a:p>
        </p:txBody>
      </p:sp>
    </p:spTree>
    <p:extLst>
      <p:ext uri="{BB962C8B-B14F-4D97-AF65-F5344CB8AC3E}">
        <p14:creationId xmlns:p14="http://schemas.microsoft.com/office/powerpoint/2010/main" val="32197570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AAD1F-9D1E-68AC-DBCB-6562923AF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7C6EE-9880-8CA1-E8B0-34848A163FDF}"/>
              </a:ext>
            </a:extLst>
          </p:cNvPr>
          <p:cNvSpPr>
            <a:spLocks noGrp="1"/>
          </p:cNvSpPr>
          <p:nvPr>
            <p:ph type="title"/>
          </p:nvPr>
        </p:nvSpPr>
        <p:spPr>
          <a:xfrm>
            <a:off x="838200" y="365125"/>
            <a:ext cx="10515600" cy="1325563"/>
          </a:xfrm>
        </p:spPr>
        <p:txBody>
          <a:bodyPr anchor="ctr">
            <a:normAutofit/>
          </a:bodyPr>
          <a:lstStyle/>
          <a:p>
            <a:r>
              <a:rPr lang="fr-BE" b="1" dirty="0"/>
              <a:t>Law of Common </a:t>
            </a:r>
            <a:r>
              <a:rPr lang="fr-BE" b="1" dirty="0" err="1"/>
              <a:t>Regions</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BFFC26D2-F12F-986D-5A94-7251E07718AD}"/>
              </a:ext>
            </a:extLst>
          </p:cNvPr>
          <p:cNvSpPr>
            <a:spLocks noGrp="1"/>
          </p:cNvSpPr>
          <p:nvPr>
            <p:ph sz="half" idx="1"/>
          </p:nvPr>
        </p:nvSpPr>
        <p:spPr>
          <a:xfrm>
            <a:off x="838200" y="1825625"/>
            <a:ext cx="7128164" cy="4351338"/>
          </a:xfrm>
        </p:spPr>
        <p:txBody>
          <a:bodyPr>
            <a:normAutofit/>
          </a:bodyPr>
          <a:lstStyle/>
          <a:p>
            <a:pPr marL="0" indent="0">
              <a:buNone/>
            </a:pPr>
            <a:r>
              <a:rPr lang="fr-BE" b="1" dirty="0"/>
              <a:t>Law of </a:t>
            </a:r>
            <a:r>
              <a:rPr lang="fr-BE" b="1" i="0" dirty="0">
                <a:solidFill>
                  <a:srgbClr val="1D1E22"/>
                </a:solidFill>
                <a:effectLst/>
                <a:latin typeface="Regolapro"/>
              </a:rPr>
              <a:t>Common </a:t>
            </a:r>
            <a:r>
              <a:rPr lang="fr-BE" b="1" i="0" dirty="0" err="1">
                <a:solidFill>
                  <a:srgbClr val="1D1E22"/>
                </a:solidFill>
                <a:effectLst/>
                <a:latin typeface="Regolapro"/>
              </a:rPr>
              <a:t>Regions</a:t>
            </a:r>
            <a:r>
              <a:rPr lang="fr-BE" b="1" dirty="0"/>
              <a:t>– In web design</a:t>
            </a:r>
          </a:p>
          <a:p>
            <a:endParaRPr lang="fr-BE" dirty="0"/>
          </a:p>
        </p:txBody>
      </p:sp>
      <p:pic>
        <p:nvPicPr>
          <p:cNvPr id="2050" name="Picture 2" descr="Gestalt product design principles: common region example">
            <a:extLst>
              <a:ext uri="{FF2B5EF4-FFF2-40B4-BE49-F238E27FC236}">
                <a16:creationId xmlns:a16="http://schemas.microsoft.com/office/drawing/2014/main" id="{5249EE2D-CF2A-C253-6B1A-AF336F54C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716" y="2531630"/>
            <a:ext cx="7938567" cy="3780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0F18A7-124B-2173-648D-2D69AA637A98}"/>
              </a:ext>
            </a:extLst>
          </p:cNvPr>
          <p:cNvSpPr txBox="1"/>
          <p:nvPr/>
        </p:nvSpPr>
        <p:spPr>
          <a:xfrm>
            <a:off x="4762942" y="6517501"/>
            <a:ext cx="2666114"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https://www.pinterest.com/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17141350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3231C-1B75-1BD8-A47F-76306FEA9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0F839-E44C-5273-1333-CAE1A555975F}"/>
              </a:ext>
            </a:extLst>
          </p:cNvPr>
          <p:cNvSpPr>
            <a:spLocks noGrp="1"/>
          </p:cNvSpPr>
          <p:nvPr>
            <p:ph type="title"/>
          </p:nvPr>
        </p:nvSpPr>
        <p:spPr/>
        <p:txBody>
          <a:bodyPr/>
          <a:lstStyle/>
          <a:p>
            <a:r>
              <a:rPr lang="fr-BE" b="1" dirty="0"/>
              <a:t>Law of Common </a:t>
            </a:r>
            <a:r>
              <a:rPr lang="fr-BE" b="1" dirty="0" err="1"/>
              <a:t>Regions</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9B0A11B9-BDC0-852F-4C0B-68A7D9E4D4BB}"/>
              </a:ext>
            </a:extLst>
          </p:cNvPr>
          <p:cNvSpPr>
            <a:spLocks noGrp="1"/>
          </p:cNvSpPr>
          <p:nvPr>
            <p:ph idx="1"/>
          </p:nvPr>
        </p:nvSpPr>
        <p:spPr/>
        <p:txBody>
          <a:bodyPr>
            <a:normAutofit fontScale="77500" lnSpcReduction="20000"/>
          </a:bodyPr>
          <a:lstStyle/>
          <a:p>
            <a:pPr marL="0" indent="0" algn="l">
              <a:lnSpc>
                <a:spcPts val="3315"/>
              </a:lnSpc>
              <a:spcBef>
                <a:spcPts val="2250"/>
              </a:spcBef>
              <a:spcAft>
                <a:spcPts val="1800"/>
              </a:spcAft>
              <a:buNone/>
            </a:pPr>
            <a:r>
              <a:rPr lang="en-US" b="1" i="0" dirty="0">
                <a:solidFill>
                  <a:srgbClr val="1D1E22"/>
                </a:solidFill>
                <a:effectLst/>
              </a:rPr>
              <a:t>How to apply this law in UI/UX design:</a:t>
            </a:r>
          </a:p>
          <a:p>
            <a:pPr algn="l">
              <a:spcAft>
                <a:spcPts val="900"/>
              </a:spcAft>
              <a:buFont typeface="Arial" panose="020B0604020202020204" pitchFamily="34" charset="0"/>
              <a:buChar char="•"/>
            </a:pPr>
            <a:r>
              <a:rPr lang="en-US" b="1" i="0" dirty="0">
                <a:solidFill>
                  <a:srgbClr val="1D1E22"/>
                </a:solidFill>
                <a:effectLst/>
              </a:rPr>
              <a:t>Use containers or boxes</a:t>
            </a:r>
            <a:r>
              <a:rPr lang="en-US" b="0" i="0" dirty="0">
                <a:solidFill>
                  <a:srgbClr val="1D1E22"/>
                </a:solidFill>
                <a:effectLst/>
              </a:rPr>
              <a:t>: group related elements, such as form fields or products, in clearly defined containers or regions.</a:t>
            </a:r>
          </a:p>
          <a:p>
            <a:pPr algn="l">
              <a:spcAft>
                <a:spcPts val="900"/>
              </a:spcAft>
              <a:buFont typeface="Arial" panose="020B0604020202020204" pitchFamily="34" charset="0"/>
              <a:buChar char="•"/>
            </a:pPr>
            <a:r>
              <a:rPr lang="en-US" b="1" i="0" dirty="0">
                <a:solidFill>
                  <a:srgbClr val="1D1E22"/>
                </a:solidFill>
                <a:effectLst/>
              </a:rPr>
              <a:t>Leverage background colors</a:t>
            </a:r>
            <a:r>
              <a:rPr lang="en-US" b="0" i="0" dirty="0">
                <a:solidFill>
                  <a:srgbClr val="1D1E22"/>
                </a:solidFill>
                <a:effectLst/>
              </a:rPr>
              <a:t> to visually group content and separate it from other sections.</a:t>
            </a:r>
          </a:p>
          <a:p>
            <a:pPr algn="l">
              <a:spcAft>
                <a:spcPts val="900"/>
              </a:spcAft>
              <a:buFont typeface="Arial" panose="020B0604020202020204" pitchFamily="34" charset="0"/>
              <a:buChar char="•"/>
            </a:pPr>
            <a:r>
              <a:rPr lang="en-US" b="1" i="0" dirty="0">
                <a:solidFill>
                  <a:srgbClr val="1D1E22"/>
                </a:solidFill>
                <a:effectLst/>
              </a:rPr>
              <a:t>Apply borders and shadows</a:t>
            </a:r>
            <a:r>
              <a:rPr lang="en-US" b="0" i="0" dirty="0">
                <a:solidFill>
                  <a:srgbClr val="1D1E22"/>
                </a:solidFill>
                <a:effectLst/>
              </a:rPr>
              <a:t> to indicate that certain elements belong together.</a:t>
            </a:r>
          </a:p>
          <a:p>
            <a:pPr algn="l">
              <a:spcAft>
                <a:spcPts val="900"/>
              </a:spcAft>
              <a:buFont typeface="Arial" panose="020B0604020202020204" pitchFamily="34" charset="0"/>
              <a:buChar char="•"/>
            </a:pPr>
            <a:r>
              <a:rPr lang="en-US" b="1" i="0" dirty="0">
                <a:solidFill>
                  <a:srgbClr val="1D1E22"/>
                </a:solidFill>
                <a:effectLst/>
              </a:rPr>
              <a:t>Create distinct sections</a:t>
            </a:r>
            <a:r>
              <a:rPr lang="en-US" b="0" i="0" dirty="0">
                <a:solidFill>
                  <a:srgbClr val="1D1E22"/>
                </a:solidFill>
                <a:effectLst/>
              </a:rPr>
              <a:t>: separate different categories of information with whitespace or visual dividers to improve </a:t>
            </a:r>
            <a:r>
              <a:rPr lang="en-US" b="0" i="0" dirty="0" err="1">
                <a:solidFill>
                  <a:srgbClr val="1D1E22"/>
                </a:solidFill>
                <a:effectLst/>
              </a:rPr>
              <a:t>scannability</a:t>
            </a:r>
            <a:r>
              <a:rPr lang="en-US" b="0" i="0" dirty="0">
                <a:solidFill>
                  <a:srgbClr val="1D1E22"/>
                </a:solidFill>
                <a:effectLst/>
              </a:rPr>
              <a:t>.</a:t>
            </a:r>
          </a:p>
          <a:p>
            <a:pPr algn="l">
              <a:spcAft>
                <a:spcPts val="900"/>
              </a:spcAft>
              <a:buFont typeface="Arial" panose="020B0604020202020204" pitchFamily="34" charset="0"/>
              <a:buChar char="•"/>
            </a:pPr>
            <a:r>
              <a:rPr lang="en-US" b="1" i="0" dirty="0">
                <a:solidFill>
                  <a:srgbClr val="1D1E22"/>
                </a:solidFill>
                <a:effectLst/>
              </a:rPr>
              <a:t>Organize information visually</a:t>
            </a:r>
            <a:r>
              <a:rPr lang="en-US" b="0" i="0" dirty="0">
                <a:solidFill>
                  <a:srgbClr val="1D1E22"/>
                </a:solidFill>
                <a:effectLst/>
              </a:rPr>
              <a:t>: apply the principle when laying out dashboards, lists, or forms to help users process content more quickly.</a:t>
            </a:r>
          </a:p>
          <a:p>
            <a:pPr marL="0" indent="0">
              <a:buNone/>
            </a:pPr>
            <a:endParaRPr lang="fr-BE" dirty="0"/>
          </a:p>
        </p:txBody>
      </p:sp>
    </p:spTree>
    <p:extLst>
      <p:ext uri="{BB962C8B-B14F-4D97-AF65-F5344CB8AC3E}">
        <p14:creationId xmlns:p14="http://schemas.microsoft.com/office/powerpoint/2010/main" val="39414720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9B94C-258C-DE58-BF99-7C3EB0D662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C92BB-74A0-7C22-A65D-5EA927B3D0A9}"/>
              </a:ext>
            </a:extLst>
          </p:cNvPr>
          <p:cNvSpPr>
            <a:spLocks noGrp="1"/>
          </p:cNvSpPr>
          <p:nvPr>
            <p:ph type="title"/>
          </p:nvPr>
        </p:nvSpPr>
        <p:spPr/>
        <p:txBody>
          <a:bodyPr/>
          <a:lstStyle/>
          <a:p>
            <a:r>
              <a:rPr lang="fr-BE" b="1" dirty="0"/>
              <a:t>Law of </a:t>
            </a:r>
            <a:r>
              <a:rPr lang="fr-BE" b="1" dirty="0" err="1"/>
              <a:t>symmetry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7618E21B-04FA-C957-17F9-6A7E2D410EFD}"/>
              </a:ext>
            </a:extLst>
          </p:cNvPr>
          <p:cNvSpPr>
            <a:spLocks noGrp="1"/>
          </p:cNvSpPr>
          <p:nvPr>
            <p:ph idx="1"/>
          </p:nvPr>
        </p:nvSpPr>
        <p:spPr/>
        <p:txBody>
          <a:bodyPr/>
          <a:lstStyle/>
          <a:p>
            <a:r>
              <a:rPr lang="en-US" b="0" i="0" dirty="0">
                <a:solidFill>
                  <a:srgbClr val="0D1216"/>
                </a:solidFill>
                <a:effectLst/>
              </a:rPr>
              <a:t>Symmetrical elements are perceived as part of the same group.</a:t>
            </a:r>
          </a:p>
          <a:p>
            <a:r>
              <a:rPr lang="en-US" b="0" i="0" dirty="0">
                <a:solidFill>
                  <a:srgbClr val="0D1216"/>
                </a:solidFill>
                <a:effectLst/>
              </a:rPr>
              <a:t>If the mind perceives 2 symmetrical elements that are not connected, it connects them to form a coherent shape. </a:t>
            </a:r>
            <a:endParaRPr lang="fr-BE" dirty="0"/>
          </a:p>
          <a:p>
            <a:endParaRPr lang="fr-BE" dirty="0"/>
          </a:p>
        </p:txBody>
      </p:sp>
      <p:sp>
        <p:nvSpPr>
          <p:cNvPr id="5" name="TextBox 4">
            <a:extLst>
              <a:ext uri="{FF2B5EF4-FFF2-40B4-BE49-F238E27FC236}">
                <a16:creationId xmlns:a16="http://schemas.microsoft.com/office/drawing/2014/main" id="{E15F8A3E-2520-985B-40DF-DF567FA90E77}"/>
              </a:ext>
            </a:extLst>
          </p:cNvPr>
          <p:cNvSpPr txBox="1"/>
          <p:nvPr/>
        </p:nvSpPr>
        <p:spPr>
          <a:xfrm>
            <a:off x="3464527" y="5386313"/>
            <a:ext cx="6096000" cy="646331"/>
          </a:xfrm>
          <a:prstGeom prst="rect">
            <a:avLst/>
          </a:prstGeom>
          <a:noFill/>
        </p:spPr>
        <p:txBody>
          <a:bodyPr wrap="square">
            <a:spAutoFit/>
          </a:bodyPr>
          <a:lstStyle/>
          <a:p>
            <a:r>
              <a:rPr lang="fr-BE" dirty="0" err="1">
                <a:latin typeface="Bahnschrift SemiLight" panose="020B0502040204020203" pitchFamily="34" charset="0"/>
              </a:rPr>
              <a:t>When</a:t>
            </a:r>
            <a:r>
              <a:rPr lang="fr-BE" dirty="0">
                <a:latin typeface="Bahnschrift SemiLight" panose="020B0502040204020203" pitchFamily="34" charset="0"/>
              </a:rPr>
              <a:t> </a:t>
            </a:r>
            <a:r>
              <a:rPr lang="fr-BE" dirty="0" err="1">
                <a:latin typeface="Bahnschrift SemiLight" panose="020B0502040204020203" pitchFamily="34" charset="0"/>
              </a:rPr>
              <a:t>you</a:t>
            </a:r>
            <a:r>
              <a:rPr lang="fr-BE" dirty="0">
                <a:latin typeface="Bahnschrift SemiLight" panose="020B0502040204020203" pitchFamily="34" charset="0"/>
              </a:rPr>
              <a:t> look at </a:t>
            </a:r>
            <a:r>
              <a:rPr lang="fr-BE" dirty="0" err="1">
                <a:latin typeface="Bahnschrift SemiLight" panose="020B0502040204020203" pitchFamily="34" charset="0"/>
              </a:rPr>
              <a:t>these</a:t>
            </a:r>
            <a:r>
              <a:rPr lang="fr-BE" dirty="0">
                <a:latin typeface="Bahnschrift SemiLight" panose="020B0502040204020203" pitchFamily="34" charset="0"/>
              </a:rPr>
              <a:t> </a:t>
            </a:r>
            <a:r>
              <a:rPr lang="fr-BE" dirty="0" err="1">
                <a:latin typeface="Bahnschrift SemiLight" panose="020B0502040204020203" pitchFamily="34" charset="0"/>
              </a:rPr>
              <a:t>brackets</a:t>
            </a:r>
            <a:r>
              <a:rPr lang="fr-BE" dirty="0">
                <a:latin typeface="Bahnschrift SemiLight" panose="020B0502040204020203" pitchFamily="34" charset="0"/>
              </a:rPr>
              <a:t>, </a:t>
            </a:r>
            <a:r>
              <a:rPr lang="fr-BE" dirty="0" err="1">
                <a:latin typeface="Bahnschrift SemiLight" panose="020B0502040204020203" pitchFamily="34" charset="0"/>
              </a:rPr>
              <a:t>you</a:t>
            </a:r>
            <a:r>
              <a:rPr lang="fr-BE" dirty="0">
                <a:latin typeface="Bahnschrift SemiLight" panose="020B0502040204020203" pitchFamily="34" charset="0"/>
              </a:rPr>
              <a:t> tend to </a:t>
            </a:r>
            <a:r>
              <a:rPr lang="fr-BE" dirty="0" err="1">
                <a:latin typeface="Bahnschrift SemiLight" panose="020B0502040204020203" pitchFamily="34" charset="0"/>
              </a:rPr>
              <a:t>see</a:t>
            </a:r>
            <a:r>
              <a:rPr lang="fr-BE" dirty="0">
                <a:latin typeface="Bahnschrift SemiLight" panose="020B0502040204020203" pitchFamily="34" charset="0"/>
              </a:rPr>
              <a:t> 3 pairs of </a:t>
            </a:r>
            <a:r>
              <a:rPr lang="fr-BE" dirty="0" err="1">
                <a:latin typeface="Bahnschrift SemiLight" panose="020B0502040204020203" pitchFamily="34" charset="0"/>
              </a:rPr>
              <a:t>brackets</a:t>
            </a:r>
            <a:r>
              <a:rPr lang="fr-BE" dirty="0">
                <a:latin typeface="Bahnschrift SemiLight" panose="020B0502040204020203" pitchFamily="34" charset="0"/>
              </a:rPr>
              <a:t> </a:t>
            </a:r>
            <a:r>
              <a:rPr lang="fr-BE" dirty="0" err="1">
                <a:latin typeface="Bahnschrift SemiLight" panose="020B0502040204020203" pitchFamily="34" charset="0"/>
              </a:rPr>
              <a:t>rather</a:t>
            </a:r>
            <a:r>
              <a:rPr lang="fr-BE" dirty="0">
                <a:latin typeface="Bahnschrift SemiLight" panose="020B0502040204020203" pitchFamily="34" charset="0"/>
              </a:rPr>
              <a:t> </a:t>
            </a:r>
            <a:r>
              <a:rPr lang="fr-BE" dirty="0" err="1">
                <a:latin typeface="Bahnschrift SemiLight" panose="020B0502040204020203" pitchFamily="34" charset="0"/>
              </a:rPr>
              <a:t>than</a:t>
            </a:r>
            <a:r>
              <a:rPr lang="fr-BE" dirty="0">
                <a:latin typeface="Bahnschrift SemiLight" panose="020B0502040204020203" pitchFamily="34" charset="0"/>
              </a:rPr>
              <a:t> 6 </a:t>
            </a:r>
            <a:r>
              <a:rPr lang="fr-BE" dirty="0" err="1">
                <a:latin typeface="Bahnschrift SemiLight" panose="020B0502040204020203" pitchFamily="34" charset="0"/>
              </a:rPr>
              <a:t>individual</a:t>
            </a:r>
            <a:r>
              <a:rPr lang="fr-BE" dirty="0">
                <a:latin typeface="Bahnschrift SemiLight" panose="020B0502040204020203" pitchFamily="34" charset="0"/>
              </a:rPr>
              <a:t> </a:t>
            </a:r>
            <a:r>
              <a:rPr lang="fr-BE" dirty="0" err="1">
                <a:latin typeface="Bahnschrift SemiLight" panose="020B0502040204020203" pitchFamily="34" charset="0"/>
              </a:rPr>
              <a:t>elements</a:t>
            </a:r>
            <a:r>
              <a:rPr lang="fr-BE" dirty="0">
                <a:latin typeface="Bahnschrift SemiLight" panose="020B0502040204020203" pitchFamily="34" charset="0"/>
              </a:rPr>
              <a:t>.</a:t>
            </a:r>
          </a:p>
        </p:txBody>
      </p:sp>
      <p:sp>
        <p:nvSpPr>
          <p:cNvPr id="4" name="TextBox 3">
            <a:extLst>
              <a:ext uri="{FF2B5EF4-FFF2-40B4-BE49-F238E27FC236}">
                <a16:creationId xmlns:a16="http://schemas.microsoft.com/office/drawing/2014/main" id="{D8624686-2109-6CE0-178F-4FE538495E8A}"/>
              </a:ext>
            </a:extLst>
          </p:cNvPr>
          <p:cNvSpPr txBox="1"/>
          <p:nvPr/>
        </p:nvSpPr>
        <p:spPr>
          <a:xfrm>
            <a:off x="3464527" y="4370650"/>
            <a:ext cx="5732660" cy="1015663"/>
          </a:xfrm>
          <a:prstGeom prst="rect">
            <a:avLst/>
          </a:prstGeom>
          <a:noFill/>
        </p:spPr>
        <p:txBody>
          <a:bodyPr wrap="none" rtlCol="0">
            <a:spAutoFit/>
          </a:bodyPr>
          <a:lstStyle/>
          <a:p>
            <a:r>
              <a:rPr lang="fr-BE" sz="6000" b="1" dirty="0"/>
              <a:t>[      ]  {      }  [      ]</a:t>
            </a:r>
          </a:p>
        </p:txBody>
      </p:sp>
    </p:spTree>
    <p:extLst>
      <p:ext uri="{BB962C8B-B14F-4D97-AF65-F5344CB8AC3E}">
        <p14:creationId xmlns:p14="http://schemas.microsoft.com/office/powerpoint/2010/main" val="3952212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9D20-F94C-AA65-1710-88866E9C2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BB6B7-891D-A33A-7400-1E184F644C9E}"/>
              </a:ext>
            </a:extLst>
          </p:cNvPr>
          <p:cNvSpPr>
            <a:spLocks noGrp="1"/>
          </p:cNvSpPr>
          <p:nvPr>
            <p:ph type="title"/>
          </p:nvPr>
        </p:nvSpPr>
        <p:spPr/>
        <p:txBody>
          <a:bodyPr anchor="ctr">
            <a:normAutofit/>
          </a:bodyPr>
          <a:lstStyle/>
          <a:p>
            <a:r>
              <a:rPr lang="fr-BE" b="1" dirty="0"/>
              <a:t>Law of </a:t>
            </a:r>
            <a:r>
              <a:rPr lang="fr-BE" b="1" dirty="0" err="1"/>
              <a:t>symmetry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008D4B12-F8CB-54F6-CE49-E6A975FC827B}"/>
              </a:ext>
            </a:extLst>
          </p:cNvPr>
          <p:cNvSpPr>
            <a:spLocks noGrp="1"/>
          </p:cNvSpPr>
          <p:nvPr>
            <p:ph idx="1"/>
          </p:nvPr>
        </p:nvSpPr>
        <p:spPr/>
        <p:txBody>
          <a:bodyPr>
            <a:normAutofit/>
          </a:bodyPr>
          <a:lstStyle/>
          <a:p>
            <a:pPr marL="0" indent="0">
              <a:buNone/>
            </a:pPr>
            <a:r>
              <a:rPr lang="fr-BE" b="1" dirty="0"/>
              <a:t>Law of </a:t>
            </a:r>
            <a:r>
              <a:rPr lang="fr-BE" b="1" dirty="0" err="1"/>
              <a:t>symmetry</a:t>
            </a:r>
            <a:r>
              <a:rPr lang="fr-BE" b="1" dirty="0"/>
              <a:t> – In web design</a:t>
            </a:r>
          </a:p>
          <a:p>
            <a:endParaRPr lang="fr-BE" dirty="0"/>
          </a:p>
        </p:txBody>
      </p:sp>
      <p:pic>
        <p:nvPicPr>
          <p:cNvPr id="7170" name="Picture 2" descr="Adham Dannaway - Example of web design Symmetry">
            <a:extLst>
              <a:ext uri="{FF2B5EF4-FFF2-40B4-BE49-F238E27FC236}">
                <a16:creationId xmlns:a16="http://schemas.microsoft.com/office/drawing/2014/main" id="{E10C3155-5351-5AF4-EEDF-79C2AE782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870" r="8368" b="-2"/>
          <a:stretch/>
        </p:blipFill>
        <p:spPr bwMode="auto">
          <a:xfrm>
            <a:off x="6485708" y="1960562"/>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82BF3F-9CB2-64F1-F813-3112FC4DD27A}"/>
              </a:ext>
            </a:extLst>
          </p:cNvPr>
          <p:cNvSpPr txBox="1"/>
          <p:nvPr/>
        </p:nvSpPr>
        <p:spPr>
          <a:xfrm>
            <a:off x="8893689" y="6383337"/>
            <a:ext cx="2909771"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https://guo-chen.medium.com/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119292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828D-138A-1AA8-91A3-E8BCABE58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95D3C-7273-8519-8335-688CD93EC5BF}"/>
              </a:ext>
            </a:extLst>
          </p:cNvPr>
          <p:cNvSpPr>
            <a:spLocks noGrp="1"/>
          </p:cNvSpPr>
          <p:nvPr>
            <p:ph type="title"/>
          </p:nvPr>
        </p:nvSpPr>
        <p:spPr/>
        <p:txBody>
          <a:bodyPr/>
          <a:lstStyle/>
          <a:p>
            <a:r>
              <a:rPr lang="fr-BE" b="1" dirty="0"/>
              <a:t>Law of </a:t>
            </a:r>
            <a:r>
              <a:rPr lang="fr-BE" b="1" dirty="0" err="1"/>
              <a:t>symmetry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049ADE81-956F-0FB4-EF0B-6E691237C293}"/>
              </a:ext>
            </a:extLst>
          </p:cNvPr>
          <p:cNvSpPr>
            <a:spLocks noGrp="1"/>
          </p:cNvSpPr>
          <p:nvPr>
            <p:ph idx="1"/>
          </p:nvPr>
        </p:nvSpPr>
        <p:spPr/>
        <p:txBody>
          <a:bodyPr>
            <a:normAutofit fontScale="77500" lnSpcReduction="20000"/>
          </a:bodyPr>
          <a:lstStyle/>
          <a:p>
            <a:pPr marL="0" indent="0" algn="l">
              <a:lnSpc>
                <a:spcPts val="3315"/>
              </a:lnSpc>
              <a:spcBef>
                <a:spcPts val="2250"/>
              </a:spcBef>
              <a:spcAft>
                <a:spcPts val="1800"/>
              </a:spcAft>
              <a:buNone/>
            </a:pPr>
            <a:r>
              <a:rPr lang="en-US" b="1" i="0" dirty="0">
                <a:solidFill>
                  <a:srgbClr val="1D1E22"/>
                </a:solidFill>
                <a:effectLst/>
              </a:rPr>
              <a:t>How to apply this law in UI/UX design:</a:t>
            </a:r>
          </a:p>
          <a:p>
            <a:pPr algn="l">
              <a:spcAft>
                <a:spcPts val="900"/>
              </a:spcAft>
              <a:buFont typeface="Arial" panose="020B0604020202020204" pitchFamily="34" charset="0"/>
              <a:buChar char="•"/>
            </a:pPr>
            <a:r>
              <a:rPr lang="en-US" b="1" i="0" dirty="0">
                <a:solidFill>
                  <a:srgbClr val="1D1E22"/>
                </a:solidFill>
                <a:effectLst/>
              </a:rPr>
              <a:t>Align elements symmetrically</a:t>
            </a:r>
            <a:r>
              <a:rPr lang="en-US" b="0" i="0" dirty="0">
                <a:solidFill>
                  <a:srgbClr val="1D1E22"/>
                </a:solidFill>
                <a:effectLst/>
              </a:rPr>
              <a:t>: place navigation bars, buttons, or form fields in symmetrical layouts to create balance and harmony.</a:t>
            </a:r>
          </a:p>
          <a:p>
            <a:pPr algn="l">
              <a:spcAft>
                <a:spcPts val="900"/>
              </a:spcAft>
              <a:buFont typeface="Arial" panose="020B0604020202020204" pitchFamily="34" charset="0"/>
              <a:buChar char="•"/>
            </a:pPr>
            <a:r>
              <a:rPr lang="en-US" b="1" i="0" dirty="0">
                <a:solidFill>
                  <a:srgbClr val="1D1E22"/>
                </a:solidFill>
                <a:effectLst/>
              </a:rPr>
              <a:t>Mirror design across screens</a:t>
            </a:r>
            <a:r>
              <a:rPr lang="en-US" b="0" i="0" dirty="0">
                <a:solidFill>
                  <a:srgbClr val="1D1E22"/>
                </a:solidFill>
                <a:effectLst/>
              </a:rPr>
              <a:t>. Ensure consistency in layouts between different pages or app screens using symmetrical patterns.</a:t>
            </a:r>
          </a:p>
          <a:p>
            <a:pPr algn="l">
              <a:spcAft>
                <a:spcPts val="900"/>
              </a:spcAft>
              <a:buFont typeface="Arial" panose="020B0604020202020204" pitchFamily="34" charset="0"/>
              <a:buChar char="•"/>
            </a:pPr>
            <a:r>
              <a:rPr lang="en-US" b="1" i="0" dirty="0">
                <a:solidFill>
                  <a:srgbClr val="1D1E22"/>
                </a:solidFill>
                <a:effectLst/>
              </a:rPr>
              <a:t>Maintain visual balance</a:t>
            </a:r>
            <a:r>
              <a:rPr lang="en-US" b="0" i="0" dirty="0">
                <a:solidFill>
                  <a:srgbClr val="1D1E22"/>
                </a:solidFill>
                <a:effectLst/>
              </a:rPr>
              <a:t>: avoid placing too much weight (large elements, bold colors) on one side of the screen; distribute them evenly.</a:t>
            </a:r>
          </a:p>
          <a:p>
            <a:pPr algn="l">
              <a:spcAft>
                <a:spcPts val="900"/>
              </a:spcAft>
              <a:buFont typeface="Arial" panose="020B0604020202020204" pitchFamily="34" charset="0"/>
              <a:buChar char="•"/>
            </a:pPr>
            <a:r>
              <a:rPr lang="en-US" b="0" i="0" dirty="0">
                <a:solidFill>
                  <a:srgbClr val="1D1E22"/>
                </a:solidFill>
                <a:effectLst/>
              </a:rPr>
              <a:t>Use</a:t>
            </a:r>
            <a:r>
              <a:rPr lang="en-US" b="1" i="0" dirty="0">
                <a:solidFill>
                  <a:srgbClr val="1D1E22"/>
                </a:solidFill>
                <a:effectLst/>
              </a:rPr>
              <a:t> symmetrical icons or buttons</a:t>
            </a:r>
            <a:r>
              <a:rPr lang="en-US" b="0" i="0" dirty="0">
                <a:solidFill>
                  <a:srgbClr val="1D1E22"/>
                </a:solidFill>
                <a:effectLst/>
              </a:rPr>
              <a:t> to create a balanced and professional look.</a:t>
            </a:r>
          </a:p>
          <a:p>
            <a:pPr algn="l">
              <a:spcAft>
                <a:spcPts val="900"/>
              </a:spcAft>
              <a:buFont typeface="Arial" panose="020B0604020202020204" pitchFamily="34" charset="0"/>
              <a:buChar char="•"/>
            </a:pPr>
            <a:r>
              <a:rPr lang="en-US" b="1" i="0" dirty="0">
                <a:solidFill>
                  <a:srgbClr val="1D1E22"/>
                </a:solidFill>
                <a:effectLst/>
              </a:rPr>
              <a:t>Introduce asymmetry with caution</a:t>
            </a:r>
            <a:r>
              <a:rPr lang="en-US" b="0" i="0" dirty="0">
                <a:solidFill>
                  <a:srgbClr val="1D1E22"/>
                </a:solidFill>
                <a:effectLst/>
              </a:rPr>
              <a:t>. If you want to introduce visual tension or dynamism, use asymmetry in small doses, keeping the overall design balanced.</a:t>
            </a:r>
          </a:p>
          <a:p>
            <a:endParaRPr lang="fr-BE" dirty="0"/>
          </a:p>
        </p:txBody>
      </p:sp>
    </p:spTree>
    <p:extLst>
      <p:ext uri="{BB962C8B-B14F-4D97-AF65-F5344CB8AC3E}">
        <p14:creationId xmlns:p14="http://schemas.microsoft.com/office/powerpoint/2010/main" val="3027920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32837-1DB4-CE96-E9E9-BDEF1FF14099}"/>
            </a:ext>
          </a:extLst>
        </p:cNvPr>
        <p:cNvGrpSpPr/>
        <p:nvPr/>
      </p:nvGrpSpPr>
      <p:grpSpPr>
        <a:xfrm>
          <a:off x="0" y="0"/>
          <a:ext cx="0" cy="0"/>
          <a:chOff x="0" y="0"/>
          <a:chExt cx="0" cy="0"/>
        </a:xfrm>
      </p:grpSpPr>
      <p:pic>
        <p:nvPicPr>
          <p:cNvPr id="12292" name="Picture 4" descr="Gestalt Psychology and Its Impact on Consumer Behaviour: III – Figure and  Ground – Marketing Psych">
            <a:extLst>
              <a:ext uri="{FF2B5EF4-FFF2-40B4-BE49-F238E27FC236}">
                <a16:creationId xmlns:a16="http://schemas.microsoft.com/office/drawing/2014/main" id="{C68C9AD1-6167-E944-8AC1-7751E04CA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798" y="2065773"/>
            <a:ext cx="6380355" cy="44271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14BAF0-6035-8C76-A64A-992076366276}"/>
              </a:ext>
            </a:extLst>
          </p:cNvPr>
          <p:cNvSpPr>
            <a:spLocks noGrp="1"/>
          </p:cNvSpPr>
          <p:nvPr>
            <p:ph type="title"/>
          </p:nvPr>
        </p:nvSpPr>
        <p:spPr/>
        <p:txBody>
          <a:bodyPr anchor="ctr">
            <a:normAutofit/>
          </a:bodyPr>
          <a:lstStyle/>
          <a:p>
            <a:r>
              <a:rPr lang="fr-BE" b="1" dirty="0"/>
              <a:t>Figure and Ground - </a:t>
            </a:r>
            <a:r>
              <a:rPr lang="en-US" b="1" dirty="0"/>
              <a:t>Key Gestalt Principles</a:t>
            </a:r>
            <a:endParaRPr lang="fr-BE" b="1" dirty="0"/>
          </a:p>
        </p:txBody>
      </p:sp>
      <p:sp>
        <p:nvSpPr>
          <p:cNvPr id="3" name="Content Placeholder 2">
            <a:extLst>
              <a:ext uri="{FF2B5EF4-FFF2-40B4-BE49-F238E27FC236}">
                <a16:creationId xmlns:a16="http://schemas.microsoft.com/office/drawing/2014/main" id="{1D636830-4007-54BA-EC3C-412338194185}"/>
              </a:ext>
            </a:extLst>
          </p:cNvPr>
          <p:cNvSpPr>
            <a:spLocks noGrp="1"/>
          </p:cNvSpPr>
          <p:nvPr>
            <p:ph idx="1"/>
          </p:nvPr>
        </p:nvSpPr>
        <p:spPr/>
        <p:txBody>
          <a:bodyPr>
            <a:normAutofit/>
          </a:bodyPr>
          <a:lstStyle/>
          <a:p>
            <a:r>
              <a:rPr lang="en-US" dirty="0"/>
              <a:t>The brain distinguishes between foreground and background elements.</a:t>
            </a:r>
          </a:p>
          <a:p>
            <a:endParaRPr lang="fr-BE" b="1" dirty="0"/>
          </a:p>
          <a:p>
            <a:endParaRPr lang="fr-BE" dirty="0"/>
          </a:p>
        </p:txBody>
      </p:sp>
      <p:pic>
        <p:nvPicPr>
          <p:cNvPr id="12290" name="Picture 2" descr="The Laws of Figure/Ground, Prägnanz, Closure, and Common Fate - Gestalt  Principles (Part 3) | IxDF">
            <a:extLst>
              <a:ext uri="{FF2B5EF4-FFF2-40B4-BE49-F238E27FC236}">
                <a16:creationId xmlns:a16="http://schemas.microsoft.com/office/drawing/2014/main" id="{8C50D42F-0288-C055-9163-28E982638F2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7036" y="3876943"/>
            <a:ext cx="5181600" cy="2772156"/>
          </a:xfrm>
          <a:prstGeom prst="rect">
            <a:avLst/>
          </a:prstGeom>
          <a:solidFill>
            <a:srgbClr val="FFFFFF"/>
          </a:solidFill>
        </p:spPr>
      </p:pic>
      <p:sp>
        <p:nvSpPr>
          <p:cNvPr id="4" name="TextBox 3">
            <a:extLst>
              <a:ext uri="{FF2B5EF4-FFF2-40B4-BE49-F238E27FC236}">
                <a16:creationId xmlns:a16="http://schemas.microsoft.com/office/drawing/2014/main" id="{9F860462-11A9-D06A-D4FF-6CF24D660328}"/>
              </a:ext>
            </a:extLst>
          </p:cNvPr>
          <p:cNvSpPr txBox="1"/>
          <p:nvPr/>
        </p:nvSpPr>
        <p:spPr>
          <a:xfrm>
            <a:off x="1561661" y="6492875"/>
            <a:ext cx="3256020"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5"/>
              </a:rPr>
              <a:t>https://www.interaction-design.org/</a:t>
            </a:r>
            <a:r>
              <a:rPr lang="fr-BE" sz="1200" dirty="0">
                <a:latin typeface="Bahnschrift SemiLight" panose="020B0502040204020203" pitchFamily="34" charset="0"/>
              </a:rPr>
              <a:t> </a:t>
            </a:r>
          </a:p>
        </p:txBody>
      </p:sp>
      <p:sp>
        <p:nvSpPr>
          <p:cNvPr id="5" name="TextBox 4">
            <a:extLst>
              <a:ext uri="{FF2B5EF4-FFF2-40B4-BE49-F238E27FC236}">
                <a16:creationId xmlns:a16="http://schemas.microsoft.com/office/drawing/2014/main" id="{CEA4542E-F2D9-1379-A18C-D42FB038F95B}"/>
              </a:ext>
            </a:extLst>
          </p:cNvPr>
          <p:cNvSpPr txBox="1"/>
          <p:nvPr/>
        </p:nvSpPr>
        <p:spPr>
          <a:xfrm>
            <a:off x="6413994" y="6539041"/>
            <a:ext cx="5359159" cy="461665"/>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6"/>
              </a:rPr>
              <a:t>https://www.toptal.com/designers/ui/gestalt-principles-of-design</a:t>
            </a:r>
            <a:r>
              <a:rPr lang="fr-BE" sz="1200" dirty="0">
                <a:latin typeface="Bahnschrift SemiLight" panose="020B0502040204020203" pitchFamily="34" charset="0"/>
              </a:rPr>
              <a:t>  </a:t>
            </a:r>
          </a:p>
          <a:p>
            <a:r>
              <a:rPr lang="fr-BE" sz="1200" dirty="0"/>
              <a:t>  </a:t>
            </a:r>
          </a:p>
        </p:txBody>
      </p:sp>
    </p:spTree>
    <p:extLst>
      <p:ext uri="{BB962C8B-B14F-4D97-AF65-F5344CB8AC3E}">
        <p14:creationId xmlns:p14="http://schemas.microsoft.com/office/powerpoint/2010/main" val="1109035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BE5DD-3583-1D4D-E5CD-988DDA5013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B9D1D0-9CFF-6EAC-BB69-B50C52F44351}"/>
              </a:ext>
            </a:extLst>
          </p:cNvPr>
          <p:cNvSpPr>
            <a:spLocks noGrp="1"/>
          </p:cNvSpPr>
          <p:nvPr>
            <p:ph type="title"/>
          </p:nvPr>
        </p:nvSpPr>
        <p:spPr/>
        <p:txBody>
          <a:bodyPr anchor="ctr">
            <a:normAutofit/>
          </a:bodyPr>
          <a:lstStyle/>
          <a:p>
            <a:r>
              <a:rPr lang="fr-BE" b="1" dirty="0"/>
              <a:t>Figure and Ground - </a:t>
            </a:r>
            <a:r>
              <a:rPr lang="en-US" b="1" dirty="0"/>
              <a:t>Key Gestalt Principles</a:t>
            </a:r>
            <a:endParaRPr lang="fr-BE" b="1" dirty="0"/>
          </a:p>
        </p:txBody>
      </p:sp>
      <p:sp>
        <p:nvSpPr>
          <p:cNvPr id="3" name="Content Placeholder 2">
            <a:extLst>
              <a:ext uri="{FF2B5EF4-FFF2-40B4-BE49-F238E27FC236}">
                <a16:creationId xmlns:a16="http://schemas.microsoft.com/office/drawing/2014/main" id="{A3C5B7AE-165C-5AF9-C117-FE933617B8E3}"/>
              </a:ext>
            </a:extLst>
          </p:cNvPr>
          <p:cNvSpPr>
            <a:spLocks noGrp="1"/>
          </p:cNvSpPr>
          <p:nvPr>
            <p:ph idx="1"/>
          </p:nvPr>
        </p:nvSpPr>
        <p:spPr/>
        <p:txBody>
          <a:bodyPr>
            <a:normAutofit/>
          </a:bodyPr>
          <a:lstStyle/>
          <a:p>
            <a:r>
              <a:rPr lang="fr-BE" b="1" dirty="0"/>
              <a:t>Figure and Ground In web design</a:t>
            </a:r>
          </a:p>
          <a:p>
            <a:endParaRPr lang="fr-BE" dirty="0"/>
          </a:p>
        </p:txBody>
      </p:sp>
      <p:pic>
        <p:nvPicPr>
          <p:cNvPr id="13314" name="Picture 2" descr="Gestalt product design principles: figure-ground principle example">
            <a:extLst>
              <a:ext uri="{FF2B5EF4-FFF2-40B4-BE49-F238E27FC236}">
                <a16:creationId xmlns:a16="http://schemas.microsoft.com/office/drawing/2014/main" id="{CDEAD655-CED4-4344-A6BA-167BE834E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793" y="2752004"/>
            <a:ext cx="7192414" cy="34249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1DEEE3-D215-32F8-C15A-99C49A70AE9C}"/>
              </a:ext>
            </a:extLst>
          </p:cNvPr>
          <p:cNvSpPr txBox="1"/>
          <p:nvPr/>
        </p:nvSpPr>
        <p:spPr>
          <a:xfrm>
            <a:off x="3890909" y="6354375"/>
            <a:ext cx="4410182"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https://www.usertesting.com/blog/gestalt-principles</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965751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96B7B-4320-15DF-1855-4EE05867D5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25D54-8489-6C88-3AFF-49A44F187932}"/>
              </a:ext>
            </a:extLst>
          </p:cNvPr>
          <p:cNvSpPr>
            <a:spLocks noGrp="1"/>
          </p:cNvSpPr>
          <p:nvPr>
            <p:ph type="title"/>
          </p:nvPr>
        </p:nvSpPr>
        <p:spPr/>
        <p:txBody>
          <a:bodyPr/>
          <a:lstStyle/>
          <a:p>
            <a:r>
              <a:rPr lang="fr-BE" b="1" dirty="0"/>
              <a:t>Figure and Ground - </a:t>
            </a:r>
            <a:r>
              <a:rPr lang="en-US" b="1" dirty="0"/>
              <a:t>Key Gestalt Principles</a:t>
            </a:r>
            <a:endParaRPr lang="fr-BE" b="1" dirty="0"/>
          </a:p>
        </p:txBody>
      </p:sp>
      <p:sp>
        <p:nvSpPr>
          <p:cNvPr id="3" name="Content Placeholder 2">
            <a:extLst>
              <a:ext uri="{FF2B5EF4-FFF2-40B4-BE49-F238E27FC236}">
                <a16:creationId xmlns:a16="http://schemas.microsoft.com/office/drawing/2014/main" id="{FC0BF54E-DA19-925C-0877-19C2C77C670C}"/>
              </a:ext>
            </a:extLst>
          </p:cNvPr>
          <p:cNvSpPr>
            <a:spLocks noGrp="1"/>
          </p:cNvSpPr>
          <p:nvPr>
            <p:ph idx="1"/>
          </p:nvPr>
        </p:nvSpPr>
        <p:spPr/>
        <p:txBody>
          <a:bodyPr>
            <a:normAutofit fontScale="77500" lnSpcReduction="20000"/>
          </a:bodyPr>
          <a:lstStyle/>
          <a:p>
            <a:pPr marL="0" indent="0" algn="l">
              <a:lnSpc>
                <a:spcPts val="3315"/>
              </a:lnSpc>
              <a:spcBef>
                <a:spcPts val="2250"/>
              </a:spcBef>
              <a:spcAft>
                <a:spcPts val="1800"/>
              </a:spcAft>
              <a:buNone/>
            </a:pPr>
            <a:r>
              <a:rPr lang="en-US" b="1" i="0" dirty="0">
                <a:solidFill>
                  <a:srgbClr val="1D1E22"/>
                </a:solidFill>
                <a:effectLst/>
              </a:rPr>
              <a:t>How to apply this law in UI/UX design:</a:t>
            </a:r>
          </a:p>
          <a:p>
            <a:pPr algn="l">
              <a:spcAft>
                <a:spcPts val="900"/>
              </a:spcAft>
              <a:buFont typeface="Arial" panose="020B0604020202020204" pitchFamily="34" charset="0"/>
              <a:buChar char="•"/>
            </a:pPr>
            <a:r>
              <a:rPr lang="en-US" b="1" i="0" dirty="0">
                <a:solidFill>
                  <a:srgbClr val="1D1E22"/>
                </a:solidFill>
                <a:effectLst/>
              </a:rPr>
              <a:t>Align elements symmetrically</a:t>
            </a:r>
            <a:r>
              <a:rPr lang="en-US" b="0" i="0" dirty="0">
                <a:solidFill>
                  <a:srgbClr val="1D1E22"/>
                </a:solidFill>
                <a:effectLst/>
              </a:rPr>
              <a:t>: place navigation bars, buttons, or form fields in symmetrical layouts to create balance and harmony.</a:t>
            </a:r>
          </a:p>
          <a:p>
            <a:pPr algn="l">
              <a:spcAft>
                <a:spcPts val="900"/>
              </a:spcAft>
              <a:buFont typeface="Arial" panose="020B0604020202020204" pitchFamily="34" charset="0"/>
              <a:buChar char="•"/>
            </a:pPr>
            <a:r>
              <a:rPr lang="en-US" b="1" i="0" dirty="0">
                <a:solidFill>
                  <a:srgbClr val="1D1E22"/>
                </a:solidFill>
                <a:effectLst/>
              </a:rPr>
              <a:t>Mirror design across screens</a:t>
            </a:r>
            <a:r>
              <a:rPr lang="en-US" b="0" i="0" dirty="0">
                <a:solidFill>
                  <a:srgbClr val="1D1E22"/>
                </a:solidFill>
                <a:effectLst/>
              </a:rPr>
              <a:t>. Ensure consistency in layouts between different pages or app screens using symmetrical patterns.</a:t>
            </a:r>
          </a:p>
          <a:p>
            <a:pPr algn="l">
              <a:spcAft>
                <a:spcPts val="900"/>
              </a:spcAft>
              <a:buFont typeface="Arial" panose="020B0604020202020204" pitchFamily="34" charset="0"/>
              <a:buChar char="•"/>
            </a:pPr>
            <a:r>
              <a:rPr lang="en-US" b="1" i="0" dirty="0">
                <a:solidFill>
                  <a:srgbClr val="1D1E22"/>
                </a:solidFill>
                <a:effectLst/>
              </a:rPr>
              <a:t>Maintain visual balance</a:t>
            </a:r>
            <a:r>
              <a:rPr lang="en-US" b="0" i="0" dirty="0">
                <a:solidFill>
                  <a:srgbClr val="1D1E22"/>
                </a:solidFill>
                <a:effectLst/>
              </a:rPr>
              <a:t>: avoid placing too much weight (large elements, bold colors) on one side of the screen; distribute them evenly.</a:t>
            </a:r>
          </a:p>
          <a:p>
            <a:pPr algn="l">
              <a:spcAft>
                <a:spcPts val="900"/>
              </a:spcAft>
              <a:buFont typeface="Arial" panose="020B0604020202020204" pitchFamily="34" charset="0"/>
              <a:buChar char="•"/>
            </a:pPr>
            <a:r>
              <a:rPr lang="en-US" b="0" i="0" dirty="0">
                <a:solidFill>
                  <a:srgbClr val="1D1E22"/>
                </a:solidFill>
                <a:effectLst/>
              </a:rPr>
              <a:t>Use</a:t>
            </a:r>
            <a:r>
              <a:rPr lang="en-US" b="1" i="0" dirty="0">
                <a:solidFill>
                  <a:srgbClr val="1D1E22"/>
                </a:solidFill>
                <a:effectLst/>
              </a:rPr>
              <a:t> symmetrical icons or buttons</a:t>
            </a:r>
            <a:r>
              <a:rPr lang="en-US" b="0" i="0" dirty="0">
                <a:solidFill>
                  <a:srgbClr val="1D1E22"/>
                </a:solidFill>
                <a:effectLst/>
              </a:rPr>
              <a:t> to create a balanced and professional look.</a:t>
            </a:r>
          </a:p>
          <a:p>
            <a:pPr algn="l">
              <a:spcAft>
                <a:spcPts val="900"/>
              </a:spcAft>
              <a:buFont typeface="Arial" panose="020B0604020202020204" pitchFamily="34" charset="0"/>
              <a:buChar char="•"/>
            </a:pPr>
            <a:r>
              <a:rPr lang="en-US" b="1" i="0" dirty="0">
                <a:solidFill>
                  <a:srgbClr val="1D1E22"/>
                </a:solidFill>
                <a:effectLst/>
              </a:rPr>
              <a:t>Introduce asymmetry with caution</a:t>
            </a:r>
            <a:r>
              <a:rPr lang="en-US" b="0" i="0" dirty="0">
                <a:solidFill>
                  <a:srgbClr val="1D1E22"/>
                </a:solidFill>
                <a:effectLst/>
              </a:rPr>
              <a:t>. If you want to introduce visual tension or </a:t>
            </a:r>
            <a:r>
              <a:rPr lang="en-US" b="0" i="0" dirty="0">
                <a:solidFill>
                  <a:srgbClr val="1D1E22"/>
                </a:solidFill>
                <a:effectLst/>
                <a:latin typeface="Merriweather Custom"/>
              </a:rPr>
              <a:t>dynamism, use asymmetry in small doses, keeping the overall design balanced.</a:t>
            </a:r>
          </a:p>
          <a:p>
            <a:endParaRPr lang="fr-BE" dirty="0"/>
          </a:p>
        </p:txBody>
      </p:sp>
    </p:spTree>
    <p:extLst>
      <p:ext uri="{BB962C8B-B14F-4D97-AF65-F5344CB8AC3E}">
        <p14:creationId xmlns:p14="http://schemas.microsoft.com/office/powerpoint/2010/main" val="2404071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58EB5-53DB-C50A-F0A5-7ED9B6CE8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7F57D-AFD2-F8AC-5402-3097F7F3306F}"/>
              </a:ext>
            </a:extLst>
          </p:cNvPr>
          <p:cNvSpPr>
            <a:spLocks noGrp="1"/>
          </p:cNvSpPr>
          <p:nvPr>
            <p:ph type="title"/>
          </p:nvPr>
        </p:nvSpPr>
        <p:spPr/>
        <p:txBody>
          <a:bodyPr/>
          <a:lstStyle/>
          <a:p>
            <a:r>
              <a:rPr lang="fr-BE" b="1" dirty="0"/>
              <a:t>Law of </a:t>
            </a:r>
            <a:r>
              <a:rPr lang="fr-BE" b="1" dirty="0" err="1"/>
              <a:t>Closure</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E0087412-BEE6-B3E9-9FC8-6DE7F4D0C1F8}"/>
              </a:ext>
            </a:extLst>
          </p:cNvPr>
          <p:cNvSpPr>
            <a:spLocks noGrp="1"/>
          </p:cNvSpPr>
          <p:nvPr>
            <p:ph idx="1"/>
          </p:nvPr>
        </p:nvSpPr>
        <p:spPr/>
        <p:txBody>
          <a:bodyPr/>
          <a:lstStyle/>
          <a:p>
            <a:r>
              <a:rPr lang="en-US" dirty="0"/>
              <a:t>The mind fills in gaps to complete a visual pattern or shape</a:t>
            </a:r>
            <a:endParaRPr lang="fr-BE" b="1" dirty="0">
              <a:solidFill>
                <a:srgbClr val="000000"/>
              </a:solidFill>
              <a:latin typeface="Inter"/>
            </a:endParaRPr>
          </a:p>
          <a:p>
            <a:endParaRPr lang="fr-BE" dirty="0"/>
          </a:p>
        </p:txBody>
      </p:sp>
      <p:sp>
        <p:nvSpPr>
          <p:cNvPr id="6" name="TextBox 5">
            <a:extLst>
              <a:ext uri="{FF2B5EF4-FFF2-40B4-BE49-F238E27FC236}">
                <a16:creationId xmlns:a16="http://schemas.microsoft.com/office/drawing/2014/main" id="{D6FEB7E4-883B-5AF5-748D-F8F89CB52BCA}"/>
              </a:ext>
            </a:extLst>
          </p:cNvPr>
          <p:cNvSpPr txBox="1"/>
          <p:nvPr/>
        </p:nvSpPr>
        <p:spPr>
          <a:xfrm>
            <a:off x="2571608" y="5483265"/>
            <a:ext cx="6407292" cy="646331"/>
          </a:xfrm>
          <a:prstGeom prst="rect">
            <a:avLst/>
          </a:prstGeom>
          <a:noFill/>
        </p:spPr>
        <p:txBody>
          <a:bodyPr wrap="square">
            <a:spAutoFit/>
          </a:bodyPr>
          <a:lstStyle/>
          <a:p>
            <a:pPr algn="ctr"/>
            <a:r>
              <a:rPr lang="fr-BE" dirty="0" err="1">
                <a:latin typeface="Bahnschrift SemiLight" panose="020B0502040204020203" pitchFamily="34" charset="0"/>
              </a:rPr>
              <a:t>Without</a:t>
            </a:r>
            <a:r>
              <a:rPr lang="fr-BE" dirty="0">
                <a:latin typeface="Bahnschrift SemiLight" panose="020B0502040204020203" pitchFamily="34" charset="0"/>
              </a:rPr>
              <a:t> </a:t>
            </a:r>
            <a:r>
              <a:rPr lang="fr-BE" dirty="0" err="1">
                <a:latin typeface="Bahnschrift SemiLight" panose="020B0502040204020203" pitchFamily="34" charset="0"/>
              </a:rPr>
              <a:t>this</a:t>
            </a:r>
            <a:r>
              <a:rPr lang="fr-BE" dirty="0">
                <a:latin typeface="Bahnschrift SemiLight" panose="020B0502040204020203" pitchFamily="34" charset="0"/>
              </a:rPr>
              <a:t> </a:t>
            </a:r>
            <a:r>
              <a:rPr lang="fr-BE" dirty="0" err="1">
                <a:latin typeface="Bahnschrift SemiLight" panose="020B0502040204020203" pitchFamily="34" charset="0"/>
              </a:rPr>
              <a:t>principle</a:t>
            </a:r>
            <a:r>
              <a:rPr lang="fr-BE" dirty="0">
                <a:latin typeface="Bahnschrift SemiLight" panose="020B0502040204020203" pitchFamily="34" charset="0"/>
              </a:rPr>
              <a:t>, </a:t>
            </a:r>
            <a:r>
              <a:rPr lang="fr-BE" dirty="0" err="1">
                <a:latin typeface="Bahnschrift SemiLight" panose="020B0502040204020203" pitchFamily="34" charset="0"/>
              </a:rPr>
              <a:t>we</a:t>
            </a:r>
            <a:r>
              <a:rPr lang="fr-BE" dirty="0">
                <a:latin typeface="Bahnschrift SemiLight" panose="020B0502040204020203" pitchFamily="34" charset="0"/>
              </a:rPr>
              <a:t> </a:t>
            </a:r>
            <a:r>
              <a:rPr lang="fr-BE" dirty="0" err="1">
                <a:latin typeface="Bahnschrift SemiLight" panose="020B0502040204020203" pitchFamily="34" charset="0"/>
              </a:rPr>
              <a:t>would</a:t>
            </a:r>
            <a:r>
              <a:rPr lang="fr-BE" dirty="0">
                <a:latin typeface="Bahnschrift SemiLight" panose="020B0502040204020203" pitchFamily="34" charset="0"/>
              </a:rPr>
              <a:t> </a:t>
            </a:r>
            <a:r>
              <a:rPr lang="fr-BE" dirty="0" err="1">
                <a:latin typeface="Bahnschrift SemiLight" panose="020B0502040204020203" pitchFamily="34" charset="0"/>
              </a:rPr>
              <a:t>only</a:t>
            </a:r>
            <a:r>
              <a:rPr lang="fr-BE" dirty="0">
                <a:latin typeface="Bahnschrift SemiLight" panose="020B0502040204020203" pitchFamily="34" charset="0"/>
              </a:rPr>
              <a:t> </a:t>
            </a:r>
            <a:r>
              <a:rPr lang="fr-BE" dirty="0" err="1">
                <a:latin typeface="Bahnschrift SemiLight" panose="020B0502040204020203" pitchFamily="34" charset="0"/>
              </a:rPr>
              <a:t>perceive</a:t>
            </a:r>
            <a:r>
              <a:rPr lang="fr-BE" dirty="0">
                <a:latin typeface="Bahnschrift SemiLight" panose="020B0502040204020203" pitchFamily="34" charset="0"/>
              </a:rPr>
              <a:t> a set of </a:t>
            </a:r>
            <a:r>
              <a:rPr lang="fr-BE" dirty="0" err="1">
                <a:latin typeface="Bahnschrift SemiLight" panose="020B0502040204020203" pitchFamily="34" charset="0"/>
              </a:rPr>
              <a:t>discontinuous</a:t>
            </a:r>
            <a:r>
              <a:rPr lang="fr-BE" dirty="0">
                <a:latin typeface="Bahnschrift SemiLight" panose="020B0502040204020203" pitchFamily="34" charset="0"/>
              </a:rPr>
              <a:t> </a:t>
            </a:r>
            <a:r>
              <a:rPr lang="fr-BE" dirty="0" err="1">
                <a:latin typeface="Bahnschrift SemiLight" panose="020B0502040204020203" pitchFamily="34" charset="0"/>
              </a:rPr>
              <a:t>lines</a:t>
            </a:r>
            <a:r>
              <a:rPr lang="fr-BE" dirty="0">
                <a:latin typeface="Bahnschrift SemiLight" panose="020B0502040204020203" pitchFamily="34" charset="0"/>
              </a:rPr>
              <a:t>, </a:t>
            </a:r>
            <a:r>
              <a:rPr lang="fr-BE" dirty="0" err="1">
                <a:latin typeface="Bahnschrift SemiLight" panose="020B0502040204020203" pitchFamily="34" charset="0"/>
              </a:rPr>
              <a:t>without</a:t>
            </a:r>
            <a:r>
              <a:rPr lang="fr-BE" dirty="0">
                <a:latin typeface="Bahnschrift SemiLight" panose="020B0502040204020203" pitchFamily="34" charset="0"/>
              </a:rPr>
              <a:t> </a:t>
            </a:r>
            <a:r>
              <a:rPr lang="fr-BE" dirty="0" err="1">
                <a:latin typeface="Bahnschrift SemiLight" panose="020B0502040204020203" pitchFamily="34" charset="0"/>
              </a:rPr>
              <a:t>perceiving</a:t>
            </a:r>
            <a:r>
              <a:rPr lang="fr-BE" dirty="0">
                <a:latin typeface="Bahnschrift SemiLight" panose="020B0502040204020203" pitchFamily="34" charset="0"/>
              </a:rPr>
              <a:t> the </a:t>
            </a:r>
            <a:r>
              <a:rPr lang="fr-BE" dirty="0" err="1">
                <a:latin typeface="Bahnschrift SemiLight" panose="020B0502040204020203" pitchFamily="34" charset="0"/>
              </a:rPr>
              <a:t>form</a:t>
            </a:r>
            <a:r>
              <a:rPr lang="fr-BE" dirty="0">
                <a:latin typeface="Bahnschrift SemiLight" panose="020B0502040204020203" pitchFamily="34" charset="0"/>
              </a:rPr>
              <a:t> as a </a:t>
            </a:r>
            <a:r>
              <a:rPr lang="fr-BE" dirty="0" err="1">
                <a:latin typeface="Bahnschrift SemiLight" panose="020B0502040204020203" pitchFamily="34" charset="0"/>
              </a:rPr>
              <a:t>whole</a:t>
            </a:r>
            <a:r>
              <a:rPr lang="fr-BE" dirty="0">
                <a:latin typeface="Bahnschrift SemiLight" panose="020B0502040204020203" pitchFamily="34" charset="0"/>
              </a:rPr>
              <a:t>.</a:t>
            </a:r>
          </a:p>
        </p:txBody>
      </p:sp>
      <p:pic>
        <p:nvPicPr>
          <p:cNvPr id="7" name="Picture 6" descr="A black background with blue lines&#10;&#10;AI-generated content may be incorrect.">
            <a:extLst>
              <a:ext uri="{FF2B5EF4-FFF2-40B4-BE49-F238E27FC236}">
                <a16:creationId xmlns:a16="http://schemas.microsoft.com/office/drawing/2014/main" id="{1224C8D7-4718-807A-C905-2CC712ED4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814" y="1730930"/>
            <a:ext cx="9068371" cy="4540728"/>
          </a:xfrm>
          <a:prstGeom prst="rect">
            <a:avLst/>
          </a:prstGeom>
        </p:spPr>
      </p:pic>
    </p:spTree>
    <p:extLst>
      <p:ext uri="{BB962C8B-B14F-4D97-AF65-F5344CB8AC3E}">
        <p14:creationId xmlns:p14="http://schemas.microsoft.com/office/powerpoint/2010/main" val="234263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F2C21-2B5B-5C5B-624C-6A422431F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C03BE-7877-9A60-2041-8CDD883AABB0}"/>
              </a:ext>
            </a:extLst>
          </p:cNvPr>
          <p:cNvSpPr>
            <a:spLocks noGrp="1"/>
          </p:cNvSpPr>
          <p:nvPr>
            <p:ph type="title"/>
          </p:nvPr>
        </p:nvSpPr>
        <p:spPr/>
        <p:txBody>
          <a:bodyPr anchor="ctr">
            <a:normAutofit/>
          </a:bodyPr>
          <a:lstStyle/>
          <a:p>
            <a:r>
              <a:rPr lang="fr-BE" b="1" dirty="0"/>
              <a:t>Law of </a:t>
            </a:r>
            <a:r>
              <a:rPr lang="fr-BE" b="1" dirty="0" err="1"/>
              <a:t>Closure</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A93195CB-1A98-E0C8-CC1C-F2DF1E7C3981}"/>
              </a:ext>
            </a:extLst>
          </p:cNvPr>
          <p:cNvSpPr>
            <a:spLocks noGrp="1"/>
          </p:cNvSpPr>
          <p:nvPr>
            <p:ph idx="1"/>
          </p:nvPr>
        </p:nvSpPr>
        <p:spPr/>
        <p:txBody>
          <a:bodyPr>
            <a:normAutofit/>
          </a:bodyPr>
          <a:lstStyle/>
          <a:p>
            <a:r>
              <a:rPr lang="fr-BE" b="1" dirty="0"/>
              <a:t>Law of </a:t>
            </a:r>
            <a:r>
              <a:rPr lang="fr-BE" b="1" dirty="0" err="1"/>
              <a:t>Closure</a:t>
            </a:r>
            <a:r>
              <a:rPr lang="fr-BE" b="1" dirty="0"/>
              <a:t> In web design</a:t>
            </a:r>
          </a:p>
          <a:p>
            <a:endParaRPr lang="fr-BE" dirty="0"/>
          </a:p>
        </p:txBody>
      </p:sp>
      <p:pic>
        <p:nvPicPr>
          <p:cNvPr id="4" name="Picture 3" descr="http://conversionxl.com/wp-content/uploads/2012/05/WWF-logo-300x298.gif">
            <a:hlinkClick r:id="rId3"/>
            <a:extLst>
              <a:ext uri="{FF2B5EF4-FFF2-40B4-BE49-F238E27FC236}">
                <a16:creationId xmlns:a16="http://schemas.microsoft.com/office/drawing/2014/main" id="{9DD7AB8D-08DF-F3F9-E204-B9C441FDB5EB}"/>
              </a:ext>
            </a:extLst>
          </p:cNvPr>
          <p:cNvPicPr/>
          <p:nvPr/>
        </p:nvPicPr>
        <p:blipFill>
          <a:blip r:embed="rId4" cstate="print"/>
          <a:stretch>
            <a:fillRect/>
          </a:stretch>
        </p:blipFill>
        <p:spPr bwMode="auto">
          <a:xfrm>
            <a:off x="6572729" y="1825625"/>
            <a:ext cx="4380541" cy="4351338"/>
          </a:xfrm>
          <a:prstGeom prst="rect">
            <a:avLst/>
          </a:prstGeom>
          <a:noFill/>
          <a:ln w="9525">
            <a:noFill/>
            <a:miter lim="800000"/>
            <a:headEnd/>
            <a:tailEnd/>
          </a:ln>
        </p:spPr>
      </p:pic>
      <p:pic>
        <p:nvPicPr>
          <p:cNvPr id="3074" name="Picture 2" descr="Gestalt product design principles: closure example IBM">
            <a:extLst>
              <a:ext uri="{FF2B5EF4-FFF2-40B4-BE49-F238E27FC236}">
                <a16:creationId xmlns:a16="http://schemas.microsoft.com/office/drawing/2014/main" id="{A29361DE-2D52-88CF-1329-D4D6D6BBA9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730" y="3429000"/>
            <a:ext cx="4745183" cy="18980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0095E8-2FFD-7B59-399B-5B927B828D35}"/>
              </a:ext>
            </a:extLst>
          </p:cNvPr>
          <p:cNvSpPr txBox="1"/>
          <p:nvPr/>
        </p:nvSpPr>
        <p:spPr>
          <a:xfrm>
            <a:off x="4995794" y="6354375"/>
            <a:ext cx="2392001"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6"/>
              </a:rPr>
              <a:t>https://icon-icons.com/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675810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3EEAD-B539-0A30-33C3-D80E9BFCED3F}"/>
              </a:ext>
            </a:extLst>
          </p:cNvPr>
          <p:cNvSpPr>
            <a:spLocks noGrp="1"/>
          </p:cNvSpPr>
          <p:nvPr>
            <p:ph type="title"/>
          </p:nvPr>
        </p:nvSpPr>
        <p:spPr/>
        <p:txBody>
          <a:bodyPr/>
          <a:lstStyle/>
          <a:p>
            <a:r>
              <a:rPr lang="hr-HR" kern="1200" dirty="0">
                <a:latin typeface="Bahnschrift SemiBold" panose="020B0502040204020203" pitchFamily="34" charset="0"/>
                <a:ea typeface="+mj-ea"/>
                <a:cs typeface="+mj-cs"/>
              </a:rPr>
              <a:t>Font types  - Typography</a:t>
            </a:r>
            <a:endParaRPr lang="fr-BE" dirty="0"/>
          </a:p>
        </p:txBody>
      </p:sp>
      <p:sp>
        <p:nvSpPr>
          <p:cNvPr id="3" name="Content Placeholder 2">
            <a:extLst>
              <a:ext uri="{FF2B5EF4-FFF2-40B4-BE49-F238E27FC236}">
                <a16:creationId xmlns:a16="http://schemas.microsoft.com/office/drawing/2014/main" id="{82E65C5D-62A9-93EB-0C35-129B57304C4A}"/>
              </a:ext>
            </a:extLst>
          </p:cNvPr>
          <p:cNvSpPr>
            <a:spLocks noGrp="1"/>
          </p:cNvSpPr>
          <p:nvPr>
            <p:ph sz="half" idx="1"/>
          </p:nvPr>
        </p:nvSpPr>
        <p:spPr/>
        <p:txBody>
          <a:bodyPr>
            <a:normAutofit fontScale="40000" lnSpcReduction="20000"/>
          </a:bodyPr>
          <a:lstStyle/>
          <a:p>
            <a:r>
              <a:rPr lang="hr-HR" sz="4500" b="1" i="0" kern="1200" dirty="0">
                <a:effectLst/>
                <a:latin typeface="Bahnschrift SemiLight" panose="020B0502040204020203" pitchFamily="34" charset="0"/>
                <a:ea typeface="+mn-ea"/>
                <a:cs typeface="+mn-cs"/>
              </a:rPr>
              <a:t>Font family</a:t>
            </a:r>
          </a:p>
          <a:p>
            <a:pPr>
              <a:lnSpc>
                <a:spcPct val="120000"/>
              </a:lnSpc>
            </a:pPr>
            <a:r>
              <a:rPr lang="hr-HR" sz="4500" b="0" kern="1200" dirty="0">
                <a:effectLst/>
                <a:latin typeface="Bahnschrift SemiLight" panose="020B0502040204020203" pitchFamily="34" charset="0"/>
                <a:ea typeface="+mn-ea"/>
                <a:cs typeface="+mn-cs"/>
              </a:rPr>
              <a:t>A font family is a group of related fonts.</a:t>
            </a:r>
          </a:p>
          <a:p>
            <a:pPr>
              <a:lnSpc>
                <a:spcPct val="120000"/>
              </a:lnSpc>
            </a:pPr>
            <a:r>
              <a:rPr lang="hr-HR" sz="4500" kern="1200" dirty="0">
                <a:effectLst/>
                <a:latin typeface="Bahnschrift SemiLight" panose="020B0502040204020203" pitchFamily="34" charset="0"/>
                <a:ea typeface="+mn-ea"/>
                <a:cs typeface="+mn-cs"/>
              </a:rPr>
              <a:t>Clash Display Thin, Clash Display Light, Clash Display Regular, Clash Display Medium, Clash Display Semi-Bold, Clash Display Bold.</a:t>
            </a:r>
          </a:p>
          <a:p>
            <a:pPr>
              <a:lnSpc>
                <a:spcPct val="120000"/>
              </a:lnSpc>
            </a:pPr>
            <a:r>
              <a:rPr lang="hr-HR" sz="4500" kern="1200" dirty="0">
                <a:effectLst/>
                <a:latin typeface="Bahnschrift SemiLight" panose="020B0502040204020203" pitchFamily="34" charset="0"/>
                <a:ea typeface="+mn-ea"/>
                <a:cs typeface="+mn-cs"/>
              </a:rPr>
              <a:t>All of these are a collection. All this into one </a:t>
            </a:r>
            <a:r>
              <a:rPr lang="hr-HR" sz="4500" b="0" kern="1200" dirty="0">
                <a:effectLst/>
                <a:latin typeface="Bahnschrift SemiLight" panose="020B0502040204020203" pitchFamily="34" charset="0"/>
                <a:ea typeface="+mn-ea"/>
                <a:cs typeface="+mn-cs"/>
              </a:rPr>
              <a:t>is a </a:t>
            </a:r>
            <a:r>
              <a:rPr lang="hr-HR" sz="4500" b="1" kern="1200" dirty="0">
                <a:effectLst/>
                <a:latin typeface="Bahnschrift SemiLight" panose="020B0502040204020203" pitchFamily="34" charset="0"/>
                <a:ea typeface="+mn-ea"/>
                <a:cs typeface="+mn-cs"/>
              </a:rPr>
              <a:t>font family</a:t>
            </a:r>
            <a:r>
              <a:rPr lang="hr-HR" sz="4500" b="0" kern="1200" dirty="0">
                <a:effectLst/>
                <a:latin typeface="Bahnschrift SemiLight" panose="020B0502040204020203" pitchFamily="34" charset="0"/>
                <a:ea typeface="+mn-ea"/>
                <a:cs typeface="+mn-cs"/>
              </a:rPr>
              <a:t>.</a:t>
            </a:r>
          </a:p>
          <a:p>
            <a:endParaRPr lang="fr-BE" dirty="0"/>
          </a:p>
        </p:txBody>
      </p:sp>
      <p:sp>
        <p:nvSpPr>
          <p:cNvPr id="4" name="Content Placeholder 3">
            <a:extLst>
              <a:ext uri="{FF2B5EF4-FFF2-40B4-BE49-F238E27FC236}">
                <a16:creationId xmlns:a16="http://schemas.microsoft.com/office/drawing/2014/main" id="{B509D60C-812C-EB78-2506-789D80A87C35}"/>
              </a:ext>
            </a:extLst>
          </p:cNvPr>
          <p:cNvSpPr>
            <a:spLocks noGrp="1"/>
          </p:cNvSpPr>
          <p:nvPr>
            <p:ph sz="half" idx="2"/>
          </p:nvPr>
        </p:nvSpPr>
        <p:spPr/>
        <p:txBody>
          <a:bodyPr>
            <a:normAutofit fontScale="40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500" b="1" i="0" u="none" strike="noStrike" cap="none" normalizeH="0" baseline="0" dirty="0">
                <a:ln>
                  <a:noFill/>
                </a:ln>
                <a:solidFill>
                  <a:srgbClr val="242424"/>
                </a:solidFill>
                <a:effectLst/>
                <a:latin typeface="sohne"/>
              </a:rPr>
              <a:t>Font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500" b="0" i="0" u="none" strike="noStrike" cap="none" normalizeH="0" baseline="0" dirty="0">
                <a:ln>
                  <a:noFill/>
                </a:ln>
                <a:solidFill>
                  <a:srgbClr val="242424"/>
                </a:solidFill>
                <a:effectLst/>
                <a:latin typeface="source-serif-pro"/>
              </a:rPr>
              <a:t>A font </a:t>
            </a:r>
            <a:r>
              <a:rPr kumimoji="0" lang="fr-FR" altLang="fr-FR" sz="4500" b="0" i="0" u="none" strike="noStrike" cap="none" normalizeH="0" baseline="0" dirty="0" err="1">
                <a:ln>
                  <a:noFill/>
                </a:ln>
                <a:solidFill>
                  <a:srgbClr val="242424"/>
                </a:solidFill>
                <a:effectLst/>
                <a:latin typeface="source-serif-pro"/>
              </a:rPr>
              <a:t>is</a:t>
            </a:r>
            <a:r>
              <a:rPr kumimoji="0" lang="fr-FR" altLang="fr-FR" sz="4500" b="0" i="0" u="none" strike="noStrike" cap="none" normalizeH="0" baseline="0" dirty="0">
                <a:ln>
                  <a:noFill/>
                </a:ln>
                <a:solidFill>
                  <a:srgbClr val="242424"/>
                </a:solidFill>
                <a:effectLst/>
                <a:latin typeface="source-serif-pro"/>
              </a:rPr>
              <a:t> a </a:t>
            </a:r>
            <a:r>
              <a:rPr kumimoji="0" lang="fr-FR" altLang="fr-FR" sz="4500" b="0" i="0" u="none" strike="noStrike" cap="none" normalizeH="0" baseline="0" dirty="0" err="1">
                <a:ln>
                  <a:noFill/>
                </a:ln>
                <a:solidFill>
                  <a:srgbClr val="242424"/>
                </a:solidFill>
                <a:effectLst/>
                <a:latin typeface="source-serif-pro"/>
              </a:rPr>
              <a:t>specific</a:t>
            </a:r>
            <a:r>
              <a:rPr kumimoji="0" lang="fr-FR" altLang="fr-FR" sz="4500" b="0" i="0" u="none" strike="noStrike" cap="none" normalizeH="0" baseline="0" dirty="0">
                <a:ln>
                  <a:noFill/>
                </a:ln>
                <a:solidFill>
                  <a:srgbClr val="242424"/>
                </a:solidFill>
                <a:effectLst/>
                <a:latin typeface="source-serif-pro"/>
              </a:rPr>
              <a:t> style </a:t>
            </a:r>
            <a:r>
              <a:rPr kumimoji="0" lang="fr-FR" altLang="fr-FR" sz="4500" b="0" i="0" u="none" strike="noStrike" cap="none" normalizeH="0" baseline="0" dirty="0" err="1">
                <a:ln>
                  <a:noFill/>
                </a:ln>
                <a:solidFill>
                  <a:srgbClr val="242424"/>
                </a:solidFill>
                <a:effectLst/>
                <a:latin typeface="source-serif-pro"/>
              </a:rPr>
              <a:t>within</a:t>
            </a:r>
            <a:r>
              <a:rPr kumimoji="0" lang="fr-FR" altLang="fr-FR" sz="4500" b="0" i="0" u="none" strike="noStrike" cap="none" normalizeH="0" baseline="0" dirty="0">
                <a:ln>
                  <a:noFill/>
                </a:ln>
                <a:solidFill>
                  <a:srgbClr val="242424"/>
                </a:solidFill>
                <a:effectLst/>
                <a:latin typeface="source-serif-pro"/>
              </a:rPr>
              <a:t> a </a:t>
            </a:r>
            <a:r>
              <a:rPr kumimoji="0" lang="fr-FR" altLang="fr-FR" sz="4500" b="0" i="0" u="none" strike="noStrike" cap="none" normalizeH="0" baseline="0" dirty="0" err="1">
                <a:ln>
                  <a:noFill/>
                </a:ln>
                <a:solidFill>
                  <a:srgbClr val="242424"/>
                </a:solidFill>
                <a:effectLst/>
                <a:latin typeface="source-serif-pro"/>
              </a:rPr>
              <a:t>typeface</a:t>
            </a:r>
            <a:r>
              <a:rPr kumimoji="0" lang="fr-FR" altLang="fr-FR" sz="4500" b="0" i="0" u="none" strike="noStrike" cap="none" normalizeH="0" baseline="0" dirty="0">
                <a:ln>
                  <a:noFill/>
                </a:ln>
                <a:solidFill>
                  <a:srgbClr val="242424"/>
                </a:solidFill>
                <a:effectLst/>
                <a:latin typeface="source-serif-pro"/>
              </a:rPr>
              <a:t> </a:t>
            </a:r>
            <a:r>
              <a:rPr kumimoji="0" lang="fr-FR" altLang="fr-FR" sz="4500" b="0" i="0" u="none" strike="noStrike" cap="none" normalizeH="0" baseline="0" dirty="0" err="1">
                <a:ln>
                  <a:noFill/>
                </a:ln>
                <a:solidFill>
                  <a:srgbClr val="242424"/>
                </a:solidFill>
                <a:effectLst/>
                <a:latin typeface="source-serif-pro"/>
              </a:rPr>
              <a:t>which</a:t>
            </a:r>
            <a:r>
              <a:rPr kumimoji="0" lang="fr-FR" altLang="fr-FR" sz="4500" b="0" i="0" u="none" strike="noStrike" cap="none" normalizeH="0" baseline="0" dirty="0">
                <a:ln>
                  <a:noFill/>
                </a:ln>
                <a:solidFill>
                  <a:srgbClr val="242424"/>
                </a:solidFill>
                <a:effectLst/>
                <a:latin typeface="source-serif-pro"/>
              </a:rPr>
              <a:t> varies in </a:t>
            </a:r>
            <a:r>
              <a:rPr kumimoji="0" lang="fr-FR" altLang="fr-FR" sz="4500" b="0" i="0" u="none" strike="noStrike" cap="none" normalizeH="0" baseline="0" dirty="0" err="1">
                <a:ln>
                  <a:noFill/>
                </a:ln>
                <a:solidFill>
                  <a:srgbClr val="242424"/>
                </a:solidFill>
                <a:effectLst/>
                <a:latin typeface="source-serif-pro"/>
              </a:rPr>
              <a:t>weight</a:t>
            </a:r>
            <a:r>
              <a:rPr kumimoji="0" lang="fr-FR" altLang="fr-FR" sz="4500" b="0" i="0" u="none" strike="noStrike" cap="none" normalizeH="0" baseline="0" dirty="0">
                <a:ln>
                  <a:noFill/>
                </a:ln>
                <a:solidFill>
                  <a:srgbClr val="242424"/>
                </a:solidFill>
                <a:effectLst/>
                <a:latin typeface="source-serif-pro"/>
              </a:rPr>
              <a:t> and size.</a:t>
            </a:r>
            <a:endParaRPr kumimoji="0" lang="fr-FR" altLang="fr-FR" sz="4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4500" i="1" dirty="0">
              <a:solidFill>
                <a:srgbClr val="242424"/>
              </a:solidFill>
              <a:latin typeface="source-serif-pr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4500" b="0" i="1" u="none" strike="noStrike" cap="none" normalizeH="0" baseline="0" dirty="0">
              <a:ln>
                <a:noFill/>
              </a:ln>
              <a:solidFill>
                <a:srgbClr val="242424"/>
              </a:solidFill>
              <a:effectLst/>
              <a:latin typeface="source-serif-pro"/>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4500" i="1" dirty="0">
              <a:solidFill>
                <a:srgbClr val="242424"/>
              </a:solidFill>
              <a:latin typeface="source-serif-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4500" b="0" i="1" u="none" strike="noStrike" cap="none" normalizeH="0" baseline="0" dirty="0">
                <a:ln>
                  <a:noFill/>
                </a:ln>
                <a:solidFill>
                  <a:srgbClr val="242424"/>
                </a:solidFill>
                <a:effectLst/>
                <a:latin typeface="source-serif-pro"/>
              </a:rPr>
              <a:t>For </a:t>
            </a:r>
            <a:r>
              <a:rPr kumimoji="0" lang="fr-FR" altLang="fr-FR" sz="4500" b="0" i="1" u="none" strike="noStrike" cap="none" normalizeH="0" baseline="0" dirty="0" err="1">
                <a:ln>
                  <a:noFill/>
                </a:ln>
                <a:solidFill>
                  <a:srgbClr val="242424"/>
                </a:solidFill>
                <a:effectLst/>
                <a:latin typeface="source-serif-pro"/>
              </a:rPr>
              <a:t>example</a:t>
            </a:r>
            <a:r>
              <a:rPr kumimoji="0" lang="fr-FR" altLang="fr-FR" sz="4500" b="0" i="1" u="none" strike="noStrike" cap="none" normalizeH="0" baseline="0" dirty="0">
                <a:ln>
                  <a:noFill/>
                </a:ln>
                <a:solidFill>
                  <a:srgbClr val="242424"/>
                </a:solidFill>
                <a:effectLst/>
                <a:latin typeface="source-serif-pro"/>
              </a:rPr>
              <a:t>, Clash Display</a:t>
            </a:r>
            <a:r>
              <a:rPr kumimoji="0" lang="fr-FR" altLang="fr-FR" sz="4500" b="1" i="1" u="none" strike="noStrike" cap="none" normalizeH="0" baseline="0" dirty="0">
                <a:ln>
                  <a:noFill/>
                </a:ln>
                <a:solidFill>
                  <a:srgbClr val="242424"/>
                </a:solidFill>
                <a:effectLst/>
                <a:latin typeface="source-serif-pro"/>
              </a:rPr>
              <a:t> </a:t>
            </a:r>
            <a:r>
              <a:rPr kumimoji="0" lang="fr-FR" altLang="fr-FR" sz="4500" b="0" i="1" u="none" strike="noStrike" cap="none" normalizeH="0" baseline="0" dirty="0" err="1">
                <a:ln>
                  <a:noFill/>
                </a:ln>
                <a:solidFill>
                  <a:srgbClr val="242424"/>
                </a:solidFill>
                <a:effectLst/>
                <a:latin typeface="source-serif-pro"/>
              </a:rPr>
              <a:t>is</a:t>
            </a:r>
            <a:r>
              <a:rPr kumimoji="0" lang="fr-FR" altLang="fr-FR" sz="4500" b="0" i="1" u="none" strike="noStrike" cap="none" normalizeH="0" baseline="0" dirty="0">
                <a:ln>
                  <a:noFill/>
                </a:ln>
                <a:solidFill>
                  <a:srgbClr val="242424"/>
                </a:solidFill>
                <a:effectLst/>
                <a:latin typeface="source-serif-pro"/>
              </a:rPr>
              <a:t> a </a:t>
            </a:r>
            <a:r>
              <a:rPr kumimoji="0" lang="fr-FR" altLang="fr-FR" sz="4500" b="1" i="1" u="none" strike="noStrike" cap="none" normalizeH="0" baseline="0" dirty="0" err="1">
                <a:ln>
                  <a:noFill/>
                </a:ln>
                <a:solidFill>
                  <a:srgbClr val="242424"/>
                </a:solidFill>
                <a:effectLst/>
                <a:latin typeface="source-serif-pro"/>
              </a:rPr>
              <a:t>typeface</a:t>
            </a:r>
            <a:r>
              <a:rPr kumimoji="0" lang="fr-FR" altLang="fr-FR" sz="4500" b="1" i="1" u="none" strike="noStrike" cap="none" normalizeH="0" baseline="0" dirty="0">
                <a:ln>
                  <a:noFill/>
                </a:ln>
                <a:solidFill>
                  <a:srgbClr val="242424"/>
                </a:solidFill>
                <a:effectLst/>
                <a:latin typeface="source-serif-pro"/>
              </a:rPr>
              <a:t> </a:t>
            </a:r>
            <a:r>
              <a:rPr kumimoji="0" lang="fr-FR" altLang="fr-FR" sz="4500" b="0" i="1" u="none" strike="noStrike" cap="none" normalizeH="0" baseline="0" dirty="0">
                <a:ln>
                  <a:noFill/>
                </a:ln>
                <a:solidFill>
                  <a:srgbClr val="242424"/>
                </a:solidFill>
                <a:effectLst/>
                <a:latin typeface="source-serif-pro"/>
              </a:rPr>
              <a:t>and Clash Display Medium</a:t>
            </a:r>
            <a:r>
              <a:rPr kumimoji="0" lang="fr-FR" altLang="fr-FR" sz="4500" b="1" i="1" u="none" strike="noStrike" cap="none" normalizeH="0" baseline="0" dirty="0">
                <a:ln>
                  <a:noFill/>
                </a:ln>
                <a:solidFill>
                  <a:srgbClr val="242424"/>
                </a:solidFill>
                <a:effectLst/>
                <a:latin typeface="source-serif-pro"/>
              </a:rPr>
              <a:t> </a:t>
            </a:r>
            <a:r>
              <a:rPr kumimoji="0" lang="fr-FR" altLang="fr-FR" sz="4500" b="0" i="1" u="none" strike="noStrike" cap="none" normalizeH="0" baseline="0" dirty="0" err="1">
                <a:ln>
                  <a:noFill/>
                </a:ln>
                <a:solidFill>
                  <a:srgbClr val="242424"/>
                </a:solidFill>
                <a:effectLst/>
                <a:latin typeface="source-serif-pro"/>
              </a:rPr>
              <a:t>is</a:t>
            </a:r>
            <a:r>
              <a:rPr kumimoji="0" lang="fr-FR" altLang="fr-FR" sz="4500" b="0" i="1" u="none" strike="noStrike" cap="none" normalizeH="0" baseline="0" dirty="0">
                <a:ln>
                  <a:noFill/>
                </a:ln>
                <a:solidFill>
                  <a:srgbClr val="242424"/>
                </a:solidFill>
                <a:effectLst/>
                <a:latin typeface="source-serif-pro"/>
              </a:rPr>
              <a:t> a </a:t>
            </a:r>
            <a:r>
              <a:rPr kumimoji="0" lang="fr-FR" altLang="fr-FR" sz="4500" b="1" i="1" u="none" strike="noStrike" cap="none" normalizeH="0" baseline="0" dirty="0">
                <a:ln>
                  <a:noFill/>
                </a:ln>
                <a:solidFill>
                  <a:srgbClr val="242424"/>
                </a:solidFill>
                <a:effectLst/>
                <a:latin typeface="source-serif-pro"/>
              </a:rPr>
              <a:t>font</a:t>
            </a:r>
            <a:r>
              <a:rPr kumimoji="0" lang="fr-FR" altLang="fr-FR" sz="4500" b="0" i="1" u="none" strike="noStrike" cap="none" normalizeH="0" baseline="0" dirty="0">
                <a:ln>
                  <a:noFill/>
                </a:ln>
                <a:solidFill>
                  <a:srgbClr val="242424"/>
                </a:solidFill>
                <a:effectLst/>
                <a:latin typeface="source-serif-pro"/>
              </a:rPr>
              <a:t>.</a:t>
            </a:r>
            <a:endParaRPr kumimoji="0" lang="fr-FR" altLang="fr-FR" sz="4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dirty="0">
                <a:ln>
                  <a:noFill/>
                </a:ln>
                <a:solidFill>
                  <a:schemeClr val="tx1"/>
                </a:solidFill>
                <a:effectLst/>
                <a:latin typeface="Arial" panose="020B0604020202020204" pitchFamily="34" charset="0"/>
              </a:rPr>
              <a:t>  </a:t>
            </a:r>
            <a:r>
              <a:rPr kumimoji="0" lang="fr-FR" altLang="fr-FR" sz="47600" b="0" i="0" u="none" strike="noStrike" cap="none" normalizeH="0" baseline="0" dirty="0">
                <a:ln>
                  <a:noFill/>
                </a:ln>
                <a:solidFill>
                  <a:schemeClr val="tx1"/>
                </a:solidFill>
                <a:effectLst/>
                <a:latin typeface="Arial" panose="020B0604020202020204" pitchFamily="34" charset="0"/>
              </a:rPr>
              <a:t>       </a:t>
            </a:r>
            <a:endParaRPr lang="fr-BE" dirty="0"/>
          </a:p>
        </p:txBody>
      </p:sp>
      <p:sp>
        <p:nvSpPr>
          <p:cNvPr id="8" name="AutoShape 4">
            <a:extLst>
              <a:ext uri="{FF2B5EF4-FFF2-40B4-BE49-F238E27FC236}">
                <a16:creationId xmlns:a16="http://schemas.microsoft.com/office/drawing/2014/main" id="{764C68B9-FAAF-FB5C-9F2B-1B5A3B356D4F}"/>
              </a:ext>
            </a:extLst>
          </p:cNvPr>
          <p:cNvSpPr>
            <a:spLocks noChangeAspect="1" noChangeArrowheads="1"/>
          </p:cNvSpPr>
          <p:nvPr/>
        </p:nvSpPr>
        <p:spPr bwMode="auto">
          <a:xfrm>
            <a:off x="127000" y="-1439863"/>
            <a:ext cx="6667500" cy="4048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BE"/>
          </a:p>
        </p:txBody>
      </p:sp>
      <p:pic>
        <p:nvPicPr>
          <p:cNvPr id="9" name="Picture 2">
            <a:extLst>
              <a:ext uri="{FF2B5EF4-FFF2-40B4-BE49-F238E27FC236}">
                <a16:creationId xmlns:a16="http://schemas.microsoft.com/office/drawing/2014/main" id="{529435FA-6869-CC23-B5C8-C27617C448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59872" y="4109828"/>
            <a:ext cx="4218709" cy="2562865"/>
          </a:xfrm>
          <a:prstGeom prst="rect">
            <a:avLst/>
          </a:prstGeom>
          <a:solidFill>
            <a:srgbClr val="FFFFFF"/>
          </a:solidFill>
        </p:spPr>
      </p:pic>
      <p:pic>
        <p:nvPicPr>
          <p:cNvPr id="12" name="Picture 11">
            <a:extLst>
              <a:ext uri="{FF2B5EF4-FFF2-40B4-BE49-F238E27FC236}">
                <a16:creationId xmlns:a16="http://schemas.microsoft.com/office/drawing/2014/main" id="{288FE5F2-DB20-AF1F-FA4C-4E1C9AB582FA}"/>
              </a:ext>
            </a:extLst>
          </p:cNvPr>
          <p:cNvPicPr>
            <a:picLocks noChangeAspect="1"/>
          </p:cNvPicPr>
          <p:nvPr/>
        </p:nvPicPr>
        <p:blipFill>
          <a:blip r:embed="rId4"/>
          <a:srcRect l="606" t="35025" r="-606" b="30823"/>
          <a:stretch/>
        </p:blipFill>
        <p:spPr>
          <a:xfrm>
            <a:off x="6172200" y="3707472"/>
            <a:ext cx="4096328" cy="804712"/>
          </a:xfrm>
          <a:prstGeom prst="rect">
            <a:avLst/>
          </a:prstGeom>
        </p:spPr>
      </p:pic>
      <p:sp>
        <p:nvSpPr>
          <p:cNvPr id="5" name="TextBox 4">
            <a:extLst>
              <a:ext uri="{FF2B5EF4-FFF2-40B4-BE49-F238E27FC236}">
                <a16:creationId xmlns:a16="http://schemas.microsoft.com/office/drawing/2014/main" id="{6CF002A4-BB7C-5EE0-F4EB-80D9AFCC33D6}"/>
              </a:ext>
            </a:extLst>
          </p:cNvPr>
          <p:cNvSpPr txBox="1"/>
          <p:nvPr/>
        </p:nvSpPr>
        <p:spPr>
          <a:xfrm>
            <a:off x="6019800" y="6441860"/>
            <a:ext cx="5895703" cy="461665"/>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hlinkClick r:id="rId5"/>
              </a:rPr>
              <a:t>https://uxplanet.org/principles-of-typography-in-ui-design-bc28f1f9666d</a:t>
            </a:r>
            <a:r>
              <a:rPr lang="fr-BE" sz="1200" dirty="0"/>
              <a:t> </a:t>
            </a:r>
          </a:p>
          <a:p>
            <a:r>
              <a:rPr lang="fr-BE" sz="1200" dirty="0">
                <a:latin typeface="Bahnschrift SemiLight" panose="020B0502040204020203" pitchFamily="34" charset="0"/>
              </a:rPr>
              <a:t>  </a:t>
            </a:r>
          </a:p>
        </p:txBody>
      </p:sp>
    </p:spTree>
    <p:extLst>
      <p:ext uri="{BB962C8B-B14F-4D97-AF65-F5344CB8AC3E}">
        <p14:creationId xmlns:p14="http://schemas.microsoft.com/office/powerpoint/2010/main" val="2124689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1E84F-C579-EB05-A726-0E5C4E7D6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33017A-0837-C396-57B9-1B40F242BCA7}"/>
              </a:ext>
            </a:extLst>
          </p:cNvPr>
          <p:cNvSpPr>
            <a:spLocks noGrp="1"/>
          </p:cNvSpPr>
          <p:nvPr>
            <p:ph type="title"/>
          </p:nvPr>
        </p:nvSpPr>
        <p:spPr/>
        <p:txBody>
          <a:bodyPr/>
          <a:lstStyle/>
          <a:p>
            <a:r>
              <a:rPr lang="fr-BE" b="1" dirty="0"/>
              <a:t>Law of </a:t>
            </a:r>
            <a:r>
              <a:rPr lang="fr-BE" b="1" dirty="0" err="1"/>
              <a:t>Closure</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EF589774-7D27-686D-5552-EF680CDBB893}"/>
              </a:ext>
            </a:extLst>
          </p:cNvPr>
          <p:cNvSpPr>
            <a:spLocks noGrp="1"/>
          </p:cNvSpPr>
          <p:nvPr>
            <p:ph idx="1"/>
          </p:nvPr>
        </p:nvSpPr>
        <p:spPr/>
        <p:txBody>
          <a:bodyPr>
            <a:normAutofit fontScale="77500" lnSpcReduction="20000"/>
          </a:bodyPr>
          <a:lstStyle/>
          <a:p>
            <a:pPr marL="0" indent="0" algn="l">
              <a:lnSpc>
                <a:spcPts val="3315"/>
              </a:lnSpc>
              <a:spcBef>
                <a:spcPts val="2250"/>
              </a:spcBef>
              <a:spcAft>
                <a:spcPts val="1800"/>
              </a:spcAft>
              <a:buNone/>
            </a:pPr>
            <a:r>
              <a:rPr lang="en-US" b="1" i="0" dirty="0">
                <a:solidFill>
                  <a:srgbClr val="1D1E22"/>
                </a:solidFill>
                <a:effectLst/>
              </a:rPr>
              <a:t>How to apply this law in UI/UX design:</a:t>
            </a:r>
          </a:p>
          <a:p>
            <a:pPr algn="l">
              <a:spcAft>
                <a:spcPts val="900"/>
              </a:spcAft>
              <a:buFont typeface="Arial" panose="020B0604020202020204" pitchFamily="34" charset="0"/>
              <a:buChar char="•"/>
            </a:pPr>
            <a:r>
              <a:rPr lang="en-US" b="1" i="0" dirty="0">
                <a:solidFill>
                  <a:srgbClr val="1D1E22"/>
                </a:solidFill>
                <a:effectLst/>
              </a:rPr>
              <a:t>Use implied shapes</a:t>
            </a:r>
            <a:r>
              <a:rPr lang="en-US" b="0" i="0" dirty="0">
                <a:solidFill>
                  <a:srgbClr val="1D1E22"/>
                </a:solidFill>
                <a:effectLst/>
              </a:rPr>
              <a:t>. Suggest complete forms with partial outlines or borders, encouraging users to mentally fill in the gaps.</a:t>
            </a:r>
          </a:p>
          <a:p>
            <a:pPr algn="l">
              <a:spcAft>
                <a:spcPts val="900"/>
              </a:spcAft>
              <a:buFont typeface="Arial" panose="020B0604020202020204" pitchFamily="34" charset="0"/>
              <a:buChar char="•"/>
            </a:pPr>
            <a:r>
              <a:rPr lang="en-US" b="1" i="0" dirty="0">
                <a:solidFill>
                  <a:srgbClr val="1D1E22"/>
                </a:solidFill>
                <a:effectLst/>
              </a:rPr>
              <a:t>Create minimalist icons</a:t>
            </a:r>
            <a:r>
              <a:rPr lang="en-US" b="0" i="0" dirty="0">
                <a:solidFill>
                  <a:srgbClr val="1D1E22"/>
                </a:solidFill>
                <a:effectLst/>
              </a:rPr>
              <a:t> that use negative space to imply completeness, reducing visual clutter while maintaining clarity.</a:t>
            </a:r>
          </a:p>
          <a:p>
            <a:pPr algn="l">
              <a:spcAft>
                <a:spcPts val="900"/>
              </a:spcAft>
              <a:buFont typeface="Arial" panose="020B0604020202020204" pitchFamily="34" charset="0"/>
              <a:buChar char="•"/>
            </a:pPr>
            <a:r>
              <a:rPr lang="en-US" b="1" i="0" dirty="0">
                <a:solidFill>
                  <a:srgbClr val="1D1E22"/>
                </a:solidFill>
                <a:effectLst/>
              </a:rPr>
              <a:t>Simplify complex forms</a:t>
            </a:r>
            <a:r>
              <a:rPr lang="en-US" b="0" i="0" dirty="0">
                <a:solidFill>
                  <a:srgbClr val="1D1E22"/>
                </a:solidFill>
                <a:effectLst/>
              </a:rPr>
              <a:t> into simpler, suggestive forms that users can easily recognize and complete in their minds.</a:t>
            </a:r>
          </a:p>
          <a:p>
            <a:pPr algn="l">
              <a:spcAft>
                <a:spcPts val="900"/>
              </a:spcAft>
              <a:buFont typeface="Arial" panose="020B0604020202020204" pitchFamily="34" charset="0"/>
              <a:buChar char="•"/>
            </a:pPr>
            <a:r>
              <a:rPr lang="en-US" b="1" i="0" dirty="0">
                <a:solidFill>
                  <a:srgbClr val="1D1E22"/>
                </a:solidFill>
                <a:effectLst/>
              </a:rPr>
              <a:t>Use in loading animations</a:t>
            </a:r>
            <a:r>
              <a:rPr lang="en-US" b="0" i="0" dirty="0">
                <a:solidFill>
                  <a:srgbClr val="1D1E22"/>
                </a:solidFill>
                <a:effectLst/>
              </a:rPr>
              <a:t>. Create loading indicators or progress bars where incomplete circles or bars can imply continuity and completion.</a:t>
            </a:r>
          </a:p>
          <a:p>
            <a:pPr algn="l">
              <a:spcAft>
                <a:spcPts val="900"/>
              </a:spcAft>
              <a:buFont typeface="Arial" panose="020B0604020202020204" pitchFamily="34" charset="0"/>
              <a:buChar char="•"/>
            </a:pPr>
            <a:r>
              <a:rPr lang="en-US" b="1" i="0" dirty="0">
                <a:solidFill>
                  <a:srgbClr val="1D1E22"/>
                </a:solidFill>
                <a:effectLst/>
              </a:rPr>
              <a:t>Engage users’ imagination</a:t>
            </a:r>
            <a:r>
              <a:rPr lang="en-US" b="0" i="0" dirty="0">
                <a:solidFill>
                  <a:srgbClr val="1D1E22"/>
                </a:solidFill>
                <a:effectLst/>
              </a:rPr>
              <a:t> and let them interpret and complete visual elements rather than explicitly showing everything.</a:t>
            </a:r>
          </a:p>
        </p:txBody>
      </p:sp>
    </p:spTree>
    <p:extLst>
      <p:ext uri="{BB962C8B-B14F-4D97-AF65-F5344CB8AC3E}">
        <p14:creationId xmlns:p14="http://schemas.microsoft.com/office/powerpoint/2010/main" val="4061458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5690-6DCE-456B-B312-EC6BD2F89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D756B-10BD-FEC1-AB4E-FBF2A1089A9C}"/>
              </a:ext>
            </a:extLst>
          </p:cNvPr>
          <p:cNvSpPr>
            <a:spLocks noGrp="1"/>
          </p:cNvSpPr>
          <p:nvPr>
            <p:ph type="title"/>
          </p:nvPr>
        </p:nvSpPr>
        <p:spPr/>
        <p:txBody>
          <a:bodyPr/>
          <a:lstStyle/>
          <a:p>
            <a:r>
              <a:rPr lang="fr-BE" b="1" dirty="0"/>
              <a:t>Law of </a:t>
            </a:r>
            <a:r>
              <a:rPr lang="fr-BE" b="1" dirty="0" err="1"/>
              <a:t>Continuity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6605E98A-1258-2380-66A3-7E8F41351C67}"/>
              </a:ext>
            </a:extLst>
          </p:cNvPr>
          <p:cNvSpPr>
            <a:spLocks noGrp="1"/>
          </p:cNvSpPr>
          <p:nvPr>
            <p:ph idx="1"/>
          </p:nvPr>
        </p:nvSpPr>
        <p:spPr/>
        <p:txBody>
          <a:bodyPr/>
          <a:lstStyle/>
          <a:p>
            <a:r>
              <a:rPr lang="en-US" dirty="0"/>
              <a:t>The eye follows lines, curves, or patterns smoothly rather than seeing them as separate elements.</a:t>
            </a:r>
          </a:p>
          <a:p>
            <a:endParaRPr lang="fr-BE" b="1" dirty="0">
              <a:solidFill>
                <a:srgbClr val="000000"/>
              </a:solidFill>
              <a:latin typeface="Inter"/>
            </a:endParaRPr>
          </a:p>
          <a:p>
            <a:endParaRPr lang="fr-BE" dirty="0"/>
          </a:p>
        </p:txBody>
      </p:sp>
      <p:pic>
        <p:nvPicPr>
          <p:cNvPr id="33794" name="Picture 2" descr="Two intersecting curved lines.">
            <a:extLst>
              <a:ext uri="{FF2B5EF4-FFF2-40B4-BE49-F238E27FC236}">
                <a16:creationId xmlns:a16="http://schemas.microsoft.com/office/drawing/2014/main" id="{BE4AD9E4-CAC3-9019-8F3C-26A9CCBD9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240" r="10588"/>
          <a:stretch>
            <a:fillRect/>
          </a:stretch>
        </p:blipFill>
        <p:spPr bwMode="auto">
          <a:xfrm>
            <a:off x="3200400" y="3271046"/>
            <a:ext cx="5791200" cy="290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0307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EA74B-240A-7D95-404C-4FD5D8C91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34704-82C8-4CD2-6D6C-AEE49A3B9F76}"/>
              </a:ext>
            </a:extLst>
          </p:cNvPr>
          <p:cNvSpPr>
            <a:spLocks noGrp="1"/>
          </p:cNvSpPr>
          <p:nvPr>
            <p:ph type="title"/>
          </p:nvPr>
        </p:nvSpPr>
        <p:spPr/>
        <p:txBody>
          <a:bodyPr anchor="ctr">
            <a:normAutofit/>
          </a:bodyPr>
          <a:lstStyle/>
          <a:p>
            <a:r>
              <a:rPr lang="fr-BE" b="1" dirty="0"/>
              <a:t>Law of </a:t>
            </a:r>
            <a:r>
              <a:rPr lang="fr-BE" b="1" dirty="0" err="1"/>
              <a:t>Continuity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9EC13265-1833-D250-A64B-ED7DAFC69331}"/>
              </a:ext>
            </a:extLst>
          </p:cNvPr>
          <p:cNvSpPr>
            <a:spLocks noGrp="1"/>
          </p:cNvSpPr>
          <p:nvPr>
            <p:ph idx="1"/>
          </p:nvPr>
        </p:nvSpPr>
        <p:spPr/>
        <p:txBody>
          <a:bodyPr>
            <a:normAutofit/>
          </a:bodyPr>
          <a:lstStyle/>
          <a:p>
            <a:r>
              <a:rPr lang="fr-BE" b="1" dirty="0"/>
              <a:t>Law of </a:t>
            </a:r>
            <a:r>
              <a:rPr lang="fr-BE" b="1" dirty="0" err="1">
                <a:solidFill>
                  <a:srgbClr val="000000"/>
                </a:solidFill>
                <a:latin typeface="Inter"/>
              </a:rPr>
              <a:t>Continuity</a:t>
            </a:r>
            <a:r>
              <a:rPr lang="fr-BE" b="1" dirty="0"/>
              <a:t> In web design</a:t>
            </a:r>
          </a:p>
          <a:p>
            <a:endParaRPr lang="fr-BE" dirty="0"/>
          </a:p>
        </p:txBody>
      </p:sp>
      <p:pic>
        <p:nvPicPr>
          <p:cNvPr id="4098" name="Picture 2" descr="Gestalt product design principles: continuity example Sprig">
            <a:extLst>
              <a:ext uri="{FF2B5EF4-FFF2-40B4-BE49-F238E27FC236}">
                <a16:creationId xmlns:a16="http://schemas.microsoft.com/office/drawing/2014/main" id="{7C4166F0-634C-8654-922B-13636F64E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480" y="2485087"/>
            <a:ext cx="8379039" cy="30324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141CE7-0F55-C5E4-A437-C3CA3C8EB4D1}"/>
              </a:ext>
            </a:extLst>
          </p:cNvPr>
          <p:cNvSpPr txBox="1"/>
          <p:nvPr/>
        </p:nvSpPr>
        <p:spPr>
          <a:xfrm>
            <a:off x="4065376" y="5708732"/>
            <a:ext cx="4410182"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https://www.usertesting.com/blog/gestalt-principles</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12859571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377FE-76CC-10C8-14DD-23414F427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8B195-8A15-1985-B03F-5724D6E43D7D}"/>
              </a:ext>
            </a:extLst>
          </p:cNvPr>
          <p:cNvSpPr>
            <a:spLocks noGrp="1"/>
          </p:cNvSpPr>
          <p:nvPr>
            <p:ph type="title"/>
          </p:nvPr>
        </p:nvSpPr>
        <p:spPr/>
        <p:txBody>
          <a:bodyPr/>
          <a:lstStyle/>
          <a:p>
            <a:r>
              <a:rPr lang="fr-BE" b="1" dirty="0"/>
              <a:t>Law of </a:t>
            </a:r>
            <a:r>
              <a:rPr lang="fr-BE" b="1" dirty="0" err="1"/>
              <a:t>Continuity</a:t>
            </a:r>
            <a:r>
              <a:rPr lang="fr-BE" b="1" dirty="0"/>
              <a:t> - </a:t>
            </a:r>
            <a:r>
              <a:rPr lang="en-US" b="1" dirty="0"/>
              <a:t>Key Gestalt Principles</a:t>
            </a:r>
            <a:endParaRPr lang="fr-BE" b="1" dirty="0"/>
          </a:p>
        </p:txBody>
      </p:sp>
      <p:sp>
        <p:nvSpPr>
          <p:cNvPr id="3" name="Content Placeholder 2">
            <a:extLst>
              <a:ext uri="{FF2B5EF4-FFF2-40B4-BE49-F238E27FC236}">
                <a16:creationId xmlns:a16="http://schemas.microsoft.com/office/drawing/2014/main" id="{D8B0AD5D-0584-44E8-F475-24F905ABBA1E}"/>
              </a:ext>
            </a:extLst>
          </p:cNvPr>
          <p:cNvSpPr>
            <a:spLocks noGrp="1"/>
          </p:cNvSpPr>
          <p:nvPr>
            <p:ph idx="1"/>
          </p:nvPr>
        </p:nvSpPr>
        <p:spPr/>
        <p:txBody>
          <a:bodyPr>
            <a:normAutofit fontScale="70000" lnSpcReduction="20000"/>
          </a:bodyPr>
          <a:lstStyle/>
          <a:p>
            <a:pPr marL="0" indent="0" algn="l">
              <a:lnSpc>
                <a:spcPts val="3315"/>
              </a:lnSpc>
              <a:spcBef>
                <a:spcPts val="2250"/>
              </a:spcBef>
              <a:spcAft>
                <a:spcPts val="1800"/>
              </a:spcAft>
              <a:buNone/>
            </a:pPr>
            <a:r>
              <a:rPr lang="en-US" b="1" i="0" dirty="0">
                <a:solidFill>
                  <a:srgbClr val="1D1E22"/>
                </a:solidFill>
                <a:effectLst/>
                <a:latin typeface="Regolapro"/>
              </a:rPr>
              <a:t>How to apply this law in UI/UX design:</a:t>
            </a:r>
          </a:p>
          <a:p>
            <a:pPr algn="l">
              <a:spcAft>
                <a:spcPts val="900"/>
              </a:spcAft>
              <a:buFont typeface="+mj-lt"/>
              <a:buAutoNum type="arabicPeriod"/>
            </a:pPr>
            <a:r>
              <a:rPr lang="en-US" b="1" i="0" dirty="0">
                <a:solidFill>
                  <a:srgbClr val="1D1E22"/>
                </a:solidFill>
                <a:effectLst/>
                <a:latin typeface="Merriweather Custom"/>
              </a:rPr>
              <a:t>Use visual cues</a:t>
            </a:r>
            <a:r>
              <a:rPr lang="en-US" b="0" i="0" dirty="0">
                <a:solidFill>
                  <a:srgbClr val="1D1E22"/>
                </a:solidFill>
                <a:effectLst/>
                <a:latin typeface="Merriweather Custom"/>
              </a:rPr>
              <a:t>: incorporate lines, arrows, or curves to direct users’ attention and guide them through a specific flow or process in your interface.</a:t>
            </a:r>
          </a:p>
          <a:p>
            <a:pPr algn="l">
              <a:spcAft>
                <a:spcPts val="900"/>
              </a:spcAft>
              <a:buFont typeface="+mj-lt"/>
              <a:buAutoNum type="arabicPeriod"/>
            </a:pPr>
            <a:r>
              <a:rPr lang="en-US" b="1" i="0" dirty="0">
                <a:solidFill>
                  <a:srgbClr val="1D1E22"/>
                </a:solidFill>
                <a:effectLst/>
                <a:latin typeface="Merriweather Custom"/>
              </a:rPr>
              <a:t>Align elements along a path</a:t>
            </a:r>
            <a:r>
              <a:rPr lang="en-US" b="0" i="0" dirty="0">
                <a:solidFill>
                  <a:srgbClr val="1D1E22"/>
                </a:solidFill>
                <a:effectLst/>
                <a:latin typeface="Merriweather Custom"/>
              </a:rPr>
              <a:t>: arrange text, buttons, or images in a linear or curved sequence that encourages users to follow the path naturally.</a:t>
            </a:r>
          </a:p>
          <a:p>
            <a:pPr algn="l">
              <a:spcAft>
                <a:spcPts val="900"/>
              </a:spcAft>
              <a:buFont typeface="+mj-lt"/>
              <a:buAutoNum type="arabicPeriod"/>
            </a:pPr>
            <a:r>
              <a:rPr lang="en-US" b="1" i="0" dirty="0">
                <a:solidFill>
                  <a:srgbClr val="1D1E22"/>
                </a:solidFill>
                <a:effectLst/>
                <a:latin typeface="Merriweather Custom"/>
              </a:rPr>
              <a:t>Create seamless navigation</a:t>
            </a:r>
            <a:r>
              <a:rPr lang="en-US" b="0" i="0" dirty="0">
                <a:solidFill>
                  <a:srgbClr val="1D1E22"/>
                </a:solidFill>
                <a:effectLst/>
                <a:latin typeface="Merriweather Custom"/>
              </a:rPr>
              <a:t>: design menus or navigation bars that visually lead users from one section to another without abrupt changes or distractions.</a:t>
            </a:r>
          </a:p>
          <a:p>
            <a:pPr algn="l">
              <a:spcAft>
                <a:spcPts val="900"/>
              </a:spcAft>
              <a:buFont typeface="+mj-lt"/>
              <a:buAutoNum type="arabicPeriod"/>
            </a:pPr>
            <a:r>
              <a:rPr lang="en-US" b="1" i="0" dirty="0">
                <a:solidFill>
                  <a:srgbClr val="1D1E22"/>
                </a:solidFill>
                <a:effectLst/>
                <a:latin typeface="Merriweather Custom"/>
              </a:rPr>
              <a:t>Use gradients or fading effects</a:t>
            </a:r>
            <a:r>
              <a:rPr lang="en-US" b="0" i="0" dirty="0">
                <a:solidFill>
                  <a:srgbClr val="1D1E22"/>
                </a:solidFill>
                <a:effectLst/>
                <a:latin typeface="Merriweather Custom"/>
              </a:rPr>
              <a:t>: apply subtle visual transitions, such as gradients or fading, to create a smooth flow between different sections or states in the interface.</a:t>
            </a:r>
          </a:p>
          <a:p>
            <a:pPr algn="l">
              <a:spcAft>
                <a:spcPts val="900"/>
              </a:spcAft>
              <a:buFont typeface="+mj-lt"/>
              <a:buAutoNum type="arabicPeriod"/>
            </a:pPr>
            <a:r>
              <a:rPr lang="en-US" b="1" i="0" dirty="0">
                <a:solidFill>
                  <a:srgbClr val="1D1E22"/>
                </a:solidFill>
                <a:effectLst/>
                <a:latin typeface="Merriweather Custom"/>
              </a:rPr>
              <a:t>Maintain visual hierarchy</a:t>
            </a:r>
            <a:r>
              <a:rPr lang="en-US" b="0" i="0" dirty="0">
                <a:solidFill>
                  <a:srgbClr val="1D1E22"/>
                </a:solidFill>
                <a:effectLst/>
                <a:latin typeface="Merriweather Custom"/>
              </a:rPr>
              <a:t> to ensure that important elements, like CTAs or important content, are positioned along the natural flow of the design, guiding users’ eyes to them effortlessly.</a:t>
            </a:r>
          </a:p>
        </p:txBody>
      </p:sp>
    </p:spTree>
    <p:extLst>
      <p:ext uri="{BB962C8B-B14F-4D97-AF65-F5344CB8AC3E}">
        <p14:creationId xmlns:p14="http://schemas.microsoft.com/office/powerpoint/2010/main" val="24449553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6B6EA-0A74-A313-9840-B060F119C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FE4D0-29CB-A60A-2E5A-791CCD7C7B39}"/>
              </a:ext>
            </a:extLst>
          </p:cNvPr>
          <p:cNvSpPr>
            <a:spLocks noGrp="1"/>
          </p:cNvSpPr>
          <p:nvPr>
            <p:ph type="title"/>
          </p:nvPr>
        </p:nvSpPr>
        <p:spPr/>
        <p:txBody>
          <a:bodyPr/>
          <a:lstStyle/>
          <a:p>
            <a:r>
              <a:rPr lang="fr-BE" b="1" dirty="0"/>
              <a:t>Common Fate - </a:t>
            </a:r>
            <a:r>
              <a:rPr lang="en-US" b="1" dirty="0"/>
              <a:t>Key Gestalt Principles</a:t>
            </a:r>
            <a:endParaRPr lang="fr-BE" b="1" dirty="0"/>
          </a:p>
        </p:txBody>
      </p:sp>
      <p:sp>
        <p:nvSpPr>
          <p:cNvPr id="3" name="Content Placeholder 2">
            <a:extLst>
              <a:ext uri="{FF2B5EF4-FFF2-40B4-BE49-F238E27FC236}">
                <a16:creationId xmlns:a16="http://schemas.microsoft.com/office/drawing/2014/main" id="{4FE35ACC-A3B3-2C12-52DB-29B358246DF2}"/>
              </a:ext>
            </a:extLst>
          </p:cNvPr>
          <p:cNvSpPr>
            <a:spLocks noGrp="1"/>
          </p:cNvSpPr>
          <p:nvPr>
            <p:ph idx="1"/>
          </p:nvPr>
        </p:nvSpPr>
        <p:spPr/>
        <p:txBody>
          <a:bodyPr/>
          <a:lstStyle/>
          <a:p>
            <a:r>
              <a:rPr lang="en-US" dirty="0"/>
              <a:t>Objects moving in the same direction or at the same speed are perceived as related.</a:t>
            </a:r>
            <a:endParaRPr lang="fr-BE" b="1" dirty="0">
              <a:solidFill>
                <a:srgbClr val="000000"/>
              </a:solidFill>
              <a:latin typeface="Inter"/>
            </a:endParaRPr>
          </a:p>
        </p:txBody>
      </p:sp>
      <p:pic>
        <p:nvPicPr>
          <p:cNvPr id="4" name="Picture 2" descr="Due to speed of different elements we perceive designs differently">
            <a:extLst>
              <a:ext uri="{FF2B5EF4-FFF2-40B4-BE49-F238E27FC236}">
                <a16:creationId xmlns:a16="http://schemas.microsoft.com/office/drawing/2014/main" id="{400FA353-96D8-6538-2944-9F0E7D1EA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481" y="265563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0E6ADD-882F-D81C-609F-694971882EA1}"/>
              </a:ext>
            </a:extLst>
          </p:cNvPr>
          <p:cNvSpPr txBox="1"/>
          <p:nvPr/>
        </p:nvSpPr>
        <p:spPr>
          <a:xfrm>
            <a:off x="3866968" y="6084630"/>
            <a:ext cx="5287025"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err="1">
                <a:latin typeface="Bahnschrift SemiLight" panose="020B0502040204020203" pitchFamily="34" charset="0"/>
              </a:rPr>
              <a:t>Gizmodo</a:t>
            </a:r>
            <a:r>
              <a:rPr lang="fr-BE" sz="1200" dirty="0">
                <a:latin typeface="Bahnschrift SemiLight" panose="020B0502040204020203" pitchFamily="34" charset="0"/>
              </a:rPr>
              <a:t> via </a:t>
            </a:r>
            <a:r>
              <a:rPr lang="fr-BE" sz="1200" dirty="0">
                <a:latin typeface="Bahnschrift SemiLight" panose="020B0502040204020203" pitchFamily="34" charset="0"/>
                <a:hlinkClick r:id="rId4"/>
              </a:rPr>
              <a:t>https://www.usertesting.com/blog/gestalt-principles</a:t>
            </a:r>
            <a:r>
              <a:rPr lang="fr-BE" sz="1200" dirty="0">
                <a:latin typeface="Bahnschrift SemiLight" panose="020B0502040204020203" pitchFamily="34" charset="0"/>
              </a:rPr>
              <a:t> </a:t>
            </a:r>
            <a:endParaRPr lang="fr-BE" sz="1000" dirty="0">
              <a:latin typeface="Bahnschrift SemiLight" panose="020B0502040204020203" pitchFamily="34" charset="0"/>
            </a:endParaRPr>
          </a:p>
        </p:txBody>
      </p:sp>
    </p:spTree>
    <p:extLst>
      <p:ext uri="{BB962C8B-B14F-4D97-AF65-F5344CB8AC3E}">
        <p14:creationId xmlns:p14="http://schemas.microsoft.com/office/powerpoint/2010/main" val="2841602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DE788-39C1-7B46-0ED1-9C3CCE966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4A06DB-67BB-4B4F-8C05-DAF825CE17FC}"/>
              </a:ext>
            </a:extLst>
          </p:cNvPr>
          <p:cNvSpPr>
            <a:spLocks noGrp="1"/>
          </p:cNvSpPr>
          <p:nvPr>
            <p:ph type="title"/>
          </p:nvPr>
        </p:nvSpPr>
        <p:spPr/>
        <p:txBody>
          <a:bodyPr anchor="ctr">
            <a:normAutofit/>
          </a:bodyPr>
          <a:lstStyle/>
          <a:p>
            <a:r>
              <a:rPr lang="fr-BE" b="1" dirty="0"/>
              <a:t>Common Fate - </a:t>
            </a:r>
            <a:r>
              <a:rPr lang="en-US" b="1" dirty="0"/>
              <a:t>Key Gestalt Principles</a:t>
            </a:r>
            <a:endParaRPr lang="fr-BE" b="1" dirty="0"/>
          </a:p>
        </p:txBody>
      </p:sp>
      <p:sp>
        <p:nvSpPr>
          <p:cNvPr id="3" name="Content Placeholder 2">
            <a:extLst>
              <a:ext uri="{FF2B5EF4-FFF2-40B4-BE49-F238E27FC236}">
                <a16:creationId xmlns:a16="http://schemas.microsoft.com/office/drawing/2014/main" id="{B1C6B990-EAFF-3646-7528-56761CD5AB14}"/>
              </a:ext>
            </a:extLst>
          </p:cNvPr>
          <p:cNvSpPr>
            <a:spLocks noGrp="1"/>
          </p:cNvSpPr>
          <p:nvPr>
            <p:ph idx="1"/>
          </p:nvPr>
        </p:nvSpPr>
        <p:spPr/>
        <p:txBody>
          <a:bodyPr>
            <a:normAutofit/>
          </a:bodyPr>
          <a:lstStyle/>
          <a:p>
            <a:r>
              <a:rPr lang="fr-BE" b="1" dirty="0">
                <a:solidFill>
                  <a:srgbClr val="000000"/>
                </a:solidFill>
              </a:rPr>
              <a:t>Common Fate </a:t>
            </a:r>
            <a:r>
              <a:rPr lang="fr-BE" b="1" dirty="0"/>
              <a:t>In web design</a:t>
            </a:r>
          </a:p>
          <a:p>
            <a:endParaRPr lang="fr-BE" dirty="0"/>
          </a:p>
        </p:txBody>
      </p:sp>
      <p:pic>
        <p:nvPicPr>
          <p:cNvPr id="3076" name="Picture 4" descr="Image showing a carousel of car choices on Volkswagen's website.">
            <a:extLst>
              <a:ext uri="{FF2B5EF4-FFF2-40B4-BE49-F238E27FC236}">
                <a16:creationId xmlns:a16="http://schemas.microsoft.com/office/drawing/2014/main" id="{942E296E-F0DD-A29E-5E39-7B28D6D83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256" y="2803401"/>
            <a:ext cx="8091487" cy="27537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8F08A9FA-C728-BF65-C9CB-7A99BE819AA3}"/>
              </a:ext>
            </a:extLst>
          </p:cNvPr>
          <p:cNvSpPr>
            <a:spLocks noChangeArrowheads="1"/>
          </p:cNvSpPr>
          <p:nvPr/>
        </p:nvSpPr>
        <p:spPr bwMode="auto">
          <a:xfrm>
            <a:off x="2707480" y="5551569"/>
            <a:ext cx="6777038" cy="630942"/>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u="none" strike="noStrike" cap="none" normalizeH="0" baseline="0" dirty="0">
                <a:ln>
                  <a:noFill/>
                </a:ln>
                <a:solidFill>
                  <a:srgbClr val="6A6A6A"/>
                </a:solidFill>
                <a:effectLst/>
                <a:latin typeface="Bahnschrift SemiLight" panose="020B0502040204020203" pitchFamily="34" charset="0"/>
              </a:rPr>
              <a:t>Volkswagen </a:t>
            </a:r>
            <a:r>
              <a:rPr kumimoji="0" lang="fr-FR" altLang="fr-FR" sz="1800" b="0" u="none" strike="noStrike" cap="none" normalizeH="0" baseline="0" dirty="0" err="1">
                <a:ln>
                  <a:noFill/>
                </a:ln>
                <a:solidFill>
                  <a:srgbClr val="6A6A6A"/>
                </a:solidFill>
                <a:effectLst/>
                <a:latin typeface="Bahnschrift SemiLight" panose="020B0502040204020203" pitchFamily="34" charset="0"/>
              </a:rPr>
              <a:t>utilizes</a:t>
            </a:r>
            <a:r>
              <a:rPr kumimoji="0" lang="fr-FR" altLang="fr-FR" sz="1800" b="0" u="none" strike="noStrike" cap="none" normalizeH="0" baseline="0" dirty="0">
                <a:ln>
                  <a:noFill/>
                </a:ln>
                <a:solidFill>
                  <a:srgbClr val="6A6A6A"/>
                </a:solidFill>
                <a:effectLst/>
                <a:latin typeface="Bahnschrift SemiLight" panose="020B0502040204020203" pitchFamily="34" charset="0"/>
              </a:rPr>
              <a:t> </a:t>
            </a:r>
            <a:r>
              <a:rPr kumimoji="0" lang="fr-FR" altLang="fr-FR" sz="1800" b="0" u="none" strike="noStrike" cap="none" normalizeH="0" baseline="0" dirty="0" err="1">
                <a:ln>
                  <a:noFill/>
                </a:ln>
                <a:solidFill>
                  <a:srgbClr val="6A6A6A"/>
                </a:solidFill>
                <a:effectLst/>
                <a:latin typeface="Bahnschrift SemiLight" panose="020B0502040204020203" pitchFamily="34" charset="0"/>
              </a:rPr>
              <a:t>carousels</a:t>
            </a:r>
            <a:r>
              <a:rPr kumimoji="0" lang="fr-FR" altLang="fr-FR" sz="1800" b="0" u="none" strike="noStrike" cap="none" normalizeH="0" baseline="0" dirty="0">
                <a:ln>
                  <a:noFill/>
                </a:ln>
                <a:solidFill>
                  <a:srgbClr val="6A6A6A"/>
                </a:solidFill>
                <a:effectLst/>
                <a:latin typeface="Bahnschrift SemiLight" panose="020B0502040204020203" pitchFamily="34" charset="0"/>
              </a:rPr>
              <a:t> to showcase </a:t>
            </a:r>
            <a:r>
              <a:rPr kumimoji="0" lang="fr-FR" altLang="fr-FR" sz="1800" b="0" u="none" strike="noStrike" cap="none" normalizeH="0" baseline="0" dirty="0" err="1">
                <a:ln>
                  <a:noFill/>
                </a:ln>
                <a:solidFill>
                  <a:srgbClr val="6A6A6A"/>
                </a:solidFill>
                <a:effectLst/>
                <a:latin typeface="Bahnschrift SemiLight" panose="020B0502040204020203" pitchFamily="34" charset="0"/>
              </a:rPr>
              <a:t>their</a:t>
            </a:r>
            <a:r>
              <a:rPr kumimoji="0" lang="fr-FR" altLang="fr-FR" sz="1800" b="0" u="none" strike="noStrike" cap="none" normalizeH="0" baseline="0" dirty="0">
                <a:ln>
                  <a:noFill/>
                </a:ln>
                <a:solidFill>
                  <a:srgbClr val="6A6A6A"/>
                </a:solidFill>
                <a:effectLst/>
                <a:latin typeface="Bahnschrift SemiLight" panose="020B0502040204020203" pitchFamily="34" charset="0"/>
              </a:rPr>
              <a:t> new releases.</a:t>
            </a:r>
            <a:endParaRPr kumimoji="0" lang="fr-FR" altLang="fr-FR" sz="1800" b="0" u="none" strike="noStrike" cap="none" normalizeH="0" baseline="0" dirty="0">
              <a:ln>
                <a:noFill/>
              </a:ln>
              <a:solidFill>
                <a:schemeClr val="tx1"/>
              </a:solidFill>
              <a:effectLst/>
              <a:latin typeface="Bahnschrift SemiLigh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700" b="0" u="none" strike="noStrike" cap="none" normalizeH="0" baseline="0" dirty="0">
                <a:ln>
                  <a:noFill/>
                </a:ln>
                <a:solidFill>
                  <a:srgbClr val="6A6A6A"/>
                </a:solidFill>
                <a:effectLst/>
                <a:latin typeface="Bahnschrift SemiLight" panose="020B0502040204020203" pitchFamily="34" charset="0"/>
              </a:rPr>
              <a:t>© Volkswagen, </a:t>
            </a:r>
            <a:r>
              <a:rPr kumimoji="0" lang="fr-FR" altLang="fr-FR" sz="1700" b="0" u="none" strike="noStrike" cap="none" normalizeH="0" baseline="0" dirty="0" err="1">
                <a:ln>
                  <a:noFill/>
                </a:ln>
                <a:solidFill>
                  <a:srgbClr val="6A6A6A"/>
                </a:solidFill>
                <a:effectLst/>
                <a:latin typeface="Bahnschrift SemiLight" panose="020B0502040204020203" pitchFamily="34" charset="0"/>
              </a:rPr>
              <a:t>Fair</a:t>
            </a:r>
            <a:r>
              <a:rPr kumimoji="0" lang="fr-FR" altLang="fr-FR" sz="1700" b="0" u="none" strike="noStrike" cap="none" normalizeH="0" baseline="0" dirty="0">
                <a:ln>
                  <a:noFill/>
                </a:ln>
                <a:solidFill>
                  <a:srgbClr val="6A6A6A"/>
                </a:solidFill>
                <a:effectLst/>
                <a:latin typeface="Bahnschrift SemiLight" panose="020B0502040204020203" pitchFamily="34" charset="0"/>
              </a:rPr>
              <a:t> Use</a:t>
            </a:r>
            <a:endParaRPr kumimoji="0" lang="fr-FR" altLang="fr-FR" sz="1800" b="0" u="none" strike="noStrike" cap="none" normalizeH="0" baseline="0" dirty="0">
              <a:ln>
                <a:noFill/>
              </a:ln>
              <a:solidFill>
                <a:schemeClr val="tx1"/>
              </a:solidFill>
              <a:effectLst/>
              <a:latin typeface="Bahnschrift SemiLight" panose="020B0502040204020203" pitchFamily="34" charset="0"/>
            </a:endParaRPr>
          </a:p>
        </p:txBody>
      </p:sp>
      <p:sp>
        <p:nvSpPr>
          <p:cNvPr id="6" name="TextBox 5">
            <a:extLst>
              <a:ext uri="{FF2B5EF4-FFF2-40B4-BE49-F238E27FC236}">
                <a16:creationId xmlns:a16="http://schemas.microsoft.com/office/drawing/2014/main" id="{2B36EABB-4269-A8D5-62A7-79F555E9B7AF}"/>
              </a:ext>
            </a:extLst>
          </p:cNvPr>
          <p:cNvSpPr txBox="1"/>
          <p:nvPr/>
        </p:nvSpPr>
        <p:spPr>
          <a:xfrm>
            <a:off x="4618831" y="6396393"/>
            <a:ext cx="6096000"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https://www.interaction-design.org/</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7623941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75278-2DFC-53F7-1434-24406EDD7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04DB2-FDDF-DAD8-DB95-E6063CEAE41B}"/>
              </a:ext>
            </a:extLst>
          </p:cNvPr>
          <p:cNvSpPr>
            <a:spLocks noGrp="1"/>
          </p:cNvSpPr>
          <p:nvPr>
            <p:ph type="title"/>
          </p:nvPr>
        </p:nvSpPr>
        <p:spPr/>
        <p:txBody>
          <a:bodyPr/>
          <a:lstStyle/>
          <a:p>
            <a:r>
              <a:rPr lang="fr-BE" b="1" dirty="0"/>
              <a:t>Common Fate - </a:t>
            </a:r>
            <a:r>
              <a:rPr lang="en-US" b="1" dirty="0"/>
              <a:t>Key Gestalt Principles</a:t>
            </a:r>
            <a:endParaRPr lang="fr-BE" b="1" dirty="0"/>
          </a:p>
        </p:txBody>
      </p:sp>
      <p:sp>
        <p:nvSpPr>
          <p:cNvPr id="3" name="Content Placeholder 2">
            <a:extLst>
              <a:ext uri="{FF2B5EF4-FFF2-40B4-BE49-F238E27FC236}">
                <a16:creationId xmlns:a16="http://schemas.microsoft.com/office/drawing/2014/main" id="{9CDE8D1E-AE0B-4810-BA14-84013C565EE6}"/>
              </a:ext>
            </a:extLst>
          </p:cNvPr>
          <p:cNvSpPr>
            <a:spLocks noGrp="1"/>
          </p:cNvSpPr>
          <p:nvPr>
            <p:ph idx="1"/>
          </p:nvPr>
        </p:nvSpPr>
        <p:spPr/>
        <p:txBody>
          <a:bodyPr>
            <a:normAutofit/>
          </a:bodyPr>
          <a:lstStyle/>
          <a:p>
            <a:pPr marL="0" indent="0" algn="l">
              <a:lnSpc>
                <a:spcPts val="3315"/>
              </a:lnSpc>
              <a:spcBef>
                <a:spcPts val="2250"/>
              </a:spcBef>
              <a:spcAft>
                <a:spcPts val="1800"/>
              </a:spcAft>
              <a:buNone/>
            </a:pPr>
            <a:r>
              <a:rPr lang="en-US" b="1" i="0" dirty="0">
                <a:solidFill>
                  <a:srgbClr val="1D1E22"/>
                </a:solidFill>
                <a:effectLst/>
                <a:latin typeface="Regolapro"/>
              </a:rPr>
              <a:t>How to apply this law in UI/UX design:</a:t>
            </a:r>
          </a:p>
          <a:p>
            <a:pPr>
              <a:lnSpc>
                <a:spcPts val="3315"/>
              </a:lnSpc>
              <a:spcBef>
                <a:spcPts val="0"/>
              </a:spcBef>
            </a:pPr>
            <a:r>
              <a:rPr lang="en-US" sz="2200" b="1" dirty="0"/>
              <a:t>Animate Related Elements </a:t>
            </a:r>
            <a:r>
              <a:rPr lang="en-US" sz="2200" dirty="0"/>
              <a:t>: Sync animations for grouped items (e.g., dropdowns, tooltips).</a:t>
            </a:r>
          </a:p>
          <a:p>
            <a:pPr>
              <a:lnSpc>
                <a:spcPts val="3315"/>
              </a:lnSpc>
              <a:spcBef>
                <a:spcPts val="0"/>
              </a:spcBef>
            </a:pPr>
            <a:r>
              <a:rPr lang="en-US" sz="2200" b="1" dirty="0"/>
              <a:t>Use Directional Cues </a:t>
            </a:r>
            <a:r>
              <a:rPr lang="en-US" sz="2200" dirty="0"/>
              <a:t>: Guide users with motion (e.g., progress indicators).</a:t>
            </a:r>
          </a:p>
          <a:p>
            <a:pPr>
              <a:lnSpc>
                <a:spcPts val="3315"/>
              </a:lnSpc>
              <a:spcBef>
                <a:spcPts val="0"/>
              </a:spcBef>
            </a:pPr>
            <a:r>
              <a:rPr lang="en-US" sz="2200" b="1" dirty="0"/>
              <a:t>Group via Movement </a:t>
            </a:r>
            <a:r>
              <a:rPr lang="en-US" sz="2200" dirty="0"/>
              <a:t>: Elements moving together appear related (e.g., carousel cards).</a:t>
            </a:r>
          </a:p>
          <a:p>
            <a:pPr>
              <a:lnSpc>
                <a:spcPts val="3315"/>
              </a:lnSpc>
              <a:spcBef>
                <a:spcPts val="0"/>
              </a:spcBef>
            </a:pPr>
            <a:r>
              <a:rPr lang="en-US" sz="2200" b="1" dirty="0"/>
              <a:t>Enhance Hover Effects : </a:t>
            </a:r>
            <a:r>
              <a:rPr lang="en-US" sz="2200" dirty="0"/>
              <a:t>Trigger animations for connected elements (e.g., buttons + icons).</a:t>
            </a:r>
          </a:p>
        </p:txBody>
      </p:sp>
    </p:spTree>
    <p:extLst>
      <p:ext uri="{BB962C8B-B14F-4D97-AF65-F5344CB8AC3E}">
        <p14:creationId xmlns:p14="http://schemas.microsoft.com/office/powerpoint/2010/main" val="25245493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6EED-025C-480B-A519-3B51C1E4DA40}"/>
              </a:ext>
            </a:extLst>
          </p:cNvPr>
          <p:cNvSpPr>
            <a:spLocks noGrp="1"/>
          </p:cNvSpPr>
          <p:nvPr>
            <p:ph type="title"/>
          </p:nvPr>
        </p:nvSpPr>
        <p:spPr/>
        <p:txBody>
          <a:bodyPr anchor="ctr">
            <a:normAutofit/>
          </a:bodyPr>
          <a:lstStyle/>
          <a:p>
            <a:r>
              <a:rPr lang="fr-BE" b="1" dirty="0"/>
              <a:t>The Von </a:t>
            </a:r>
            <a:r>
              <a:rPr lang="fr-BE" b="1" dirty="0" err="1"/>
              <a:t>Restorff</a:t>
            </a:r>
            <a:r>
              <a:rPr lang="fr-BE" b="1" dirty="0"/>
              <a:t> </a:t>
            </a:r>
            <a:r>
              <a:rPr lang="fr-BE" b="1" dirty="0" err="1"/>
              <a:t>Effect</a:t>
            </a:r>
            <a:endParaRPr lang="fr-BE" b="1" dirty="0"/>
          </a:p>
        </p:txBody>
      </p:sp>
      <p:sp>
        <p:nvSpPr>
          <p:cNvPr id="3" name="Content Placeholder 2">
            <a:extLst>
              <a:ext uri="{FF2B5EF4-FFF2-40B4-BE49-F238E27FC236}">
                <a16:creationId xmlns:a16="http://schemas.microsoft.com/office/drawing/2014/main" id="{683628E8-CA58-88BD-5504-8D62E1B0109A}"/>
              </a:ext>
            </a:extLst>
          </p:cNvPr>
          <p:cNvSpPr>
            <a:spLocks noGrp="1"/>
          </p:cNvSpPr>
          <p:nvPr>
            <p:ph idx="1"/>
          </p:nvPr>
        </p:nvSpPr>
        <p:spPr/>
        <p:txBody>
          <a:bodyPr>
            <a:normAutofit/>
          </a:bodyPr>
          <a:lstStyle/>
          <a:p>
            <a:r>
              <a:rPr lang="en-US" sz="2600" b="0" i="0" dirty="0">
                <a:effectLst/>
              </a:rPr>
              <a:t>The Von Restorff effect (also known as the </a:t>
            </a:r>
            <a:r>
              <a:rPr lang="en-US" sz="2600" b="1" i="0" dirty="0">
                <a:effectLst/>
              </a:rPr>
              <a:t>isolation effect</a:t>
            </a:r>
            <a:r>
              <a:rPr lang="en-US" sz="2600" b="0" i="0" dirty="0">
                <a:effectLst/>
              </a:rPr>
              <a:t>) predicts that when multiple similar objects are present, the one that differs from the rest is most likely to be remembered!</a:t>
            </a:r>
            <a:endParaRPr lang="fr-FR" sz="2600" b="0" i="0" dirty="0">
              <a:effectLst/>
            </a:endParaRPr>
          </a:p>
          <a:p>
            <a:r>
              <a:rPr lang="en-US" sz="2600" b="0" i="0" dirty="0">
                <a:effectLst/>
              </a:rPr>
              <a:t>This is the main reason why all call-to-actions (CTAs) look different from the rest of the action buttons on a site or application!</a:t>
            </a:r>
            <a:endParaRPr lang="fr-BE" sz="2600" dirty="0"/>
          </a:p>
        </p:txBody>
      </p:sp>
      <p:pic>
        <p:nvPicPr>
          <p:cNvPr id="5124" name="Picture 4" descr="Von Restorff Effect">
            <a:extLst>
              <a:ext uri="{FF2B5EF4-FFF2-40B4-BE49-F238E27FC236}">
                <a16:creationId xmlns:a16="http://schemas.microsoft.com/office/drawing/2014/main" id="{7D54ED07-03FF-E94B-C958-92A7FF8F7E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92702" y="4271103"/>
            <a:ext cx="5181600" cy="2040797"/>
          </a:xfrm>
          <a:prstGeom prst="rect">
            <a:avLst/>
          </a:prstGeom>
          <a:solidFill>
            <a:srgbClr val="FFFFFF"/>
          </a:solidFill>
        </p:spPr>
      </p:pic>
      <p:sp>
        <p:nvSpPr>
          <p:cNvPr id="4" name="TextBox 3">
            <a:extLst>
              <a:ext uri="{FF2B5EF4-FFF2-40B4-BE49-F238E27FC236}">
                <a16:creationId xmlns:a16="http://schemas.microsoft.com/office/drawing/2014/main" id="{286B2678-6903-0E63-2D3B-D3771BE5D04C}"/>
              </a:ext>
            </a:extLst>
          </p:cNvPr>
          <p:cNvSpPr txBox="1"/>
          <p:nvPr/>
        </p:nvSpPr>
        <p:spPr>
          <a:xfrm>
            <a:off x="7074302" y="5562201"/>
            <a:ext cx="2685351" cy="276999"/>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https://www.onepager.com/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15367807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5D20E-72BE-745C-FB66-31BAC0A99C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82354-76BC-55C7-0BF4-DAED1BBBB394}"/>
              </a:ext>
            </a:extLst>
          </p:cNvPr>
          <p:cNvSpPr>
            <a:spLocks noGrp="1"/>
          </p:cNvSpPr>
          <p:nvPr>
            <p:ph type="title"/>
          </p:nvPr>
        </p:nvSpPr>
        <p:spPr/>
        <p:txBody>
          <a:bodyPr anchor="ctr">
            <a:normAutofit/>
          </a:bodyPr>
          <a:lstStyle/>
          <a:p>
            <a:r>
              <a:rPr lang="fr-BE" b="1" dirty="0"/>
              <a:t>The Von </a:t>
            </a:r>
            <a:r>
              <a:rPr lang="fr-BE" b="1" dirty="0" err="1"/>
              <a:t>Restorff</a:t>
            </a:r>
            <a:r>
              <a:rPr lang="fr-BE" b="1" dirty="0"/>
              <a:t> </a:t>
            </a:r>
            <a:r>
              <a:rPr lang="fr-BE" b="1" dirty="0" err="1"/>
              <a:t>Effect</a:t>
            </a:r>
            <a:endParaRPr lang="fr-BE" b="1" dirty="0"/>
          </a:p>
        </p:txBody>
      </p:sp>
      <p:sp>
        <p:nvSpPr>
          <p:cNvPr id="3" name="Content Placeholder 2">
            <a:extLst>
              <a:ext uri="{FF2B5EF4-FFF2-40B4-BE49-F238E27FC236}">
                <a16:creationId xmlns:a16="http://schemas.microsoft.com/office/drawing/2014/main" id="{903511C6-19B1-5071-895A-B6207D941E47}"/>
              </a:ext>
            </a:extLst>
          </p:cNvPr>
          <p:cNvSpPr>
            <a:spLocks noGrp="1"/>
          </p:cNvSpPr>
          <p:nvPr>
            <p:ph idx="1"/>
          </p:nvPr>
        </p:nvSpPr>
        <p:spPr/>
        <p:txBody>
          <a:bodyPr>
            <a:normAutofit/>
          </a:bodyPr>
          <a:lstStyle/>
          <a:p>
            <a:r>
              <a:rPr lang="fr-BE" b="1" i="0" dirty="0">
                <a:solidFill>
                  <a:srgbClr val="333333"/>
                </a:solidFill>
                <a:effectLst/>
                <a:latin typeface="Open Sans" panose="020B0606030504020204" pitchFamily="34" charset="0"/>
              </a:rPr>
              <a:t>The Von </a:t>
            </a:r>
            <a:r>
              <a:rPr lang="fr-BE" b="1" i="0" dirty="0" err="1">
                <a:solidFill>
                  <a:srgbClr val="333333"/>
                </a:solidFill>
                <a:effectLst/>
                <a:latin typeface="Open Sans" panose="020B0606030504020204" pitchFamily="34" charset="0"/>
              </a:rPr>
              <a:t>Restorff</a:t>
            </a:r>
            <a:r>
              <a:rPr lang="fr-BE" b="1" i="0" dirty="0">
                <a:solidFill>
                  <a:srgbClr val="333333"/>
                </a:solidFill>
                <a:effectLst/>
                <a:latin typeface="Open Sans" panose="020B0606030504020204" pitchFamily="34" charset="0"/>
              </a:rPr>
              <a:t> </a:t>
            </a:r>
            <a:r>
              <a:rPr lang="fr-BE" b="1" i="0" dirty="0" err="1">
                <a:solidFill>
                  <a:srgbClr val="333333"/>
                </a:solidFill>
                <a:effectLst/>
                <a:latin typeface="Open Sans" panose="020B0606030504020204" pitchFamily="34" charset="0"/>
              </a:rPr>
              <a:t>Effect</a:t>
            </a:r>
            <a:r>
              <a:rPr lang="fr-BE" b="1" i="0" dirty="0">
                <a:solidFill>
                  <a:srgbClr val="333333"/>
                </a:solidFill>
                <a:effectLst/>
                <a:latin typeface="Open Sans" panose="020B0606030504020204" pitchFamily="34" charset="0"/>
              </a:rPr>
              <a:t> </a:t>
            </a:r>
            <a:r>
              <a:rPr lang="fr-BE" b="1" dirty="0"/>
              <a:t>In web design</a:t>
            </a:r>
          </a:p>
          <a:p>
            <a:endParaRPr lang="fr-BE" dirty="0"/>
          </a:p>
        </p:txBody>
      </p:sp>
      <p:pic>
        <p:nvPicPr>
          <p:cNvPr id="6146" name="Picture 2" descr="Medium Website">
            <a:extLst>
              <a:ext uri="{FF2B5EF4-FFF2-40B4-BE49-F238E27FC236}">
                <a16:creationId xmlns:a16="http://schemas.microsoft.com/office/drawing/2014/main" id="{5A0EEB31-D42C-47A0-36B7-B6A806B08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339" y="2390950"/>
            <a:ext cx="7327323" cy="36438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E636F3-7E26-5E0E-5A56-70B57A6CCE56}"/>
              </a:ext>
            </a:extLst>
          </p:cNvPr>
          <p:cNvSpPr txBox="1"/>
          <p:nvPr/>
        </p:nvSpPr>
        <p:spPr>
          <a:xfrm>
            <a:off x="2432339" y="6169709"/>
            <a:ext cx="4844762" cy="523220"/>
          </a:xfrm>
          <a:prstGeom prst="rect">
            <a:avLst/>
          </a:prstGeom>
          <a:noFill/>
        </p:spPr>
        <p:txBody>
          <a:bodyPr wrap="square">
            <a:spAutoFit/>
          </a:bodyPr>
          <a:lstStyle/>
          <a:p>
            <a:r>
              <a:rPr lang="en-US" sz="1400" b="0" dirty="0">
                <a:solidFill>
                  <a:srgbClr val="333333"/>
                </a:solidFill>
                <a:effectLst/>
                <a:latin typeface="Open Sans" panose="020B0606030504020204" pitchFamily="34" charset="0"/>
              </a:rPr>
              <a:t>Medium uses a green CTA button that contrasts with the background colors to draw attention to it. </a:t>
            </a:r>
            <a:endParaRPr lang="fr-BE" sz="1400" dirty="0"/>
          </a:p>
        </p:txBody>
      </p:sp>
      <p:sp>
        <p:nvSpPr>
          <p:cNvPr id="6" name="TextBox 5">
            <a:extLst>
              <a:ext uri="{FF2B5EF4-FFF2-40B4-BE49-F238E27FC236}">
                <a16:creationId xmlns:a16="http://schemas.microsoft.com/office/drawing/2014/main" id="{ABD16089-466C-832A-49A0-D0CB1E728AC3}"/>
              </a:ext>
            </a:extLst>
          </p:cNvPr>
          <p:cNvSpPr txBox="1"/>
          <p:nvPr/>
        </p:nvSpPr>
        <p:spPr>
          <a:xfrm>
            <a:off x="7823200" y="6038463"/>
            <a:ext cx="2298700" cy="276999"/>
          </a:xfrm>
          <a:prstGeom prst="rect">
            <a:avLst/>
          </a:prstGeom>
          <a:noFill/>
        </p:spPr>
        <p:txBody>
          <a:bodyPr wrap="square">
            <a:spAutoFit/>
          </a:bodyPr>
          <a:lstStyle/>
          <a:p>
            <a:r>
              <a:rPr lang="en-US" sz="1200" b="0" dirty="0">
                <a:solidFill>
                  <a:srgbClr val="333333"/>
                </a:solidFill>
                <a:effectLst/>
                <a:latin typeface="Bahnschrift SemiLight" panose="020B0502040204020203" pitchFamily="34" charset="0"/>
              </a:rPr>
              <a:t>Source: </a:t>
            </a:r>
            <a:r>
              <a:rPr lang="en-US" sz="1200" b="0" u="sng" dirty="0">
                <a:solidFill>
                  <a:srgbClr val="169195"/>
                </a:solidFill>
                <a:effectLst/>
                <a:latin typeface="Bahnschrift SemiLight" panose="020B0502040204020203" pitchFamily="34" charset="0"/>
                <a:hlinkClick r:id="rId4"/>
              </a:rPr>
              <a:t>www.medium.com</a:t>
            </a:r>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41047698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344A5-6669-B444-C692-4AD4EC3E5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1D57A9-CE35-D833-6C8B-72DA07A942A1}"/>
              </a:ext>
            </a:extLst>
          </p:cNvPr>
          <p:cNvSpPr>
            <a:spLocks noGrp="1"/>
          </p:cNvSpPr>
          <p:nvPr>
            <p:ph type="title"/>
          </p:nvPr>
        </p:nvSpPr>
        <p:spPr/>
        <p:txBody>
          <a:bodyPr/>
          <a:lstStyle/>
          <a:p>
            <a:r>
              <a:rPr lang="fr-BE" b="1" dirty="0"/>
              <a:t>The Von </a:t>
            </a:r>
            <a:r>
              <a:rPr lang="fr-BE" b="1" dirty="0" err="1"/>
              <a:t>Restorff</a:t>
            </a:r>
            <a:r>
              <a:rPr lang="fr-BE" b="1" dirty="0"/>
              <a:t> </a:t>
            </a:r>
            <a:r>
              <a:rPr lang="fr-BE" b="1" dirty="0" err="1"/>
              <a:t>Effect</a:t>
            </a:r>
            <a:endParaRPr lang="fr-BE" b="1" dirty="0"/>
          </a:p>
        </p:txBody>
      </p:sp>
      <p:sp>
        <p:nvSpPr>
          <p:cNvPr id="3" name="Content Placeholder 2">
            <a:extLst>
              <a:ext uri="{FF2B5EF4-FFF2-40B4-BE49-F238E27FC236}">
                <a16:creationId xmlns:a16="http://schemas.microsoft.com/office/drawing/2014/main" id="{ACB86D2D-DEFB-76A6-6B9A-466A4AB5E37E}"/>
              </a:ext>
            </a:extLst>
          </p:cNvPr>
          <p:cNvSpPr>
            <a:spLocks noGrp="1"/>
          </p:cNvSpPr>
          <p:nvPr>
            <p:ph idx="1"/>
          </p:nvPr>
        </p:nvSpPr>
        <p:spPr/>
        <p:txBody>
          <a:bodyPr>
            <a:normAutofit/>
          </a:bodyPr>
          <a:lstStyle/>
          <a:p>
            <a:pPr marL="0" indent="0" algn="l">
              <a:lnSpc>
                <a:spcPts val="3315"/>
              </a:lnSpc>
              <a:spcBef>
                <a:spcPts val="2250"/>
              </a:spcBef>
              <a:spcAft>
                <a:spcPts val="1800"/>
              </a:spcAft>
              <a:buNone/>
            </a:pPr>
            <a:r>
              <a:rPr lang="en-US" b="1" i="0" dirty="0">
                <a:solidFill>
                  <a:srgbClr val="1D1E22"/>
                </a:solidFill>
                <a:effectLst/>
                <a:latin typeface="Regolapro"/>
              </a:rPr>
              <a:t>How to apply this law in UI/UX design:</a:t>
            </a:r>
          </a:p>
          <a:p>
            <a:pPr>
              <a:lnSpc>
                <a:spcPts val="2400"/>
              </a:lnSpc>
            </a:pPr>
            <a:r>
              <a:rPr lang="en-US" sz="2200" b="1" dirty="0"/>
              <a:t>Use Contrast Wisely : </a:t>
            </a:r>
            <a:r>
              <a:rPr lang="en-US" sz="2200" dirty="0"/>
              <a:t>Make the target highlight unique by ensuring it uses different shapes or </a:t>
            </a:r>
            <a:r>
              <a:rPr lang="en-US" sz="2200" dirty="0" err="1"/>
              <a:t>colours</a:t>
            </a:r>
            <a:r>
              <a:rPr lang="en-US" sz="2200" dirty="0"/>
              <a:t> or sizes from other elements. But don’t overdo it. Multiple prominent items within a design will confuse users.</a:t>
            </a:r>
          </a:p>
          <a:p>
            <a:pPr>
              <a:lnSpc>
                <a:spcPts val="2400"/>
              </a:lnSpc>
            </a:pPr>
            <a:r>
              <a:rPr lang="en-US" sz="2200" b="1" dirty="0"/>
              <a:t>The highlight should focus exclusively on one element: </a:t>
            </a:r>
            <a:r>
              <a:rPr lang="en-US" sz="2200" dirty="0"/>
              <a:t>Multiple attention-seeking elements will prevent the effect from being noticeable. The vital element should receive your primary attention.</a:t>
            </a:r>
          </a:p>
          <a:p>
            <a:pPr>
              <a:lnSpc>
                <a:spcPts val="2400"/>
              </a:lnSpc>
            </a:pPr>
            <a:r>
              <a:rPr lang="en-US" sz="2200" b="1" dirty="0"/>
              <a:t>Test and Optimize : </a:t>
            </a:r>
            <a:r>
              <a:rPr lang="en-US" sz="2200" dirty="0"/>
              <a:t>By employing A/B testing, companies can locate optimal design choices. To determine which elements work best, you should use various </a:t>
            </a:r>
            <a:r>
              <a:rPr lang="en-US" sz="2200" dirty="0" err="1"/>
              <a:t>colour</a:t>
            </a:r>
            <a:r>
              <a:rPr lang="en-US" sz="2200" dirty="0"/>
              <a:t> combinations, size variations, and placement arrangements directed at your audience.</a:t>
            </a:r>
          </a:p>
        </p:txBody>
      </p:sp>
    </p:spTree>
    <p:extLst>
      <p:ext uri="{BB962C8B-B14F-4D97-AF65-F5344CB8AC3E}">
        <p14:creationId xmlns:p14="http://schemas.microsoft.com/office/powerpoint/2010/main" val="569919811"/>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29C7563BFED3439D2605CC085B3049" ma:contentTypeVersion="4" ma:contentTypeDescription="Crée un document." ma:contentTypeScope="" ma:versionID="b0f30b2c0440bf707741aa9e02572411">
  <xsd:schema xmlns:xsd="http://www.w3.org/2001/XMLSchema" xmlns:xs="http://www.w3.org/2001/XMLSchema" xmlns:p="http://schemas.microsoft.com/office/2006/metadata/properties" xmlns:ns2="d1e65d10-a41e-4ab0-a082-e2a72231be5f" targetNamespace="http://schemas.microsoft.com/office/2006/metadata/properties" ma:root="true" ma:fieldsID="979f49dd646cd224d4248996cd2ae820" ns2:_="">
    <xsd:import namespace="d1e65d10-a41e-4ab0-a082-e2a72231be5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e65d10-a41e-4ab0-a082-e2a72231be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28DCC9-3A7C-46E0-AF69-E90CB586C306}">
  <ds:schemaRefs>
    <ds:schemaRef ds:uri="http://schemas.microsoft.com/sharepoint/v3/contenttype/forms"/>
  </ds:schemaRefs>
</ds:datastoreItem>
</file>

<file path=customXml/itemProps2.xml><?xml version="1.0" encoding="utf-8"?>
<ds:datastoreItem xmlns:ds="http://schemas.openxmlformats.org/officeDocument/2006/customXml" ds:itemID="{08893154-EB9E-4C55-A30B-6BEA8BA830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e65d10-a41e-4ab0-a082-e2a72231be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9444DCB-F353-45D1-89E5-844BE481A4DD}">
  <ds:schemaRefs>
    <ds:schemaRef ds:uri="http://schemas.microsoft.com/office/2006/metadata/properties"/>
    <ds:schemaRef ds:uri="http://www.w3.org/XML/1998/namespace"/>
    <ds:schemaRef ds:uri="http://schemas.microsoft.com/office/2006/documentManagement/types"/>
    <ds:schemaRef ds:uri="d1e65d10-a41e-4ab0-a082-e2a72231be5f"/>
    <ds:schemaRef ds:uri="http://purl.org/dc/elements/1.1/"/>
    <ds:schemaRef ds:uri="http://purl.org/dc/dcmitype/"/>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11541</TotalTime>
  <Words>21038</Words>
  <Application>Microsoft Office PowerPoint</Application>
  <PresentationFormat>Widescreen</PresentationFormat>
  <Paragraphs>2108</Paragraphs>
  <Slides>267</Slides>
  <Notes>249</Notes>
  <HiddenSlides>0</HiddenSlides>
  <MMClips>1</MMClips>
  <ScaleCrop>false</ScaleCrop>
  <HeadingPairs>
    <vt:vector size="6" baseType="variant">
      <vt:variant>
        <vt:lpstr>Fonts Used</vt:lpstr>
      </vt:variant>
      <vt:variant>
        <vt:i4>33</vt:i4>
      </vt:variant>
      <vt:variant>
        <vt:lpstr>Theme</vt:lpstr>
      </vt:variant>
      <vt:variant>
        <vt:i4>1</vt:i4>
      </vt:variant>
      <vt:variant>
        <vt:lpstr>Slide Titles</vt:lpstr>
      </vt:variant>
      <vt:variant>
        <vt:i4>267</vt:i4>
      </vt:variant>
    </vt:vector>
  </HeadingPairs>
  <TitlesOfParts>
    <vt:vector size="301" baseType="lpstr">
      <vt:lpstr>Airbnb Cereal App Bold</vt:lpstr>
      <vt:lpstr>Arial</vt:lpstr>
      <vt:lpstr>Arial,Sans-Serif</vt:lpstr>
      <vt:lpstr>Bahnschrift</vt:lpstr>
      <vt:lpstr>Bahnschrift SemiBold</vt:lpstr>
      <vt:lpstr>Bahnschrift SemiLight</vt:lpstr>
      <vt:lpstr>Basier Circle</vt:lpstr>
      <vt:lpstr>Bradley Hand ITC</vt:lpstr>
      <vt:lpstr>Calibri</vt:lpstr>
      <vt:lpstr>Calibri Light</vt:lpstr>
      <vt:lpstr>Cambria Math</vt:lpstr>
      <vt:lpstr>gilroybold</vt:lpstr>
      <vt:lpstr>Google Sans</vt:lpstr>
      <vt:lpstr>Inter</vt:lpstr>
      <vt:lpstr>Inter Medium</vt:lpstr>
      <vt:lpstr>Merriweather Custom</vt:lpstr>
      <vt:lpstr>Montserrat</vt:lpstr>
      <vt:lpstr>Noto Sans</vt:lpstr>
      <vt:lpstr>Open Sans</vt:lpstr>
      <vt:lpstr>Proxima Nova</vt:lpstr>
      <vt:lpstr>proxima-nova</vt:lpstr>
      <vt:lpstr>Regolapro</vt:lpstr>
      <vt:lpstr>Satoshi Black</vt:lpstr>
      <vt:lpstr>Satoshi Bold</vt:lpstr>
      <vt:lpstr>Satoshi Medium</vt:lpstr>
      <vt:lpstr>sohne</vt:lpstr>
      <vt:lpstr>Source Sans Variable</vt:lpstr>
      <vt:lpstr>Source Serif Pro Variable</vt:lpstr>
      <vt:lpstr>source-serif-pro</vt:lpstr>
      <vt:lpstr>Ubuntu Medium</vt:lpstr>
      <vt:lpstr>Ubuntu Regular</vt:lpstr>
      <vt:lpstr>var(--f-font-sans, '__figmaSans_a26a19', '__figmaSans_Fallback_a26a19', SF Pro Display, system-ui, helvetica, sans-serif)</vt:lpstr>
      <vt:lpstr>WF Visual Sans Text</vt:lpstr>
      <vt:lpstr>Tema sustava Office</vt:lpstr>
      <vt:lpstr>Principles of design &amp; ergonomics</vt:lpstr>
      <vt:lpstr>What’s on the menu?</vt:lpstr>
      <vt:lpstr>Summary</vt:lpstr>
      <vt:lpstr>Principles of Design</vt:lpstr>
      <vt:lpstr>But first…</vt:lpstr>
      <vt:lpstr>Typography</vt:lpstr>
      <vt:lpstr>Typography helps to</vt:lpstr>
      <vt:lpstr>Font types  - Typography</vt:lpstr>
      <vt:lpstr>Font types  - Typography</vt:lpstr>
      <vt:lpstr>Text Aligned - Typography</vt:lpstr>
      <vt:lpstr>Line &amp; Letter Spacing and Kerning - Typography</vt:lpstr>
      <vt:lpstr>Line &amp; Letter Spacing and Kerning - Typography</vt:lpstr>
      <vt:lpstr>EXERCISE</vt:lpstr>
      <vt:lpstr>Hierarchy - Typography</vt:lpstr>
      <vt:lpstr>Pairing Fonts - Typography</vt:lpstr>
      <vt:lpstr>Tools - Typography</vt:lpstr>
      <vt:lpstr>Colors</vt:lpstr>
      <vt:lpstr> Colour Pairing </vt:lpstr>
      <vt:lpstr>Colour Formats</vt:lpstr>
      <vt:lpstr>60/30/10 Rule</vt:lpstr>
      <vt:lpstr>The Psychology of Colors</vt:lpstr>
      <vt:lpstr>The Psychology of Colors</vt:lpstr>
      <vt:lpstr>Don’t forget accessibility!</vt:lpstr>
      <vt:lpstr>Intuitive design Definition</vt:lpstr>
      <vt:lpstr>Intuitive design Basic principles</vt:lpstr>
      <vt:lpstr>Intuitive design Basic principles</vt:lpstr>
      <vt:lpstr>Intuitive design Basic principles</vt:lpstr>
      <vt:lpstr>Benefits of applying Ul design principles</vt:lpstr>
      <vt:lpstr>1.Enhances usability</vt:lpstr>
      <vt:lpstr>2.Increases efficiency</vt:lpstr>
      <vt:lpstr>3.Improves decision-making</vt:lpstr>
      <vt:lpstr>4. Decreases cognitive load</vt:lpstr>
      <vt:lpstr>4. Decreases cognitive load</vt:lpstr>
      <vt:lpstr>Before going on… </vt:lpstr>
      <vt:lpstr>CTA</vt:lpstr>
      <vt:lpstr>A lot of principles (but not all)</vt:lpstr>
      <vt:lpstr>Design principles</vt:lpstr>
      <vt:lpstr>Alignment</vt:lpstr>
      <vt:lpstr>Alignment</vt:lpstr>
      <vt:lpstr>Alignment</vt:lpstr>
      <vt:lpstr>Emphasis</vt:lpstr>
      <vt:lpstr>Emphasis</vt:lpstr>
      <vt:lpstr>Emphasis</vt:lpstr>
      <vt:lpstr>Emphasis</vt:lpstr>
      <vt:lpstr>Balance</vt:lpstr>
      <vt:lpstr>Balance</vt:lpstr>
      <vt:lpstr>Balance</vt:lpstr>
      <vt:lpstr>Contrast</vt:lpstr>
      <vt:lpstr>Contrast</vt:lpstr>
      <vt:lpstr>Contrast</vt:lpstr>
      <vt:lpstr>Repetition</vt:lpstr>
      <vt:lpstr>Repetition</vt:lpstr>
      <vt:lpstr>Repetition</vt:lpstr>
      <vt:lpstr>Proportion</vt:lpstr>
      <vt:lpstr>Proportion</vt:lpstr>
      <vt:lpstr>Proportion</vt:lpstr>
      <vt:lpstr>White Space</vt:lpstr>
      <vt:lpstr>White Space</vt:lpstr>
      <vt:lpstr>White Space</vt:lpstr>
      <vt:lpstr>Visual Hierarchy</vt:lpstr>
      <vt:lpstr>Visual Hierarchy</vt:lpstr>
      <vt:lpstr>Visual Hierarchy</vt:lpstr>
      <vt:lpstr>And many more…</vt:lpstr>
      <vt:lpstr>Above the fold </vt:lpstr>
      <vt:lpstr>EXERCISE</vt:lpstr>
      <vt:lpstr>EXERCISE</vt:lpstr>
      <vt:lpstr>The Psychology Principles in UI/UX Design</vt:lpstr>
      <vt:lpstr>Hick’s Law</vt:lpstr>
      <vt:lpstr>Hick’s Law</vt:lpstr>
      <vt:lpstr>Hick’s Law</vt:lpstr>
      <vt:lpstr>Gestalt Principles of Visual Perception</vt:lpstr>
      <vt:lpstr>Why Are Gestalt Principles Important in Design?</vt:lpstr>
      <vt:lpstr>Law of Proximity - Key Gestalt Principles</vt:lpstr>
      <vt:lpstr>Law of Proximity - Key Gestalt Principles</vt:lpstr>
      <vt:lpstr>Law of Proximity - Key Gestalt Principles</vt:lpstr>
      <vt:lpstr>Law of similarity - Key Gestalt Principles</vt:lpstr>
      <vt:lpstr>Law of similarity - Key Gestalt Principles</vt:lpstr>
      <vt:lpstr>Law of similarity - Key Gestalt Principles</vt:lpstr>
      <vt:lpstr>Law of Common Regions - Key Gestalt Principles</vt:lpstr>
      <vt:lpstr>Law of Common Regions - Key Gestalt Principles</vt:lpstr>
      <vt:lpstr>Law of Common Regions - Key Gestalt Principles</vt:lpstr>
      <vt:lpstr>Law of symmetry - Key Gestalt Principles</vt:lpstr>
      <vt:lpstr>Law of symmetry - Key Gestalt Principles</vt:lpstr>
      <vt:lpstr>Law of symmetry - Key Gestalt Principles</vt:lpstr>
      <vt:lpstr>Figure and Ground - Key Gestalt Principles</vt:lpstr>
      <vt:lpstr>Figure and Ground - Key Gestalt Principles</vt:lpstr>
      <vt:lpstr>Figure and Ground - Key Gestalt Principles</vt:lpstr>
      <vt:lpstr>Law of Closure - Key Gestalt Principles</vt:lpstr>
      <vt:lpstr>Law of Closure - Key Gestalt Principles</vt:lpstr>
      <vt:lpstr>Law of Closure - Key Gestalt Principles</vt:lpstr>
      <vt:lpstr>Law of Continuity - Key Gestalt Principles</vt:lpstr>
      <vt:lpstr>Law of Continuity - Key Gestalt Principles</vt:lpstr>
      <vt:lpstr>Law of Continuity - Key Gestalt Principles</vt:lpstr>
      <vt:lpstr>Common Fate - Key Gestalt Principles</vt:lpstr>
      <vt:lpstr>Common Fate - Key Gestalt Principles</vt:lpstr>
      <vt:lpstr>Common Fate - Key Gestalt Principles</vt:lpstr>
      <vt:lpstr>The Von Restorff Effect</vt:lpstr>
      <vt:lpstr>The Von Restorff Effect</vt:lpstr>
      <vt:lpstr>The Von Restorff Effect</vt:lpstr>
      <vt:lpstr>Fitts’ Law</vt:lpstr>
      <vt:lpstr>Fitts’ Law</vt:lpstr>
      <vt:lpstr>Fitts’ Law</vt:lpstr>
      <vt:lpstr>What Eye-Tracking reveals</vt:lpstr>
      <vt:lpstr>F Pattern </vt:lpstr>
      <vt:lpstr>F vs Z patterns</vt:lpstr>
      <vt:lpstr>Heatmap - Attention Insight</vt:lpstr>
      <vt:lpstr>EXERCISE</vt:lpstr>
      <vt:lpstr>Usability Principles</vt:lpstr>
      <vt:lpstr>How we focus</vt:lpstr>
      <vt:lpstr>PowerPoint Presentation</vt:lpstr>
      <vt:lpstr>PowerPoint Presentation</vt:lpstr>
      <vt:lpstr>Ergonomic criteria contribute to the experience </vt:lpstr>
      <vt:lpstr>Usable? </vt:lpstr>
      <vt:lpstr>eu-ri-sti-k' </vt:lpstr>
      <vt:lpstr>An easy approach to be implemented </vt:lpstr>
      <vt:lpstr>A limiting approach by subjectivity </vt:lpstr>
      <vt:lpstr>History of the scientific evaluation of grids </vt:lpstr>
      <vt:lpstr>Non-exhaustive list of different heuristics </vt:lpstr>
      <vt:lpstr>Non-exhaustive list of different heuristics </vt:lpstr>
      <vt:lpstr>Bastien &amp; Scapin </vt:lpstr>
      <vt:lpstr>Summary – The 8 Bastien &amp; Scapin Criteria</vt:lpstr>
      <vt:lpstr>Short UX cooking class </vt:lpstr>
      <vt:lpstr>Severity score </vt:lpstr>
      <vt:lpstr>1. Guidance</vt:lpstr>
      <vt:lpstr>Guidance / Incentive </vt:lpstr>
      <vt:lpstr>As humans, our dominant sense is vision. </vt:lpstr>
      <vt:lpstr>Fold </vt:lpstr>
      <vt:lpstr>White space</vt:lpstr>
      <vt:lpstr>Size</vt:lpstr>
      <vt:lpstr>Hierarchy of information - Size</vt:lpstr>
      <vt:lpstr>Hierarchy of information - Color</vt:lpstr>
      <vt:lpstr>Hierarchy of information - Contrast</vt:lpstr>
      <vt:lpstr>Affordance</vt:lpstr>
      <vt:lpstr>Affordance - Types of affordance</vt:lpstr>
      <vt:lpstr>Affordance - Flat Design vs Skeuomorphism</vt:lpstr>
      <vt:lpstr>Affordance - Flat Design</vt:lpstr>
      <vt:lpstr>Editorial</vt:lpstr>
      <vt:lpstr>Initial Support</vt:lpstr>
      <vt:lpstr>Solicitation</vt:lpstr>
      <vt:lpstr>Solicitation</vt:lpstr>
      <vt:lpstr>Solicitation</vt:lpstr>
      <vt:lpstr>What is the problem?</vt:lpstr>
      <vt:lpstr>Better proposal</vt:lpstr>
      <vt:lpstr>Tips</vt:lpstr>
      <vt:lpstr>01. Guidance / Grouping</vt:lpstr>
      <vt:lpstr>Principles of Gestalt</vt:lpstr>
      <vt:lpstr>Principles of Gestalt</vt:lpstr>
      <vt:lpstr>Principles of Gestalt</vt:lpstr>
      <vt:lpstr>Principles of Gestalt</vt:lpstr>
      <vt:lpstr>Principles of Gestalt</vt:lpstr>
      <vt:lpstr>Principles of Gestalt</vt:lpstr>
      <vt:lpstr>Principles of Gestalt</vt:lpstr>
      <vt:lpstr>Principles of Gestalt</vt:lpstr>
      <vt:lpstr>Principles of Gestalt</vt:lpstr>
      <vt:lpstr>Principles of Gestalt</vt:lpstr>
      <vt:lpstr>Principles of Gestalt</vt:lpstr>
      <vt:lpstr>Principles of Gestalt</vt:lpstr>
      <vt:lpstr>Principles of Gestalt</vt:lpstr>
      <vt:lpstr>01. Guidance / Grouping</vt:lpstr>
      <vt:lpstr>Feedback</vt:lpstr>
      <vt:lpstr>Immediate feedback</vt:lpstr>
      <vt:lpstr>Immediate feedback</vt:lpstr>
      <vt:lpstr>Immediate feedback</vt:lpstr>
      <vt:lpstr>Immediate feedback</vt:lpstr>
      <vt:lpstr>01. Guidance / Readability</vt:lpstr>
      <vt:lpstr>Readability</vt:lpstr>
      <vt:lpstr>Readability</vt:lpstr>
      <vt:lpstr>Readability</vt:lpstr>
      <vt:lpstr>Readability</vt:lpstr>
      <vt:lpstr>Exercise</vt:lpstr>
      <vt:lpstr>02. Workload</vt:lpstr>
      <vt:lpstr>Definition</vt:lpstr>
      <vt:lpstr>Definition</vt:lpstr>
      <vt:lpstr>02. Workload</vt:lpstr>
      <vt:lpstr>Information density</vt:lpstr>
      <vt:lpstr>Minimal actions</vt:lpstr>
      <vt:lpstr>02. Workload</vt:lpstr>
      <vt:lpstr>Minimal actions</vt:lpstr>
      <vt:lpstr>Minimal actions</vt:lpstr>
      <vt:lpstr>Minimal actions</vt:lpstr>
      <vt:lpstr>Minimal actions</vt:lpstr>
      <vt:lpstr>02. Workload</vt:lpstr>
      <vt:lpstr>Information density</vt:lpstr>
      <vt:lpstr>Information density</vt:lpstr>
      <vt:lpstr>Information density</vt:lpstr>
      <vt:lpstr>Information density</vt:lpstr>
      <vt:lpstr>Information density</vt:lpstr>
      <vt:lpstr>Exercise</vt:lpstr>
      <vt:lpstr>03. Explicit control</vt:lpstr>
      <vt:lpstr>Definition</vt:lpstr>
      <vt:lpstr>03. Explicit control</vt:lpstr>
      <vt:lpstr>Explicit actions</vt:lpstr>
      <vt:lpstr>Explicit actions</vt:lpstr>
      <vt:lpstr>Explicit actions</vt:lpstr>
      <vt:lpstr>03. Explicit control</vt:lpstr>
      <vt:lpstr>User Control</vt:lpstr>
      <vt:lpstr>Exercise</vt:lpstr>
      <vt:lpstr>04. Adaptability</vt:lpstr>
      <vt:lpstr>Definition</vt:lpstr>
      <vt:lpstr>04. Adaptability</vt:lpstr>
      <vt:lpstr>Flexibility</vt:lpstr>
      <vt:lpstr>Flexibility</vt:lpstr>
      <vt:lpstr>Flexibility</vt:lpstr>
      <vt:lpstr>04. Adaptability</vt:lpstr>
      <vt:lpstr>Considering user experience</vt:lpstr>
      <vt:lpstr>Flexibility</vt:lpstr>
      <vt:lpstr>Exercise</vt:lpstr>
      <vt:lpstr>05. Error Handling</vt:lpstr>
      <vt:lpstr>Error Handling</vt:lpstr>
      <vt:lpstr>05. Error Handling</vt:lpstr>
      <vt:lpstr>Error Protection</vt:lpstr>
      <vt:lpstr>05. Error Handling</vt:lpstr>
      <vt:lpstr>Error message quality</vt:lpstr>
      <vt:lpstr>05. Error Handling</vt:lpstr>
      <vt:lpstr>Bug fixes</vt:lpstr>
      <vt:lpstr>Bug fixes</vt:lpstr>
      <vt:lpstr>Exercise</vt:lpstr>
      <vt:lpstr>06. Consistency</vt:lpstr>
      <vt:lpstr>Quick test</vt:lpstr>
      <vt:lpstr>Definition</vt:lpstr>
      <vt:lpstr>Consistency criterion</vt:lpstr>
      <vt:lpstr>Principles of Gestalt</vt:lpstr>
      <vt:lpstr>Principles of Gestalt</vt:lpstr>
      <vt:lpstr>Reading direction</vt:lpstr>
      <vt:lpstr>Reading direction</vt:lpstr>
      <vt:lpstr>Reading direction</vt:lpstr>
      <vt:lpstr>Reading direction</vt:lpstr>
      <vt:lpstr>Analyzing an interface screen with AI</vt:lpstr>
      <vt:lpstr>Application of the principle of consistency </vt:lpstr>
      <vt:lpstr>Application of the principle of consistency</vt:lpstr>
      <vt:lpstr>Exercise</vt:lpstr>
      <vt:lpstr>07. Meaning of the codes</vt:lpstr>
      <vt:lpstr>Meaning of codes and names</vt:lpstr>
      <vt:lpstr>Meaning of codes and names</vt:lpstr>
      <vt:lpstr>Style</vt:lpstr>
      <vt:lpstr>Style</vt:lpstr>
      <vt:lpstr>Style</vt:lpstr>
      <vt:lpstr>Conventions</vt:lpstr>
      <vt:lpstr>Conventions</vt:lpstr>
      <vt:lpstr>Conventions</vt:lpstr>
      <vt:lpstr>Conventions</vt:lpstr>
      <vt:lpstr>Conventions</vt:lpstr>
      <vt:lpstr>Writing</vt:lpstr>
      <vt:lpstr>Exercise</vt:lpstr>
      <vt:lpstr>08. Compatibility</vt:lpstr>
      <vt:lpstr>Definition</vt:lpstr>
      <vt:lpstr>Definition</vt:lpstr>
      <vt:lpstr>Context of use</vt:lpstr>
      <vt:lpstr>Context of use</vt:lpstr>
      <vt:lpstr>Context of use</vt:lpstr>
      <vt:lpstr>Accessibility</vt:lpstr>
      <vt:lpstr>Accessibility</vt:lpstr>
      <vt:lpstr>Accessibility</vt:lpstr>
      <vt:lpstr>Target</vt:lpstr>
      <vt:lpstr>Target</vt:lpstr>
      <vt:lpstr>Target</vt:lpstr>
      <vt:lpstr>Personalization</vt:lpstr>
      <vt:lpstr>Exercise</vt:lpstr>
      <vt:lpstr>Question?</vt:lpstr>
      <vt:lpstr>RESOURCES</vt:lpstr>
      <vt:lpstr>RESOURCES</vt:lpstr>
      <vt:lpstr>RESOURCES</vt:lpstr>
      <vt:lpstr>RESOURCES</vt:lpstr>
      <vt:lpstr>RESOURCES</vt:lpstr>
      <vt:lpstr>ADDITIONAL READINGS</vt:lpstr>
      <vt:lpstr>ADDITIONAL READINGS</vt:lpstr>
      <vt:lpstr>ADDITIONAL 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Julie Moors</cp:lastModifiedBy>
  <cp:revision>236</cp:revision>
  <dcterms:created xsi:type="dcterms:W3CDTF">2024-02-12T13:35:47Z</dcterms:created>
  <dcterms:modified xsi:type="dcterms:W3CDTF">2025-07-18T09:42:22Z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0x0101007F29C7563BFED3439D2605CC085B3049</vt:lpwstr>
  </property>
</Properties>
</file>